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5" r:id="rId5"/>
    <p:sldId id="266" r:id="rId6"/>
    <p:sldId id="267" r:id="rId7"/>
    <p:sldId id="268" r:id="rId8"/>
    <p:sldId id="269" r:id="rId9"/>
    <p:sldId id="270" r:id="rId10"/>
    <p:sldId id="271" r:id="rId11"/>
    <p:sldId id="27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12/26/2014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6941" y="1302371"/>
            <a:ext cx="8001000" cy="2971801"/>
          </a:xfrm>
        </p:spPr>
        <p:txBody>
          <a:bodyPr>
            <a:normAutofit/>
          </a:bodyPr>
          <a:lstStyle/>
          <a:p>
            <a:pPr algn="r" rtl="1"/>
            <a:r>
              <a:rPr lang="fa-IR" sz="6000" dirty="0" smtClean="0">
                <a:cs typeface="2  Arabic Style" panose="00000400000000000000" pitchFamily="2" charset="-78"/>
              </a:rPr>
              <a:t>بسم الله الرحمن الرحیم </a:t>
            </a:r>
            <a:br>
              <a:rPr lang="fa-IR" sz="6000" dirty="0" smtClean="0">
                <a:cs typeface="2  Arabic Style" panose="00000400000000000000" pitchFamily="2" charset="-78"/>
              </a:rPr>
            </a:br>
            <a:endParaRPr lang="en-US" sz="6000" dirty="0">
              <a:cs typeface="2  Arabic Style" panose="00000400000000000000" pitchFamily="2" charset="-78"/>
            </a:endParaRPr>
          </a:p>
        </p:txBody>
      </p:sp>
    </p:spTree>
    <p:extLst>
      <p:ext uri="{BB962C8B-B14F-4D97-AF65-F5344CB8AC3E}">
        <p14:creationId xmlns:p14="http://schemas.microsoft.com/office/powerpoint/2010/main" val="268122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5439" y="134771"/>
            <a:ext cx="8847065" cy="532204"/>
          </a:xfrm>
        </p:spPr>
        <p:txBody>
          <a:bodyPr>
            <a:normAutofit/>
          </a:bodyPr>
          <a:lstStyle/>
          <a:p>
            <a:pPr algn="r" rtl="1"/>
            <a:r>
              <a:rPr lang="fa-IR" sz="2400" dirty="0" smtClean="0">
                <a:cs typeface="2  Lotus" panose="00000400000000000000" pitchFamily="2" charset="-78"/>
              </a:rPr>
              <a:t>نتیجه گیری:</a:t>
            </a:r>
            <a:endParaRPr lang="en-US" sz="2400" dirty="0">
              <a:cs typeface="2  Lotus" panose="00000400000000000000" pitchFamily="2" charset="-78"/>
            </a:endParaRPr>
          </a:p>
        </p:txBody>
      </p:sp>
      <p:sp>
        <p:nvSpPr>
          <p:cNvPr id="3" name="Text Placeholder 2"/>
          <p:cNvSpPr>
            <a:spLocks noGrp="1"/>
          </p:cNvSpPr>
          <p:nvPr>
            <p:ph type="body" idx="1"/>
          </p:nvPr>
        </p:nvSpPr>
        <p:spPr>
          <a:xfrm>
            <a:off x="2674378" y="666975"/>
            <a:ext cx="8535090" cy="3270324"/>
          </a:xfrm>
        </p:spPr>
        <p:txBody>
          <a:bodyPr/>
          <a:lstStyle/>
          <a:p>
            <a:pPr algn="r" rtl="1"/>
            <a:r>
              <a:rPr lang="fa-IR" dirty="0" smtClean="0">
                <a:cs typeface="2  Lotus" panose="00000400000000000000" pitchFamily="2" charset="-78"/>
              </a:rPr>
              <a:t>موفقیت یک سیستم خبره اغلب به چگونگی کیفیت واسط کاربر بستگی دارد.این فصل توضیحاتی را در مورد صراحی واسط ها داشته و شامل راهمایی هایی برای دستیابی به کیفیت بهتر واسط کاربر می باشد. به نظر نمی رسد که مشکلات موجود در طراحی واسط کاربر برای سیستم های خبره بدلیل ملاحظات تجاری باشد.بلکه مشکلات،در مورد چگونگی تطابق نیازهای کاربران و واسط ها می باشد.(استلزنرـ ویلیام 1992) به این معنا که کاربران سیستم های خبره تنها از نظر تخصص و آگاهی در سطوح مختلفی قرار دارند،بلکه نیازهای آنان نیز دارای تفاوت هایی می باشد.بسیاری خواهان وجودذ توضیحات در سیستم خبره اند.با این حال،همانطوریکه در این فصل بررسی شد،چنین تسهیلاتی گاهی محدودند و بدون کمک طراحان حرفه ای دستیابی به آن امکان پذیر نمی باشد.  </a:t>
            </a:r>
            <a:endParaRPr lang="en-US" dirty="0">
              <a:cs typeface="2  Lotus" panose="00000400000000000000" pitchFamily="2" charset="-78"/>
            </a:endParaRPr>
          </a:p>
        </p:txBody>
      </p:sp>
    </p:spTree>
    <p:extLst>
      <p:ext uri="{BB962C8B-B14F-4D97-AF65-F5344CB8AC3E}">
        <p14:creationId xmlns:p14="http://schemas.microsoft.com/office/powerpoint/2010/main" val="3553918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cs typeface="2  Lotus" panose="00000400000000000000" pitchFamily="2" charset="-78"/>
              </a:rPr>
              <a:t>پایان</a:t>
            </a:r>
            <a:endParaRPr lang="en-US" sz="6600" dirty="0">
              <a:cs typeface="2  Lotus" panose="00000400000000000000" pitchFamily="2" charset="-78"/>
            </a:endParaRPr>
          </a:p>
        </p:txBody>
      </p:sp>
    </p:spTree>
    <p:extLst>
      <p:ext uri="{BB962C8B-B14F-4D97-AF65-F5344CB8AC3E}">
        <p14:creationId xmlns:p14="http://schemas.microsoft.com/office/powerpoint/2010/main" val="63407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2  Lotus" panose="00000400000000000000" pitchFamily="2" charset="-78"/>
              </a:rPr>
              <a:t>فصل هشتم :</a:t>
            </a:r>
            <a:br>
              <a:rPr lang="fa-IR" sz="3200" dirty="0" smtClean="0">
                <a:cs typeface="2  Lotus" panose="00000400000000000000" pitchFamily="2" charset="-78"/>
              </a:rPr>
            </a:br>
            <a:r>
              <a:rPr lang="fa-IR" sz="3200" dirty="0" smtClean="0">
                <a:cs typeface="2  Lotus" panose="00000400000000000000" pitchFamily="2" charset="-78"/>
              </a:rPr>
              <a:t>تاثیر متقابل انسان ـ کامپیوتر در سیستم خبره</a:t>
            </a:r>
            <a:endParaRPr lang="en-US" sz="3200" dirty="0">
              <a:cs typeface="2  Lotus" panose="00000400000000000000" pitchFamily="2" charset="-78"/>
            </a:endParaRPr>
          </a:p>
        </p:txBody>
      </p:sp>
      <p:sp>
        <p:nvSpPr>
          <p:cNvPr id="3" name="Text Placeholder 2"/>
          <p:cNvSpPr>
            <a:spLocks noGrp="1"/>
          </p:cNvSpPr>
          <p:nvPr>
            <p:ph type="body" idx="1"/>
          </p:nvPr>
        </p:nvSpPr>
        <p:spPr/>
        <p:txBody>
          <a:bodyPr>
            <a:normAutofit/>
          </a:bodyPr>
          <a:lstStyle/>
          <a:p>
            <a:pPr algn="r" rtl="1"/>
            <a:r>
              <a:rPr lang="fa-IR" sz="2000" dirty="0" smtClean="0">
                <a:cs typeface="2  Lotus" panose="00000400000000000000" pitchFamily="2" charset="-78"/>
              </a:rPr>
              <a:t>دانشجو: آزاده نادری </a:t>
            </a:r>
          </a:p>
          <a:p>
            <a:pPr algn="r" rtl="1"/>
            <a:r>
              <a:rPr lang="fa-IR" sz="2000" dirty="0" smtClean="0">
                <a:cs typeface="2  Lotus" panose="00000400000000000000" pitchFamily="2" charset="-78"/>
              </a:rPr>
              <a:t>استاد :سرکار خانم عابدینی بقا</a:t>
            </a:r>
            <a:endParaRPr lang="en-US" sz="2000" dirty="0">
              <a:cs typeface="2  Lotus" panose="00000400000000000000" pitchFamily="2" charset="-78"/>
            </a:endParaRPr>
          </a:p>
        </p:txBody>
      </p:sp>
    </p:spTree>
    <p:extLst>
      <p:ext uri="{BB962C8B-B14F-4D97-AF65-F5344CB8AC3E}">
        <p14:creationId xmlns:p14="http://schemas.microsoft.com/office/powerpoint/2010/main" val="272392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8469" y="188558"/>
            <a:ext cx="8642670" cy="736600"/>
          </a:xfrm>
        </p:spPr>
        <p:txBody>
          <a:bodyPr>
            <a:normAutofit/>
          </a:bodyPr>
          <a:lstStyle/>
          <a:p>
            <a:pPr algn="r" rtl="1"/>
            <a:r>
              <a:rPr lang="fa-IR" dirty="0" smtClean="0">
                <a:cs typeface="2  Lotus" panose="00000400000000000000" pitchFamily="2" charset="-78"/>
              </a:rPr>
              <a:t>ردیابی قوانین :</a:t>
            </a:r>
            <a:endParaRPr lang="en-US" dirty="0">
              <a:cs typeface="2  Lotus" panose="00000400000000000000" pitchFamily="2" charset="-78"/>
            </a:endParaRPr>
          </a:p>
        </p:txBody>
      </p:sp>
      <p:sp>
        <p:nvSpPr>
          <p:cNvPr id="3" name="Text Placeholder 2"/>
          <p:cNvSpPr>
            <a:spLocks noGrp="1"/>
          </p:cNvSpPr>
          <p:nvPr>
            <p:ph type="body" idx="1"/>
          </p:nvPr>
        </p:nvSpPr>
        <p:spPr>
          <a:xfrm>
            <a:off x="602428" y="925158"/>
            <a:ext cx="9940066" cy="3829722"/>
          </a:xfrm>
        </p:spPr>
        <p:txBody>
          <a:bodyPr>
            <a:normAutofit fontScale="92500" lnSpcReduction="10000"/>
          </a:bodyPr>
          <a:lstStyle/>
          <a:p>
            <a:pPr lvl="1" algn="r" rtl="1"/>
            <a:r>
              <a:rPr lang="fa-IR" sz="2000" dirty="0" smtClean="0">
                <a:cs typeface="2  Lotus" panose="00000400000000000000" pitchFamily="2" charset="-78"/>
              </a:rPr>
              <a:t>فرایند استنتاج زنجیره ای گفته شده کاملا روشن و واضح است . دانش حل مسئله که قوانین می باشند صریحا ذکر شده اند. بنابراین با توجه به توضیحی که در دسترس کاربر وجود دارد او می تواند با </a:t>
            </a:r>
            <a:r>
              <a:rPr lang="fa-IR" sz="2000" dirty="0" smtClean="0">
                <a:solidFill>
                  <a:schemeClr val="tx1"/>
                </a:solidFill>
                <a:cs typeface="2  Lotus" panose="00000400000000000000" pitchFamily="2" charset="-78"/>
              </a:rPr>
              <a:t>ردیابی قوانین </a:t>
            </a:r>
            <a:r>
              <a:rPr lang="fa-IR" sz="2000" dirty="0" smtClean="0">
                <a:cs typeface="2  Lotus" panose="00000400000000000000" pitchFamily="2" charset="-78"/>
              </a:rPr>
              <a:t>یک نتیجه گیری انجام دهد. چنین امکانات تشریحی ، ردیابی قوانین نامیده می شود. به این معنی که کاربر می تواند جزئیات توضیحات تکمیلی برای حصول نتیجه را در سیستم جستجو نماید. </a:t>
            </a:r>
          </a:p>
          <a:p>
            <a:pPr lvl="1" algn="r" rtl="1"/>
            <a:r>
              <a:rPr lang="fa-IR" sz="2000" dirty="0">
                <a:cs typeface="2  Lotus" panose="00000400000000000000" pitchFamily="2" charset="-78"/>
              </a:rPr>
              <a:t>مشکلات ناشی از ردیابی قوانین</a:t>
            </a:r>
            <a:r>
              <a:rPr lang="fa-IR" sz="2000" dirty="0" smtClean="0">
                <a:cs typeface="2  Lotus" panose="00000400000000000000" pitchFamily="2" charset="-78"/>
              </a:rPr>
              <a:t>:</a:t>
            </a:r>
          </a:p>
          <a:p>
            <a:pPr lvl="1" algn="r" rtl="1"/>
            <a:r>
              <a:rPr lang="fa-IR" dirty="0" smtClean="0">
                <a:cs typeface="2  Lotus" panose="00000400000000000000" pitchFamily="2" charset="-78"/>
              </a:rPr>
              <a:t>ردیابی قوانین چگونگی و دلیل همه مسائل را تشریح می کند. مهمترین ویژگی ردیابی قوانین این است که کاربر در حل مسائل کمتر دچار مشکل میشود.گرچه سیستم می داند چگونه یک نتیجه حاصل میشود اما نمیداند چرا این دانش در جایگاه اولیه قرار دارد.برای مثال اگر سیستم خبره شامل قانونی از نوع بالا باشد یعنی:اگر اتاق سرد و کم نور باشد پس بهترین گیاه پیچک است. آنگاه سیستم خبره نمی تواند با دلیل و برهان صحت این قانون را ثابت کند، اما اگر شرایط درست باشد نتیجه تائید می شود. برای قضاوت در مورد این قانون احتیاج به دستیابی به دانش تئوزی عمیق تری از یک متخصص می باشد. به عبارت دیگر یک ردیاب قوانین می تواند با استفاده از پایگاه دانش به حل مسئله کمک کند اما نمی تواند به خودی خود وجود آن را توجیه کند. اگر سیستم خبره تنها برای حل مسئله استفاده شود و دانش تئوری عمیق تر در دسترس نباشد امر چندان مهمی به حساب نمی آید.اما اگر به عنوان یک وسیله آموزشی و یادگیری مورد استفاده قرار گیرد،این امر یک ضعف به حساب می آید.</a:t>
            </a:r>
            <a:endParaRPr lang="fa-IR" sz="2000" dirty="0" smtClean="0">
              <a:cs typeface="2  Lotus" panose="00000400000000000000" pitchFamily="2" charset="-78"/>
            </a:endParaRPr>
          </a:p>
          <a:p>
            <a:pPr lvl="1" algn="r" rtl="1"/>
            <a:endParaRPr lang="fa-IR" sz="2800" dirty="0" smtClean="0">
              <a:cs typeface="2  Lotus" panose="00000400000000000000" pitchFamily="2" charset="-78"/>
            </a:endParaRPr>
          </a:p>
        </p:txBody>
      </p:sp>
    </p:spTree>
    <p:extLst>
      <p:ext uri="{BB962C8B-B14F-4D97-AF65-F5344CB8AC3E}">
        <p14:creationId xmlns:p14="http://schemas.microsoft.com/office/powerpoint/2010/main" val="1280886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5895" y="210074"/>
            <a:ext cx="8534401" cy="564478"/>
          </a:xfrm>
        </p:spPr>
        <p:txBody>
          <a:bodyPr>
            <a:normAutofit/>
          </a:bodyPr>
          <a:lstStyle/>
          <a:p>
            <a:pPr algn="r" rtl="1"/>
            <a:r>
              <a:rPr lang="fa-IR" sz="2400" dirty="0" smtClean="0">
                <a:cs typeface="2  Lotus" panose="00000400000000000000" pitchFamily="2" charset="-78"/>
              </a:rPr>
              <a:t>دانش عمقی و سطحی: </a:t>
            </a:r>
            <a:endParaRPr lang="en-US" sz="2400" dirty="0">
              <a:cs typeface="2  Lotus" panose="00000400000000000000" pitchFamily="2" charset="-78"/>
            </a:endParaRPr>
          </a:p>
        </p:txBody>
      </p:sp>
      <p:sp>
        <p:nvSpPr>
          <p:cNvPr id="3" name="Text Placeholder 2"/>
          <p:cNvSpPr>
            <a:spLocks noGrp="1"/>
          </p:cNvSpPr>
          <p:nvPr>
            <p:ph type="body" idx="1"/>
          </p:nvPr>
        </p:nvSpPr>
        <p:spPr>
          <a:xfrm>
            <a:off x="1985888" y="891988"/>
            <a:ext cx="8534400" cy="3798346"/>
          </a:xfrm>
        </p:spPr>
        <p:txBody>
          <a:bodyPr>
            <a:normAutofit fontScale="92500" lnSpcReduction="20000"/>
          </a:bodyPr>
          <a:lstStyle/>
          <a:p>
            <a:pPr algn="r" rtl="1"/>
            <a:r>
              <a:rPr lang="fa-IR" dirty="0" smtClean="0">
                <a:cs typeface="2  Lotus" panose="00000400000000000000" pitchFamily="2" charset="-78"/>
              </a:rPr>
              <a:t>عدم توانایی در تهیه دانش قابل توجیه به این دلیل اتفاق می افتد که مدلی از دانش استفاده شده توسط خبرگان برای استدلال وجود ندارد. این مسئله دانش عمقی نامیده شده و متخصصین به چنین دانشی دسترسی ندارند. هر </a:t>
            </a:r>
            <a:r>
              <a:rPr lang="fa-IR" dirty="0">
                <a:cs typeface="2  Lotus" panose="00000400000000000000" pitchFamily="2" charset="-78"/>
              </a:rPr>
              <a:t>چند، وقتی </a:t>
            </a:r>
            <a:r>
              <a:rPr lang="fa-IR" dirty="0" smtClean="0">
                <a:cs typeface="2  Lotus" panose="00000400000000000000" pitchFamily="2" charset="-78"/>
              </a:rPr>
              <a:t>یک متخصص با مشکلی رو به رو می شود سعی می کند با استفاده از روش هیوریستیک یا همان راه های تجربی با مشکلات مواجه شود که این حالت دانش سطحی نامیده می شود اما متخصصین برای حل سریع مسائل به حافظه ومحفوظات خود نیز رجوع می نمایند. برای مثال یک پرستار،چشمان مریضی را در مورد تاثیر دارو چک می کند تا مقدار مصرف آن را تعیین کند.این دانش ساده از دانش فیزیولوژیکی انسان در لایه های عمیق تر ناشی می شود و همین دانش است که اغلب در سیستم های خبره دیده می شود چرا که می توان به طور بسیار آسان و راحت از آن برای حل مسائل استفاده کرد.یک نمایش عمقی اغلب برای بهبود امکانات تشریحی لازم است.</a:t>
            </a:r>
          </a:p>
          <a:p>
            <a:pPr algn="r" rtl="1"/>
            <a:r>
              <a:rPr lang="fa-IR" sz="2000" dirty="0" smtClean="0">
                <a:solidFill>
                  <a:schemeClr val="tx1"/>
                </a:solidFill>
                <a:cs typeface="2  Lotus" panose="00000400000000000000" pitchFamily="2" charset="-78"/>
              </a:rPr>
              <a:t>سیستم </a:t>
            </a:r>
            <a:r>
              <a:rPr lang="en-US" sz="2000" dirty="0" smtClean="0">
                <a:solidFill>
                  <a:schemeClr val="tx1"/>
                </a:solidFill>
                <a:cs typeface="2  Lotus" panose="00000400000000000000" pitchFamily="2" charset="-78"/>
              </a:rPr>
              <a:t>XPLAIN</a:t>
            </a:r>
            <a:r>
              <a:rPr lang="fa-IR" sz="2000" dirty="0" smtClean="0">
                <a:solidFill>
                  <a:schemeClr val="tx1"/>
                </a:solidFill>
                <a:cs typeface="2  Lotus" panose="00000400000000000000" pitchFamily="2" charset="-78"/>
              </a:rPr>
              <a:t> :</a:t>
            </a:r>
          </a:p>
          <a:p>
            <a:pPr algn="r" rtl="1"/>
            <a:r>
              <a:rPr lang="fa-IR" dirty="0" smtClean="0">
                <a:cs typeface="2  Lotus" panose="00000400000000000000" pitchFamily="2" charset="-78"/>
              </a:rPr>
              <a:t>سوارت اوت نیز در سال 1986 متوجه شد که سیستم های مبتنی بر قوانین قادر به اثبات آنچه انجام می دهند نمی باشد. چون دانش لازم برای ایجاد توجیهات در سیستم وجود ندارد.  سیستم </a:t>
            </a:r>
            <a:r>
              <a:rPr lang="en-US" dirty="0" smtClean="0">
                <a:cs typeface="2  Lotus" panose="00000400000000000000" pitchFamily="2" charset="-78"/>
              </a:rPr>
              <a:t>XPLAIN</a:t>
            </a:r>
            <a:r>
              <a:rPr lang="fa-IR" dirty="0" smtClean="0">
                <a:cs typeface="2  Lotus" panose="00000400000000000000" pitchFamily="2" charset="-78"/>
              </a:rPr>
              <a:t> او یکی از اولین مواردی بود که به استفاده از تکنیک های برنامه نویسی اتوماتیک برای اثبات طرح ها در پس ساختار تشریحات سیستم خبره تاکید داشت. به هر حال، استفاده از این رویه و متد نیز برای اجرا با مشکلات زیادی توام بود.   </a:t>
            </a:r>
          </a:p>
          <a:p>
            <a:pPr algn="r" rtl="1"/>
            <a:endParaRPr lang="fa-IR" dirty="0" smtClean="0">
              <a:cs typeface="2  Lotus" panose="00000400000000000000" pitchFamily="2" charset="-78"/>
            </a:endParaRPr>
          </a:p>
          <a:p>
            <a:pPr algn="r" rtl="1"/>
            <a:r>
              <a:rPr lang="fa-IR" dirty="0" smtClean="0">
                <a:cs typeface="2  Lotus" panose="00000400000000000000" pitchFamily="2" charset="-78"/>
              </a:rPr>
              <a:t>   </a:t>
            </a:r>
            <a:endParaRPr lang="en-US" dirty="0">
              <a:cs typeface="2  Lotus" panose="00000400000000000000" pitchFamily="2" charset="-78"/>
            </a:endParaRPr>
          </a:p>
        </p:txBody>
      </p:sp>
    </p:spTree>
    <p:extLst>
      <p:ext uri="{BB962C8B-B14F-4D97-AF65-F5344CB8AC3E}">
        <p14:creationId xmlns:p14="http://schemas.microsoft.com/office/powerpoint/2010/main" val="1800276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9230" y="177800"/>
            <a:ext cx="8534401" cy="424628"/>
          </a:xfrm>
        </p:spPr>
        <p:txBody>
          <a:bodyPr>
            <a:normAutofit fontScale="90000"/>
          </a:bodyPr>
          <a:lstStyle/>
          <a:p>
            <a:pPr algn="r" rtl="1"/>
            <a:r>
              <a:rPr lang="fa-IR" sz="2400" dirty="0" smtClean="0">
                <a:cs typeface="2  Lotus" panose="00000400000000000000" pitchFamily="2" charset="-78"/>
              </a:rPr>
              <a:t>دانش استراتژیک:</a:t>
            </a:r>
            <a:endParaRPr lang="en-US" sz="2400" dirty="0">
              <a:cs typeface="2  Lotus" panose="00000400000000000000" pitchFamily="2" charset="-78"/>
            </a:endParaRPr>
          </a:p>
        </p:txBody>
      </p:sp>
      <p:sp>
        <p:nvSpPr>
          <p:cNvPr id="3" name="Text Placeholder 2"/>
          <p:cNvSpPr>
            <a:spLocks noGrp="1"/>
          </p:cNvSpPr>
          <p:nvPr>
            <p:ph type="body" idx="1"/>
          </p:nvPr>
        </p:nvSpPr>
        <p:spPr>
          <a:xfrm>
            <a:off x="2082707" y="741380"/>
            <a:ext cx="8534400" cy="3647739"/>
          </a:xfrm>
        </p:spPr>
        <p:txBody>
          <a:bodyPr>
            <a:normAutofit fontScale="85000" lnSpcReduction="10000"/>
          </a:bodyPr>
          <a:lstStyle/>
          <a:p>
            <a:pPr algn="r" rtl="1"/>
            <a:r>
              <a:rPr lang="fa-IR" dirty="0" smtClean="0">
                <a:cs typeface="2  Lotus" panose="00000400000000000000" pitchFamily="2" charset="-78"/>
              </a:rPr>
              <a:t>مجدداً پایگاه دانش گیاهان خانگی را در نظر بگیرید. اگر قانون 4 اجرا نمی شد. آنگاه موتور استنتاج سعی در اثبات قانون بعدی می کرد که قانون 5 بود.دستوری که موتور استنتاج در آن سعی در انتخاب بهترین گیاه خانگی دارد کاملاً بر اساس قواعد است. بنابراین دانش توضیح دهنده دستورات حل مسئله،قابل رویت نیست.</a:t>
            </a:r>
          </a:p>
          <a:p>
            <a:pPr algn="r" rtl="1"/>
            <a:r>
              <a:rPr lang="fa-IR" dirty="0" smtClean="0">
                <a:cs typeface="2  Lotus" panose="00000400000000000000" pitchFamily="2" charset="-78"/>
              </a:rPr>
              <a:t>کلنسی در سال 1983 این مفهوم را اثبات کرد. وقتی که او متوجه شد </a:t>
            </a:r>
            <a:r>
              <a:rPr lang="en-US" dirty="0" smtClean="0">
                <a:cs typeface="2  Lotus" panose="00000400000000000000" pitchFamily="2" charset="-78"/>
              </a:rPr>
              <a:t>GUIDON</a:t>
            </a:r>
            <a:r>
              <a:rPr lang="fa-IR" dirty="0">
                <a:cs typeface="2  Lotus" panose="00000400000000000000" pitchFamily="2" charset="-78"/>
              </a:rPr>
              <a:t> </a:t>
            </a:r>
            <a:r>
              <a:rPr lang="fa-IR" dirty="0" smtClean="0">
                <a:cs typeface="2  Lotus" panose="00000400000000000000" pitchFamily="2" charset="-78"/>
              </a:rPr>
              <a:t>قادر به توضیح استراتژی سیستم خودش نمی باشد،مانند سیستم گیاهان خانگی او ثابت کرد که استراتژی جستجو در قوانین مطلق می باشد.</a:t>
            </a:r>
          </a:p>
          <a:p>
            <a:pPr algn="r" rtl="1"/>
            <a:r>
              <a:rPr lang="fa-IR" dirty="0" smtClean="0">
                <a:cs typeface="2  Lotus" panose="00000400000000000000" pitchFamily="2" charset="-78"/>
              </a:rPr>
              <a:t>کلنسی می گوید: در طی برنامه</a:t>
            </a:r>
            <a:r>
              <a:rPr lang="en-US" dirty="0" smtClean="0">
                <a:cs typeface="2  Lotus" panose="00000400000000000000" pitchFamily="2" charset="-78"/>
              </a:rPr>
              <a:t>GUIDON </a:t>
            </a:r>
            <a:r>
              <a:rPr lang="fa-IR" dirty="0" smtClean="0">
                <a:cs typeface="2  Lotus" panose="00000400000000000000" pitchFamily="2" charset="-78"/>
              </a:rPr>
              <a:t> دریافتیم که روش تشخیص . درک قواعد وقوانین توسط خبره به وضوح نمایش داده نشده است و </a:t>
            </a:r>
            <a:r>
              <a:rPr lang="en-US" dirty="0" smtClean="0">
                <a:cs typeface="2  Lotus" panose="00000400000000000000" pitchFamily="2" charset="-78"/>
              </a:rPr>
              <a:t>GUIDON</a:t>
            </a:r>
            <a:r>
              <a:rPr lang="fa-IR" dirty="0" smtClean="0">
                <a:cs typeface="2  Lotus" panose="00000400000000000000" pitchFamily="2" charset="-78"/>
              </a:rPr>
              <a:t> نمی تواند قوانین را بیان نماید.چ.ن </a:t>
            </a:r>
            <a:r>
              <a:rPr lang="en-US" dirty="0" smtClean="0">
                <a:cs typeface="2  Lotus" panose="00000400000000000000" pitchFamily="2" charset="-78"/>
              </a:rPr>
              <a:t> MYCIN</a:t>
            </a:r>
            <a:r>
              <a:rPr lang="fa-IR" dirty="0" smtClean="0">
                <a:cs typeface="2  Lotus" panose="00000400000000000000" pitchFamily="2" charset="-78"/>
              </a:rPr>
              <a:t>مشخص نمی کند که چگونه مفاهیم در یک قانون با هم جور در می آیند.</a:t>
            </a:r>
            <a:r>
              <a:rPr lang="en-US" dirty="0" smtClean="0">
                <a:cs typeface="2  Lotus" panose="00000400000000000000" pitchFamily="2" charset="-78"/>
              </a:rPr>
              <a:t>GUIDON</a:t>
            </a:r>
            <a:r>
              <a:rPr lang="fa-IR" dirty="0" smtClean="0">
                <a:cs typeface="2  Lotus" panose="00000400000000000000" pitchFamily="2" charset="-78"/>
              </a:rPr>
              <a:t> به طور واضح و کامل نحوه حل مشکلات و مسائل توسط </a:t>
            </a:r>
            <a:r>
              <a:rPr lang="en-US" dirty="0" smtClean="0">
                <a:cs typeface="2  Lotus" panose="00000400000000000000" pitchFamily="2" charset="-78"/>
              </a:rPr>
              <a:t>MYCIN</a:t>
            </a:r>
            <a:r>
              <a:rPr lang="fa-IR" dirty="0" smtClean="0">
                <a:cs typeface="2  Lotus" panose="00000400000000000000" pitchFamily="2" charset="-78"/>
              </a:rPr>
              <a:t> را بر نمی شمارد چون ساختار فضای جستجو و استراتژی عملکرد آن صزفا در حوزه مفاهیم قواعد واضح و قابل اجرا می باشد.</a:t>
            </a:r>
          </a:p>
          <a:p>
            <a:pPr algn="r" rtl="1"/>
            <a:r>
              <a:rPr lang="fa-IR" dirty="0" smtClean="0">
                <a:cs typeface="2  Lotus" panose="00000400000000000000" pitchFamily="2" charset="-78"/>
              </a:rPr>
              <a:t>بنابراین تغییر یک سیستم مبتنی بر دانش به یک سیستم کامپیوتری کمک برنامه های آموزشی نیاز به یافتن جزئیاتی در مورد پایگاه قوانین و تغییرات وتحولات زیادی دارد. سیستمی را که کلنسی طراحی کرد،تحت عنوان </a:t>
            </a:r>
            <a:r>
              <a:rPr lang="en-US" dirty="0" smtClean="0">
                <a:cs typeface="2  Lotus" panose="00000400000000000000" pitchFamily="2" charset="-78"/>
              </a:rPr>
              <a:t>NEOMYCIN</a:t>
            </a:r>
            <a:r>
              <a:rPr lang="fa-IR" dirty="0" smtClean="0">
                <a:cs typeface="2  Lotus" panose="00000400000000000000" pitchFamily="2" charset="-78"/>
              </a:rPr>
              <a:t> نام گرفت . این سیستم توانایی های </a:t>
            </a:r>
            <a:r>
              <a:rPr lang="en-US" dirty="0" smtClean="0">
                <a:cs typeface="2  Lotus" panose="00000400000000000000" pitchFamily="2" charset="-78"/>
              </a:rPr>
              <a:t>MYCIN </a:t>
            </a:r>
            <a:r>
              <a:rPr lang="fa-IR" dirty="0" smtClean="0">
                <a:cs typeface="2  Lotus" panose="00000400000000000000" pitchFamily="2" charset="-78"/>
              </a:rPr>
              <a:t>را در تشریح استراتژی افزایش داد.دانش استراتژیک،دانشی در رابطه  با چگونگی دسترسی به قوانین مختلف برای حل مسئله  می باشد. جدول زیر انواع مختف دانش را که برای تشریح لازم است، به صورت خلاصه عرضه می کند.</a:t>
            </a:r>
          </a:p>
          <a:p>
            <a:pPr algn="r" rtl="1"/>
            <a:r>
              <a:rPr lang="fa-IR" dirty="0" smtClean="0">
                <a:cs typeface="2  Lotus" panose="00000400000000000000" pitchFamily="2" charset="-78"/>
              </a:rPr>
              <a:t>در </a:t>
            </a:r>
            <a:r>
              <a:rPr lang="en-US" dirty="0" smtClean="0">
                <a:cs typeface="2  Lotus" panose="00000400000000000000" pitchFamily="2" charset="-78"/>
              </a:rPr>
              <a:t>NEOMYCIN</a:t>
            </a:r>
            <a:r>
              <a:rPr lang="fa-IR" dirty="0" smtClean="0">
                <a:cs typeface="2  Lotus" panose="00000400000000000000" pitchFamily="2" charset="-78"/>
              </a:rPr>
              <a:t>دانش استراتژیک به شکل قوانین پیشرفته در می آید که در جایی به غیر از دامنه دانش طبقه بندی شده اند.  </a:t>
            </a:r>
          </a:p>
          <a:p>
            <a:pPr algn="r" rtl="1"/>
            <a:endParaRPr lang="en-US" dirty="0">
              <a:cs typeface="2  Lotus" panose="00000400000000000000" pitchFamily="2" charset="-78"/>
            </a:endParaRPr>
          </a:p>
        </p:txBody>
      </p:sp>
    </p:spTree>
    <p:extLst>
      <p:ext uri="{BB962C8B-B14F-4D97-AF65-F5344CB8AC3E}">
        <p14:creationId xmlns:p14="http://schemas.microsoft.com/office/powerpoint/2010/main" val="2594842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067" y="161365"/>
            <a:ext cx="10251346" cy="6497619"/>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668687"/>
              </p:ext>
            </p:extLst>
          </p:nvPr>
        </p:nvGraphicFramePr>
        <p:xfrm>
          <a:off x="1816848" y="310876"/>
          <a:ext cx="8047914" cy="5099824"/>
        </p:xfrm>
        <a:graphic>
          <a:graphicData uri="http://schemas.openxmlformats.org/drawingml/2006/table">
            <a:tbl>
              <a:tblPr firstRow="1" bandRow="1">
                <a:tableStyleId>{BC89EF96-8CEA-46FF-86C4-4CE0E7609802}</a:tableStyleId>
              </a:tblPr>
              <a:tblGrid>
                <a:gridCol w="2682638"/>
                <a:gridCol w="2682638"/>
                <a:gridCol w="2682638"/>
              </a:tblGrid>
              <a:tr h="701574">
                <a:tc>
                  <a:txBody>
                    <a:bodyPr/>
                    <a:lstStyle/>
                    <a:p>
                      <a:pPr algn="ctr" rtl="1"/>
                      <a:r>
                        <a:rPr lang="fa-IR" baseline="0" dirty="0" smtClean="0">
                          <a:solidFill>
                            <a:schemeClr val="bg2">
                              <a:lumMod val="75000"/>
                            </a:schemeClr>
                          </a:solidFill>
                          <a:cs typeface="2  Lotus" panose="00000400000000000000" pitchFamily="2" charset="-78"/>
                        </a:rPr>
                        <a:t>دانش مورد نیاز </a:t>
                      </a:r>
                      <a:endParaRPr lang="en-US" baseline="0" dirty="0">
                        <a:solidFill>
                          <a:schemeClr val="bg2">
                            <a:lumMod val="75000"/>
                          </a:schemeClr>
                        </a:solidFill>
                        <a:cs typeface="2  Lotus" panose="00000400000000000000" pitchFamily="2" charset="-78"/>
                      </a:endParaRPr>
                    </a:p>
                  </a:txBody>
                  <a:tcPr/>
                </a:tc>
                <a:tc>
                  <a:txBody>
                    <a:bodyPr/>
                    <a:lstStyle/>
                    <a:p>
                      <a:pPr algn="ctr" rtl="1"/>
                      <a:r>
                        <a:rPr lang="fa-IR" baseline="0" dirty="0" smtClean="0">
                          <a:solidFill>
                            <a:schemeClr val="bg2">
                              <a:lumMod val="75000"/>
                            </a:schemeClr>
                          </a:solidFill>
                          <a:cs typeface="2  Lotus" panose="00000400000000000000" pitchFamily="2" charset="-78"/>
                        </a:rPr>
                        <a:t>هدف و تاثیر تشریح </a:t>
                      </a:r>
                      <a:endParaRPr lang="en-US" baseline="0" dirty="0">
                        <a:solidFill>
                          <a:schemeClr val="bg2">
                            <a:lumMod val="75000"/>
                          </a:schemeClr>
                        </a:solidFill>
                        <a:cs typeface="2  Lotus" panose="00000400000000000000" pitchFamily="2" charset="-78"/>
                      </a:endParaRPr>
                    </a:p>
                  </a:txBody>
                  <a:tcPr/>
                </a:tc>
                <a:tc>
                  <a:txBody>
                    <a:bodyPr/>
                    <a:lstStyle/>
                    <a:p>
                      <a:pPr algn="ctr" rtl="1"/>
                      <a:r>
                        <a:rPr lang="fa-IR" sz="2000" baseline="0" dirty="0" smtClean="0">
                          <a:solidFill>
                            <a:schemeClr val="bg2">
                              <a:lumMod val="75000"/>
                            </a:schemeClr>
                          </a:solidFill>
                          <a:cs typeface="2  Lotus" panose="00000400000000000000" pitchFamily="2" charset="-78"/>
                        </a:rPr>
                        <a:t>روش های ممکن در سیستم های خبره مبتنی بر قوانین</a:t>
                      </a:r>
                      <a:r>
                        <a:rPr lang="fa-IR" baseline="0" dirty="0" smtClean="0">
                          <a:solidFill>
                            <a:schemeClr val="bg2">
                              <a:lumMod val="75000"/>
                            </a:schemeClr>
                          </a:solidFill>
                          <a:cs typeface="2  Lotus" panose="00000400000000000000" pitchFamily="2" charset="-78"/>
                        </a:rPr>
                        <a:t> </a:t>
                      </a:r>
                      <a:endParaRPr lang="en-US" baseline="0" dirty="0">
                        <a:solidFill>
                          <a:schemeClr val="bg2">
                            <a:lumMod val="75000"/>
                          </a:schemeClr>
                        </a:solidFill>
                        <a:cs typeface="2  Lotus" panose="00000400000000000000" pitchFamily="2" charset="-78"/>
                      </a:endParaRPr>
                    </a:p>
                  </a:txBody>
                  <a:tcPr/>
                </a:tc>
              </a:tr>
              <a:tr h="1448468">
                <a:tc>
                  <a:txBody>
                    <a:bodyPr/>
                    <a:lstStyle/>
                    <a:p>
                      <a:pPr algn="ctr" rtl="1"/>
                      <a:endParaRPr lang="fa-IR" dirty="0" smtClean="0">
                        <a:cs typeface="2  Lotus" panose="00000400000000000000" pitchFamily="2" charset="-78"/>
                      </a:endParaRPr>
                    </a:p>
                    <a:p>
                      <a:pPr algn="ctr" rtl="1"/>
                      <a:endParaRPr lang="fa-IR" dirty="0" smtClean="0">
                        <a:cs typeface="2  Lotus" panose="00000400000000000000" pitchFamily="2" charset="-78"/>
                      </a:endParaRPr>
                    </a:p>
                    <a:p>
                      <a:pPr algn="ctr" rtl="1"/>
                      <a:r>
                        <a:rPr lang="fa-IR" dirty="0" smtClean="0">
                          <a:cs typeface="2  Lotus" panose="00000400000000000000" pitchFamily="2" charset="-78"/>
                        </a:rPr>
                        <a:t>حل مسئله </a:t>
                      </a:r>
                      <a:endParaRPr lang="en-US" dirty="0">
                        <a:cs typeface="2  Lotus" panose="00000400000000000000" pitchFamily="2" charset="-78"/>
                      </a:endParaRPr>
                    </a:p>
                  </a:txBody>
                  <a:tcPr/>
                </a:tc>
                <a:tc>
                  <a:txBody>
                    <a:bodyPr/>
                    <a:lstStyle/>
                    <a:p>
                      <a:pPr algn="r" rtl="1"/>
                      <a:r>
                        <a:rPr lang="fa-IR" dirty="0" smtClean="0">
                          <a:cs typeface="2  Lotus" panose="00000400000000000000" pitchFamily="2" charset="-78"/>
                        </a:rPr>
                        <a:t>نمایش زنجیره ای استدلال انجام شده توسط سیستم،با ایجاد یک ردیابی از روش حل مسئله،که در نتیجه مسئله با راه حل پیوند می خورد.  </a:t>
                      </a:r>
                      <a:endParaRPr lang="en-US" dirty="0">
                        <a:cs typeface="2  Lotus" panose="00000400000000000000" pitchFamily="2" charset="-78"/>
                      </a:endParaRPr>
                    </a:p>
                  </a:txBody>
                  <a:tcPr/>
                </a:tc>
                <a:tc>
                  <a:txBody>
                    <a:bodyPr/>
                    <a:lstStyle/>
                    <a:p>
                      <a:pPr algn="r"/>
                      <a:r>
                        <a:rPr lang="fa-IR" dirty="0" smtClean="0">
                          <a:cs typeface="2  Lotus" panose="00000400000000000000" pitchFamily="2" charset="-78"/>
                        </a:rPr>
                        <a:t>همیشه در دسترس است . بدون اینکه تلاشی </a:t>
                      </a:r>
                      <a:r>
                        <a:rPr lang="fa-IR" baseline="0" dirty="0" smtClean="0">
                          <a:cs typeface="2  Lotus" panose="00000400000000000000" pitchFamily="2" charset="-78"/>
                        </a:rPr>
                        <a:t> اضافی صورت گیرد. </a:t>
                      </a:r>
                      <a:endParaRPr lang="fa-IR" dirty="0" smtClean="0">
                        <a:cs typeface="2  Lotus" panose="00000400000000000000" pitchFamily="2" charset="-78"/>
                      </a:endParaRPr>
                    </a:p>
                  </a:txBody>
                  <a:tcPr/>
                </a:tc>
              </a:tr>
              <a:tr h="1197850">
                <a:tc>
                  <a:txBody>
                    <a:bodyPr/>
                    <a:lstStyle/>
                    <a:p>
                      <a:pPr algn="ctr" rtl="1"/>
                      <a:endParaRPr lang="fa-IR" dirty="0" smtClean="0">
                        <a:cs typeface="2  Lotus" panose="00000400000000000000" pitchFamily="2" charset="-78"/>
                      </a:endParaRPr>
                    </a:p>
                    <a:p>
                      <a:pPr algn="ctr" rtl="1"/>
                      <a:r>
                        <a:rPr lang="fa-IR" dirty="0" smtClean="0">
                          <a:cs typeface="2  Lotus" panose="00000400000000000000" pitchFamily="2" charset="-78"/>
                        </a:rPr>
                        <a:t>توجیه درستی </a:t>
                      </a:r>
                      <a:endParaRPr lang="en-US" dirty="0">
                        <a:cs typeface="2  Lotus" panose="00000400000000000000" pitchFamily="2" charset="-78"/>
                      </a:endParaRPr>
                    </a:p>
                  </a:txBody>
                  <a:tcPr/>
                </a:tc>
                <a:tc>
                  <a:txBody>
                    <a:bodyPr/>
                    <a:lstStyle/>
                    <a:p>
                      <a:pPr algn="r" rtl="1"/>
                      <a:r>
                        <a:rPr lang="fa-IR" dirty="0" smtClean="0">
                          <a:cs typeface="2  Lotus" panose="00000400000000000000" pitchFamily="2" charset="-78"/>
                        </a:rPr>
                        <a:t>برای تایید دانش</a:t>
                      </a:r>
                      <a:r>
                        <a:rPr lang="fa-IR" baseline="0" dirty="0" smtClean="0">
                          <a:cs typeface="2  Lotus" panose="00000400000000000000" pitchFamily="2" charset="-78"/>
                        </a:rPr>
                        <a:t> موجود در سیستم خبره است.نتیجه آن این است که کاربرانبه صحت پایگه دانش اطمینان بیشتری می نمایند.</a:t>
                      </a:r>
                      <a:endParaRPr lang="en-US" dirty="0">
                        <a:cs typeface="2  Lotus" panose="00000400000000000000" pitchFamily="2" charset="-78"/>
                      </a:endParaRPr>
                    </a:p>
                  </a:txBody>
                  <a:tcPr/>
                </a:tc>
                <a:tc>
                  <a:txBody>
                    <a:bodyPr/>
                    <a:lstStyle/>
                    <a:p>
                      <a:pPr algn="r" rtl="1"/>
                      <a:r>
                        <a:rPr lang="fa-IR" dirty="0" smtClean="0">
                          <a:cs typeface="2  Lotus" panose="00000400000000000000" pitchFamily="2" charset="-78"/>
                        </a:rPr>
                        <a:t>اگر یک مدل عمقی نیاز</a:t>
                      </a:r>
                      <a:r>
                        <a:rPr lang="fa-IR" baseline="0" dirty="0" smtClean="0">
                          <a:cs typeface="2  Lotus" panose="00000400000000000000" pitchFamily="2" charset="-78"/>
                        </a:rPr>
                        <a:t> باشد می تواند مورد استفاده قرار گیرد. </a:t>
                      </a:r>
                      <a:endParaRPr lang="en-US" dirty="0">
                        <a:cs typeface="2  Lotus" panose="00000400000000000000" pitchFamily="2" charset="-78"/>
                      </a:endParaRPr>
                    </a:p>
                  </a:txBody>
                  <a:tcPr/>
                </a:tc>
              </a:tr>
              <a:tr h="1720055">
                <a:tc>
                  <a:txBody>
                    <a:bodyPr/>
                    <a:lstStyle/>
                    <a:p>
                      <a:pPr algn="ctr" rtl="1"/>
                      <a:endParaRPr lang="fa-IR" dirty="0" smtClean="0">
                        <a:cs typeface="2  Lotus" panose="00000400000000000000" pitchFamily="2" charset="-78"/>
                      </a:endParaRPr>
                    </a:p>
                    <a:p>
                      <a:pPr algn="ctr" rtl="1"/>
                      <a:endParaRPr lang="fa-IR" dirty="0" smtClean="0">
                        <a:cs typeface="2  Lotus" panose="00000400000000000000" pitchFamily="2" charset="-78"/>
                      </a:endParaRPr>
                    </a:p>
                    <a:p>
                      <a:pPr algn="ctr" rtl="1"/>
                      <a:r>
                        <a:rPr lang="fa-IR" dirty="0" smtClean="0">
                          <a:cs typeface="2  Lotus" panose="00000400000000000000" pitchFamily="2" charset="-78"/>
                        </a:rPr>
                        <a:t>استراتژی</a:t>
                      </a:r>
                      <a:endParaRPr lang="en-US" dirty="0">
                        <a:cs typeface="2  Lotus" panose="00000400000000000000" pitchFamily="2" charset="-78"/>
                      </a:endParaRPr>
                    </a:p>
                  </a:txBody>
                  <a:tcPr/>
                </a:tc>
                <a:tc>
                  <a:txBody>
                    <a:bodyPr/>
                    <a:lstStyle/>
                    <a:p>
                      <a:pPr algn="r" rtl="1"/>
                      <a:r>
                        <a:rPr lang="fa-IR" dirty="0" smtClean="0">
                          <a:cs typeface="2  Lotus" panose="00000400000000000000" pitchFamily="2" charset="-78"/>
                        </a:rPr>
                        <a:t>نشان می دهد که چطور یک خط استلال از خطوط دیگر ناشی می گردد و نتیجتا به کاربران اطلاعاتی را در زمینه روش های بکار رفته برای (حداقل)</a:t>
                      </a:r>
                      <a:r>
                        <a:rPr lang="fa-IR" baseline="0" dirty="0" smtClean="0">
                          <a:cs typeface="2  Lotus" panose="00000400000000000000" pitchFamily="2" charset="-78"/>
                        </a:rPr>
                        <a:t> جستجوی یک راه حل ارائه می کند.</a:t>
                      </a:r>
                      <a:endParaRPr lang="en-US" dirty="0">
                        <a:cs typeface="2  Lotus" panose="00000400000000000000" pitchFamily="2" charset="-78"/>
                      </a:endParaRPr>
                    </a:p>
                  </a:txBody>
                  <a:tcPr/>
                </a:tc>
                <a:tc>
                  <a:txBody>
                    <a:bodyPr/>
                    <a:lstStyle/>
                    <a:p>
                      <a:pPr algn="r" rtl="1"/>
                      <a:r>
                        <a:rPr lang="fa-IR" dirty="0" smtClean="0">
                          <a:cs typeface="2  Lotus" panose="00000400000000000000" pitchFamily="2" charset="-78"/>
                        </a:rPr>
                        <a:t>می توان با استفاده از قوانین فراگیر مسائل را حل نمود.</a:t>
                      </a:r>
                      <a:endParaRPr lang="en-US" dirty="0">
                        <a:cs typeface="2  Lotus" panose="00000400000000000000" pitchFamily="2" charset="-78"/>
                      </a:endParaRPr>
                    </a:p>
                  </a:txBody>
                  <a:tcPr/>
                </a:tc>
              </a:tr>
            </a:tbl>
          </a:graphicData>
        </a:graphic>
      </p:graphicFrame>
    </p:spTree>
    <p:extLst>
      <p:ext uri="{BB962C8B-B14F-4D97-AF65-F5344CB8AC3E}">
        <p14:creationId xmlns:p14="http://schemas.microsoft.com/office/powerpoint/2010/main" val="778433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107" y="285377"/>
            <a:ext cx="8534401" cy="499931"/>
          </a:xfrm>
        </p:spPr>
        <p:txBody>
          <a:bodyPr>
            <a:normAutofit fontScale="90000"/>
          </a:bodyPr>
          <a:lstStyle/>
          <a:p>
            <a:pPr algn="r" rtl="1"/>
            <a:r>
              <a:rPr lang="fa-IR" sz="2800" dirty="0" smtClean="0">
                <a:cs typeface="2  Lotus" panose="00000400000000000000" pitchFamily="2" charset="-78"/>
              </a:rPr>
              <a:t>متن فشرده:</a:t>
            </a:r>
            <a:endParaRPr lang="en-US" sz="2800" dirty="0">
              <a:cs typeface="2  Lotus" panose="00000400000000000000" pitchFamily="2" charset="-78"/>
            </a:endParaRPr>
          </a:p>
        </p:txBody>
      </p:sp>
      <p:sp>
        <p:nvSpPr>
          <p:cNvPr id="3" name="Text Placeholder 2"/>
          <p:cNvSpPr>
            <a:spLocks noGrp="1"/>
          </p:cNvSpPr>
          <p:nvPr>
            <p:ph type="body" idx="1"/>
          </p:nvPr>
        </p:nvSpPr>
        <p:spPr>
          <a:xfrm>
            <a:off x="2287101" y="785307"/>
            <a:ext cx="8534400" cy="3743661"/>
          </a:xfrm>
        </p:spPr>
        <p:txBody>
          <a:bodyPr>
            <a:normAutofit/>
          </a:bodyPr>
          <a:lstStyle/>
          <a:p>
            <a:pPr algn="r" rtl="1"/>
            <a:r>
              <a:rPr lang="fa-IR" dirty="0" smtClean="0">
                <a:cs typeface="2  Lotus" panose="00000400000000000000" pitchFamily="2" charset="-78"/>
              </a:rPr>
              <a:t>متن فشرده،در برخی سیستم های امروزی عملکرد موفقی داشته است و همانطور که از نامش پیداست از متونی که قبلاً آماده شده است برای ارائه تشریح استفاده می کند.یکی از عمده ترین موارد استفاده از متن فشرده ارائه پیغام های خطا در کامپیوتر می باشد. با پیش بینی پرسش هایی که کاربران ممکن است بپرسند،سیستم پاسخ های احتمالی را به صورت عبارات یک زبان طبیعی طراحی می کند به طوری که دسترسی به آن ها از رئش ردیابی قوانین سریعتر می باشد. </a:t>
            </a:r>
          </a:p>
          <a:p>
            <a:pPr algn="r" rtl="1"/>
            <a:r>
              <a:rPr lang="fa-IR" dirty="0" smtClean="0">
                <a:cs typeface="2  Lotus" panose="00000400000000000000" pitchFamily="2" charset="-78"/>
              </a:rPr>
              <a:t>در عین حال طراح سیستم،باید به منظور طراحی پاسخ های مناسب،همه سوالات احتمالی کاربران را پیش بینی نماید.متن فشرده برخلاف ردیابی قوانین به صورت بسیار وابسته وغیر مستقل عمل می کند که  این مسئله موجب می شود استفاده از آن در سیستم های دیگر بسیار مشکل شود.. همانگونه که اسپارک جونز (1984) مطرح کرد،پیش بینی متن فشرده موجب انحراف کاربر در تخمین قابلیت های سیستم می شود. چون کاربران ممکن است فکر کنند که با زبان طبیعی و عادی با سیستم در حال گفتگو هستند.</a:t>
            </a:r>
          </a:p>
          <a:p>
            <a:pPr algn="r" rtl="1"/>
            <a:r>
              <a:rPr lang="fa-IR" dirty="0" smtClean="0">
                <a:cs typeface="2  Lotus" panose="00000400000000000000" pitchFamily="2" charset="-78"/>
              </a:rPr>
              <a:t> </a:t>
            </a:r>
          </a:p>
          <a:p>
            <a:pPr algn="r" rtl="1"/>
            <a:r>
              <a:rPr lang="fa-IR" dirty="0" smtClean="0">
                <a:cs typeface="2  Lotus" panose="00000400000000000000" pitchFamily="2" charset="-78"/>
              </a:rPr>
              <a:t>   </a:t>
            </a:r>
          </a:p>
          <a:p>
            <a:pPr algn="r" rtl="1"/>
            <a:endParaRPr lang="en-US" dirty="0">
              <a:cs typeface="2  Lotus" panose="00000400000000000000" pitchFamily="2" charset="-78"/>
            </a:endParaRPr>
          </a:p>
        </p:txBody>
      </p:sp>
    </p:spTree>
    <p:extLst>
      <p:ext uri="{BB962C8B-B14F-4D97-AF65-F5344CB8AC3E}">
        <p14:creationId xmlns:p14="http://schemas.microsoft.com/office/powerpoint/2010/main" val="3182886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3165" y="231588"/>
            <a:ext cx="8653428" cy="618266"/>
          </a:xfrm>
        </p:spPr>
        <p:txBody>
          <a:bodyPr>
            <a:normAutofit/>
          </a:bodyPr>
          <a:lstStyle/>
          <a:p>
            <a:pPr algn="r" rtl="1"/>
            <a:r>
              <a:rPr lang="fa-IR" sz="2800" dirty="0" smtClean="0">
                <a:cs typeface="2  Lotus" panose="00000400000000000000" pitchFamily="2" charset="-78"/>
              </a:rPr>
              <a:t>موارد استفاده فرارسانه ای:</a:t>
            </a:r>
            <a:endParaRPr lang="en-US" sz="2800" dirty="0">
              <a:cs typeface="2  Lotus" panose="00000400000000000000" pitchFamily="2" charset="-78"/>
            </a:endParaRPr>
          </a:p>
        </p:txBody>
      </p:sp>
      <p:sp>
        <p:nvSpPr>
          <p:cNvPr id="3" name="Text Placeholder 2"/>
          <p:cNvSpPr>
            <a:spLocks noGrp="1"/>
          </p:cNvSpPr>
          <p:nvPr>
            <p:ph type="body" idx="1"/>
          </p:nvPr>
        </p:nvSpPr>
        <p:spPr>
          <a:xfrm>
            <a:off x="2082707" y="967291"/>
            <a:ext cx="8513575" cy="3755315"/>
          </a:xfrm>
        </p:spPr>
        <p:txBody>
          <a:bodyPr>
            <a:normAutofit/>
          </a:bodyPr>
          <a:lstStyle/>
          <a:p>
            <a:pPr algn="r" rtl="1"/>
            <a:r>
              <a:rPr lang="fa-IR" dirty="0" smtClean="0">
                <a:cs typeface="2  Lotus" panose="00000400000000000000" pitchFamily="2" charset="-78"/>
              </a:rPr>
              <a:t>در سال های اخیر توان و انرژی زیادی صرف ترکیب سیستم های خبره و سیستم های فرارسانه ای شده است که بیشتر مورد قبول کاربران باشد.سیسنم فرا رسانه ای مجموعه ای از متن، شکل وصدا است که از مکانیزم نشانه گذاری استفاده می کند. سیستم فرا متن به صورت ویژه ای از متن استفاده می کند. کاربرد این سیستم را می توان در صفحات وب موجود در اینترنت مشاهده کرد. سیستم فرا رسانه ای ابزاری برای مدیریت اطلاعات است که متن،شکل و صدا را به روش خاصی با هم پیوند می دهد.</a:t>
            </a:r>
          </a:p>
          <a:p>
            <a:pPr algn="r" rtl="1"/>
            <a:r>
              <a:rPr lang="fa-IR" dirty="0" smtClean="0">
                <a:cs typeface="2  Lotus" panose="00000400000000000000" pitchFamily="2" charset="-78"/>
              </a:rPr>
              <a:t>استفاده از این روش به کاربر اجازه می دهد در یک سیستم بطور غیر خطی به کاوش بپردازد نرم افزارهایی مثل </a:t>
            </a:r>
            <a:r>
              <a:rPr lang="en-US" dirty="0" smtClean="0">
                <a:cs typeface="2  Lotus" panose="00000400000000000000" pitchFamily="2" charset="-78"/>
              </a:rPr>
              <a:t>  Microsoft Internet Explorer</a:t>
            </a:r>
            <a:r>
              <a:rPr lang="fa-IR" dirty="0" smtClean="0">
                <a:cs typeface="2  Lotus" panose="00000400000000000000" pitchFamily="2" charset="-78"/>
              </a:rPr>
              <a:t> و </a:t>
            </a:r>
            <a:r>
              <a:rPr lang="en-US" dirty="0" smtClean="0">
                <a:cs typeface="2  Lotus" panose="00000400000000000000" pitchFamily="2" charset="-78"/>
              </a:rPr>
              <a:t>Navigator Netscape</a:t>
            </a:r>
            <a:r>
              <a:rPr lang="fa-IR" dirty="0" smtClean="0">
                <a:cs typeface="2  Lotus" panose="00000400000000000000" pitchFamily="2" charset="-78"/>
              </a:rPr>
              <a:t> به کاربر اجازه می دهد تا با کلیک کردن بر روی یک کلمه یا یک تصویر به اطلاعات بیشتری دست یابد. سیستم فرا متنی به صورت موفق در بسیاری از سیستم های خبره استفاده می شود.   </a:t>
            </a:r>
            <a:endParaRPr lang="en-US" dirty="0">
              <a:cs typeface="2  Lotus" panose="00000400000000000000" pitchFamily="2" charset="-78"/>
            </a:endParaRPr>
          </a:p>
        </p:txBody>
      </p:sp>
    </p:spTree>
    <p:extLst>
      <p:ext uri="{BB962C8B-B14F-4D97-AF65-F5344CB8AC3E}">
        <p14:creationId xmlns:p14="http://schemas.microsoft.com/office/powerpoint/2010/main" val="71741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1651" y="317651"/>
            <a:ext cx="8524335" cy="489174"/>
          </a:xfrm>
        </p:spPr>
        <p:txBody>
          <a:bodyPr>
            <a:noAutofit/>
          </a:bodyPr>
          <a:lstStyle/>
          <a:p>
            <a:pPr algn="r" rtl="1"/>
            <a:r>
              <a:rPr lang="fa-IR" sz="2800" dirty="0" smtClean="0">
                <a:cs typeface="2  Lotus" panose="00000400000000000000" pitchFamily="2" charset="-78"/>
              </a:rPr>
              <a:t>واسط گرافیکی:</a:t>
            </a:r>
            <a:endParaRPr lang="en-US" sz="2800" dirty="0">
              <a:cs typeface="2  Lotus" panose="00000400000000000000" pitchFamily="2" charset="-78"/>
            </a:endParaRPr>
          </a:p>
        </p:txBody>
      </p:sp>
      <p:sp>
        <p:nvSpPr>
          <p:cNvPr id="3" name="Text Placeholder 2"/>
          <p:cNvSpPr>
            <a:spLocks noGrp="1"/>
          </p:cNvSpPr>
          <p:nvPr>
            <p:ph type="body" idx="1"/>
          </p:nvPr>
        </p:nvSpPr>
        <p:spPr>
          <a:xfrm>
            <a:off x="1856797" y="1031836"/>
            <a:ext cx="8782515" cy="3593951"/>
          </a:xfrm>
        </p:spPr>
        <p:txBody>
          <a:bodyPr/>
          <a:lstStyle/>
          <a:p>
            <a:pPr algn="r" rtl="1"/>
            <a:r>
              <a:rPr lang="fa-IR" dirty="0" smtClean="0">
                <a:cs typeface="2  Lotus" panose="00000400000000000000" pitchFamily="2" charset="-78"/>
              </a:rPr>
              <a:t>برخی از سیستم های خبره پیشرفته وجود دارند که چند شکل از واسط گرافیکی را دارا هستند.این ها عمدتا برای کاربردهای ویژه ای هستند که نمی توان آن ها را تعمیم داد. </a:t>
            </a:r>
            <a:r>
              <a:rPr lang="en-US" dirty="0" smtClean="0">
                <a:cs typeface="2  Lotus" panose="00000400000000000000" pitchFamily="2" charset="-78"/>
              </a:rPr>
              <a:t>STEAMER</a:t>
            </a:r>
            <a:r>
              <a:rPr lang="fa-IR" dirty="0" smtClean="0">
                <a:cs typeface="2  Lotus" panose="00000400000000000000" pitchFamily="2" charset="-78"/>
              </a:rPr>
              <a:t> (هولان،هاچنیز،ویتزمن در سال 1984) معروفترین سیستم مبتنی بر گرافیک است که برای شبیه سازی فشار بخار در نیروی دریایی ایالات متحده آمریکا به کار می رود.</a:t>
            </a:r>
          </a:p>
          <a:p>
            <a:pPr algn="r" rtl="1"/>
            <a:r>
              <a:rPr lang="fa-IR" dirty="0" smtClean="0">
                <a:cs typeface="2  Lotus" panose="00000400000000000000" pitchFamily="2" charset="-78"/>
              </a:rPr>
              <a:t>سیستم اولیه شامل مدل ریاضی برای فشار بخار بود که </a:t>
            </a:r>
            <a:r>
              <a:rPr lang="en-US" dirty="0" smtClean="0">
                <a:cs typeface="2  Lotus" panose="00000400000000000000" pitchFamily="2" charset="-78"/>
              </a:rPr>
              <a:t>STEAMER</a:t>
            </a:r>
            <a:r>
              <a:rPr lang="fa-IR" dirty="0" smtClean="0">
                <a:cs typeface="2  Lotus" panose="00000400000000000000" pitchFamily="2" charset="-78"/>
              </a:rPr>
              <a:t> یک واسط تصویری شبیه سازی شده به آن اضافه کرد.</a:t>
            </a:r>
            <a:r>
              <a:rPr lang="en-US" dirty="0" smtClean="0">
                <a:cs typeface="2  Lotus" panose="00000400000000000000" pitchFamily="2" charset="-78"/>
              </a:rPr>
              <a:t>STEAMER</a:t>
            </a:r>
            <a:r>
              <a:rPr lang="fa-IR" dirty="0" smtClean="0">
                <a:cs typeface="2  Lotus" panose="00000400000000000000" pitchFamily="2" charset="-78"/>
              </a:rPr>
              <a:t> با هدف جایگزینی انسان متخصص بنا نشده است.بر عکس،هدف از طراحی آن،ایجاد یک سیستم خبره در حوزه ای خاص بوده که به انسان در درک یک دامنه پیجده کمک کند.   </a:t>
            </a:r>
          </a:p>
        </p:txBody>
      </p:sp>
    </p:spTree>
    <p:extLst>
      <p:ext uri="{BB962C8B-B14F-4D97-AF65-F5344CB8AC3E}">
        <p14:creationId xmlns:p14="http://schemas.microsoft.com/office/powerpoint/2010/main" val="2717979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225</TotalTime>
  <Words>1585</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2  Arabic Style</vt:lpstr>
      <vt:lpstr>2  Lotus</vt:lpstr>
      <vt:lpstr>Century Gothic</vt:lpstr>
      <vt:lpstr>Wingdings 3</vt:lpstr>
      <vt:lpstr>Slice</vt:lpstr>
      <vt:lpstr>بسم الله الرحمن الرحیم  </vt:lpstr>
      <vt:lpstr>فصل هشتم : تاثیر متقابل انسان ـ کامپیوتر در سیستم خبره</vt:lpstr>
      <vt:lpstr>ردیابی قوانین :</vt:lpstr>
      <vt:lpstr>دانش عمقی و سطحی: </vt:lpstr>
      <vt:lpstr>دانش استراتژیک:</vt:lpstr>
      <vt:lpstr>PowerPoint Presentation</vt:lpstr>
      <vt:lpstr>متن فشرده:</vt:lpstr>
      <vt:lpstr>موارد استفاده فرارسانه ای:</vt:lpstr>
      <vt:lpstr>واسط گرافیکی:</vt:lpstr>
      <vt:lpstr>نتیجه گیری:</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Hamid N</dc:creator>
  <cp:lastModifiedBy>Hamid N</cp:lastModifiedBy>
  <cp:revision>29</cp:revision>
  <dcterms:created xsi:type="dcterms:W3CDTF">2014-12-13T20:38:54Z</dcterms:created>
  <dcterms:modified xsi:type="dcterms:W3CDTF">2014-12-26T21:15:39Z</dcterms:modified>
</cp:coreProperties>
</file>