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sldIdLst>
    <p:sldId id="302" r:id="rId2"/>
    <p:sldId id="256" r:id="rId3"/>
    <p:sldId id="288" r:id="rId4"/>
    <p:sldId id="289" r:id="rId5"/>
    <p:sldId id="290" r:id="rId6"/>
    <p:sldId id="291" r:id="rId7"/>
    <p:sldId id="292" r:id="rId8"/>
    <p:sldId id="297" r:id="rId9"/>
    <p:sldId id="258" r:id="rId10"/>
    <p:sldId id="295" r:id="rId11"/>
    <p:sldId id="262" r:id="rId12"/>
    <p:sldId id="278" r:id="rId13"/>
    <p:sldId id="294" r:id="rId14"/>
    <p:sldId id="263" r:id="rId15"/>
    <p:sldId id="264" r:id="rId16"/>
    <p:sldId id="293" r:id="rId17"/>
    <p:sldId id="298" r:id="rId18"/>
    <p:sldId id="265" r:id="rId19"/>
    <p:sldId id="279" r:id="rId20"/>
    <p:sldId id="280" r:id="rId21"/>
    <p:sldId id="266" r:id="rId22"/>
    <p:sldId id="281" r:id="rId23"/>
    <p:sldId id="282" r:id="rId24"/>
    <p:sldId id="283" r:id="rId25"/>
    <p:sldId id="267" r:id="rId26"/>
    <p:sldId id="268" r:id="rId27"/>
    <p:sldId id="269" r:id="rId28"/>
    <p:sldId id="286" r:id="rId29"/>
    <p:sldId id="270" r:id="rId30"/>
    <p:sldId id="285" r:id="rId31"/>
    <p:sldId id="287" r:id="rId32"/>
    <p:sldId id="275" r:id="rId33"/>
    <p:sldId id="296" r:id="rId34"/>
    <p:sldId id="299" r:id="rId35"/>
    <p:sldId id="300" r:id="rId36"/>
    <p:sldId id="273" r:id="rId37"/>
    <p:sldId id="301" r:id="rId3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Verdana" pitchFamily="34" charset="0"/>
        <a:ea typeface="+mn-ea"/>
        <a:cs typeface="Arial" charset="0"/>
      </a:defRPr>
    </a:lvl1pPr>
    <a:lvl2pPr marL="457200" algn="r" rtl="1" fontAlgn="base">
      <a:spcBef>
        <a:spcPct val="0"/>
      </a:spcBef>
      <a:spcAft>
        <a:spcPct val="0"/>
      </a:spcAft>
      <a:defRPr kern="1200">
        <a:solidFill>
          <a:schemeClr val="tx1"/>
        </a:solidFill>
        <a:latin typeface="Verdana" pitchFamily="34" charset="0"/>
        <a:ea typeface="+mn-ea"/>
        <a:cs typeface="Arial" charset="0"/>
      </a:defRPr>
    </a:lvl2pPr>
    <a:lvl3pPr marL="914400" algn="r" rtl="1" fontAlgn="base">
      <a:spcBef>
        <a:spcPct val="0"/>
      </a:spcBef>
      <a:spcAft>
        <a:spcPct val="0"/>
      </a:spcAft>
      <a:defRPr kern="1200">
        <a:solidFill>
          <a:schemeClr val="tx1"/>
        </a:solidFill>
        <a:latin typeface="Verdana" pitchFamily="34" charset="0"/>
        <a:ea typeface="+mn-ea"/>
        <a:cs typeface="Arial" charset="0"/>
      </a:defRPr>
    </a:lvl3pPr>
    <a:lvl4pPr marL="1371600" algn="r" rtl="1" fontAlgn="base">
      <a:spcBef>
        <a:spcPct val="0"/>
      </a:spcBef>
      <a:spcAft>
        <a:spcPct val="0"/>
      </a:spcAft>
      <a:defRPr kern="1200">
        <a:solidFill>
          <a:schemeClr val="tx1"/>
        </a:solidFill>
        <a:latin typeface="Verdana" pitchFamily="34" charset="0"/>
        <a:ea typeface="+mn-ea"/>
        <a:cs typeface="Arial" charset="0"/>
      </a:defRPr>
    </a:lvl4pPr>
    <a:lvl5pPr marL="1828800" algn="r" rtl="1"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3251"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smtClean="0"/>
            </a:lvl1pPr>
          </a:lstStyle>
          <a:p>
            <a:pPr>
              <a:defRPr/>
            </a:pPr>
            <a:fld id="{2ACB21E2-0F38-40F4-9BE8-C3E3EBB716C5}" type="datetimeFigureOut">
              <a:rPr lang="ar-SA"/>
              <a:pPr>
                <a:defRPr/>
              </a:pPr>
              <a:t>13/01/1436</a:t>
            </a:fld>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3254"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53255"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smtClean="0"/>
            </a:lvl1pPr>
          </a:lstStyle>
          <a:p>
            <a:pPr>
              <a:defRPr/>
            </a:pPr>
            <a:fld id="{01A17111-298E-4B88-8DD7-90A8BE1BCCFB}"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r" rtl="1"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r" rtl="1"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rtl="0">
              <a:defRPr/>
            </a:pPr>
            <a:endParaRPr lang="en-US" sz="2400">
              <a:latin typeface="Times New Roman" pitchFamily="18" charset="0"/>
              <a:cs typeface="Arial" pitchFamily="34" charset="0"/>
            </a:endParaRPr>
          </a:p>
        </p:txBody>
      </p:sp>
      <p:sp>
        <p:nvSpPr>
          <p:cNvPr id="8194"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819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fld id="{5A2D06D7-AF96-4644-BB2F-DBBB0C83E712}" type="datetime1">
              <a:rPr lang="ar-SA"/>
              <a:pPr>
                <a:defRPr/>
              </a:pPr>
              <a:t>13/01/1436</a:t>
            </a:fld>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D96E1E71-AFED-41BE-B65C-18D85431CFA6}"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6"/>
          <p:cNvSpPr>
            <a:spLocks noGrp="1" noChangeArrowheads="1"/>
          </p:cNvSpPr>
          <p:nvPr>
            <p:ph type="dt" sz="half" idx="10"/>
          </p:nvPr>
        </p:nvSpPr>
        <p:spPr>
          <a:ln/>
        </p:spPr>
        <p:txBody>
          <a:bodyPr/>
          <a:lstStyle>
            <a:lvl1pPr>
              <a:defRPr/>
            </a:lvl1pPr>
          </a:lstStyle>
          <a:p>
            <a:pPr>
              <a:defRPr/>
            </a:pPr>
            <a:fld id="{5CEA172C-7BBD-42E6-8E69-E019D62C7432}" type="datetime1">
              <a:rPr lang="ar-SA"/>
              <a:pPr>
                <a:defRPr/>
              </a:pPr>
              <a:t>13/01/1436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5836A43-22A4-4455-9C29-5D23B2FCF0D8}"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6"/>
          <p:cNvSpPr>
            <a:spLocks noGrp="1" noChangeArrowheads="1"/>
          </p:cNvSpPr>
          <p:nvPr>
            <p:ph type="dt" sz="half" idx="10"/>
          </p:nvPr>
        </p:nvSpPr>
        <p:spPr>
          <a:ln/>
        </p:spPr>
        <p:txBody>
          <a:bodyPr/>
          <a:lstStyle>
            <a:lvl1pPr>
              <a:defRPr/>
            </a:lvl1pPr>
          </a:lstStyle>
          <a:p>
            <a:pPr>
              <a:defRPr/>
            </a:pPr>
            <a:fld id="{D304EE4B-AB31-44D8-BA4E-86D7DBFA1ED6}" type="datetime1">
              <a:rPr lang="ar-SA"/>
              <a:pPr>
                <a:defRPr/>
              </a:pPr>
              <a:t>13/01/1436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4546A34-EB73-4975-866A-EBA95946326D}"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6"/>
          <p:cNvSpPr>
            <a:spLocks noGrp="1" noChangeArrowheads="1"/>
          </p:cNvSpPr>
          <p:nvPr>
            <p:ph type="dt" sz="half" idx="10"/>
          </p:nvPr>
        </p:nvSpPr>
        <p:spPr>
          <a:ln/>
        </p:spPr>
        <p:txBody>
          <a:bodyPr/>
          <a:lstStyle>
            <a:lvl1pPr>
              <a:defRPr/>
            </a:lvl1pPr>
          </a:lstStyle>
          <a:p>
            <a:pPr>
              <a:defRPr/>
            </a:pPr>
            <a:fld id="{792FB343-D9EC-4E08-8B20-F7CD7A46DD58}" type="datetime1">
              <a:rPr lang="ar-SA"/>
              <a:pPr>
                <a:defRPr/>
              </a:pPr>
              <a:t>13/01/1436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125CF3BB-1838-4FDD-B445-8E22824B5194}"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fld id="{BC7353DB-DCD7-41E2-8713-D282D553E8E2}" type="datetime1">
              <a:rPr lang="ar-SA"/>
              <a:pPr>
                <a:defRPr/>
              </a:pPr>
              <a:t>13/01/1436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3392B981-3089-4DA4-98C9-E916A759224F}"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6"/>
          <p:cNvSpPr>
            <a:spLocks noGrp="1" noChangeArrowheads="1"/>
          </p:cNvSpPr>
          <p:nvPr>
            <p:ph type="dt" sz="half" idx="10"/>
          </p:nvPr>
        </p:nvSpPr>
        <p:spPr>
          <a:ln/>
        </p:spPr>
        <p:txBody>
          <a:bodyPr/>
          <a:lstStyle>
            <a:lvl1pPr>
              <a:defRPr/>
            </a:lvl1pPr>
          </a:lstStyle>
          <a:p>
            <a:pPr>
              <a:defRPr/>
            </a:pPr>
            <a:fld id="{A534EF5E-9FA3-4049-B635-5B70849FDCA5}" type="datetime1">
              <a:rPr lang="ar-SA"/>
              <a:pPr>
                <a:defRPr/>
              </a:pPr>
              <a:t>13/01/1436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204AD42A-7A80-4280-A199-B130FE0E5789}"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6"/>
          <p:cNvSpPr>
            <a:spLocks noGrp="1" noChangeArrowheads="1"/>
          </p:cNvSpPr>
          <p:nvPr>
            <p:ph type="dt" sz="half" idx="10"/>
          </p:nvPr>
        </p:nvSpPr>
        <p:spPr>
          <a:ln/>
        </p:spPr>
        <p:txBody>
          <a:bodyPr/>
          <a:lstStyle>
            <a:lvl1pPr>
              <a:defRPr/>
            </a:lvl1pPr>
          </a:lstStyle>
          <a:p>
            <a:pPr>
              <a:defRPr/>
            </a:pPr>
            <a:fld id="{D6B3DB1E-45E7-498D-8D3A-986D04F7A560}" type="datetime1">
              <a:rPr lang="ar-SA"/>
              <a:pPr>
                <a:defRPr/>
              </a:pPr>
              <a:t>13/01/1436</a:t>
            </a:fld>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ED52BDFA-DBE9-4354-A381-AB8541569C20}"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6"/>
          <p:cNvSpPr>
            <a:spLocks noGrp="1" noChangeArrowheads="1"/>
          </p:cNvSpPr>
          <p:nvPr>
            <p:ph type="dt" sz="half" idx="10"/>
          </p:nvPr>
        </p:nvSpPr>
        <p:spPr>
          <a:ln/>
        </p:spPr>
        <p:txBody>
          <a:bodyPr/>
          <a:lstStyle>
            <a:lvl1pPr>
              <a:defRPr/>
            </a:lvl1pPr>
          </a:lstStyle>
          <a:p>
            <a:pPr>
              <a:defRPr/>
            </a:pPr>
            <a:fld id="{CD25F666-A418-4490-99BA-02252D11A8FB}" type="datetime1">
              <a:rPr lang="ar-SA"/>
              <a:pPr>
                <a:defRPr/>
              </a:pPr>
              <a:t>13/01/1436</a:t>
            </a:fld>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AD774256-080F-4E2B-978C-24CCF9B247F6}"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C281F20C-8C61-4114-ABA1-6C7BCA0E7C72}" type="datetime1">
              <a:rPr lang="ar-SA"/>
              <a:pPr>
                <a:defRPr/>
              </a:pPr>
              <a:t>13/01/1436</a:t>
            </a:fld>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2348B3C7-5C17-429F-BFCD-5F95EF0E2F00}"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966018CE-0984-48E9-BCB8-DF6BE003F203}" type="datetime1">
              <a:rPr lang="ar-SA"/>
              <a:pPr>
                <a:defRPr/>
              </a:pPr>
              <a:t>13/01/1436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095551DE-DE15-4573-9E44-B3B72C3ACA67}"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9CF7FFC5-7488-4831-89BB-DD5FD53C3DCC}" type="datetime1">
              <a:rPr lang="ar-SA"/>
              <a:pPr>
                <a:defRPr/>
              </a:pPr>
              <a:t>13/01/1436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0DCEA149-D3B0-4048-B70B-14A6B630ED58}"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rtl="0">
              <a:defRPr/>
            </a:pPr>
            <a:endParaRPr lang="en-US" sz="2400">
              <a:latin typeface="Times New Roman" pitchFamily="18" charset="0"/>
              <a:cs typeface="Arial" pitchFamily="34" charset="0"/>
            </a:endParaRPr>
          </a:p>
        </p:txBody>
      </p:sp>
      <p:sp>
        <p:nvSpPr>
          <p:cNvPr id="7173"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fa-IR">
              <a:cs typeface="Arial" pitchFamily="34" charset="0"/>
            </a:endParaRPr>
          </a:p>
        </p:txBody>
      </p:sp>
      <p:sp>
        <p:nvSpPr>
          <p:cNvPr id="717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smtClean="0"/>
            </a:lvl1pPr>
          </a:lstStyle>
          <a:p>
            <a:pPr>
              <a:defRPr/>
            </a:pPr>
            <a:fld id="{453CA65F-0C99-48A6-B507-C4220401658F}" type="datetime1">
              <a:rPr lang="ar-SA"/>
              <a:pPr>
                <a:defRPr/>
              </a:pPr>
              <a:t>13/01/1436</a:t>
            </a:fld>
            <a:endParaRPr lang="en-US"/>
          </a:p>
        </p:txBody>
      </p:sp>
      <p:sp>
        <p:nvSpPr>
          <p:cNvPr id="717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200" smtClean="0"/>
            </a:lvl1pPr>
          </a:lstStyle>
          <a:p>
            <a:pPr>
              <a:defRPr/>
            </a:pPr>
            <a:endParaRPr lang="en-US"/>
          </a:p>
        </p:txBody>
      </p:sp>
      <p:sp>
        <p:nvSpPr>
          <p:cNvPr id="7176"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200">
                <a:cs typeface="Arial" pitchFamily="34" charset="0"/>
              </a:defRPr>
            </a:lvl1pPr>
          </a:lstStyle>
          <a:p>
            <a:pPr>
              <a:defRPr/>
            </a:pPr>
            <a:fld id="{4B6CD197-37DC-4C63-8163-EABF9A121ADC}"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l" rtl="1" eaLnBrk="0" fontAlgn="base" hangingPunct="0">
        <a:spcBef>
          <a:spcPct val="0"/>
        </a:spcBef>
        <a:spcAft>
          <a:spcPct val="0"/>
        </a:spcAft>
        <a:defRPr sz="3800">
          <a:solidFill>
            <a:schemeClr val="tx2"/>
          </a:solidFill>
          <a:latin typeface="+mj-lt"/>
          <a:ea typeface="+mj-ea"/>
          <a:cs typeface="+mj-cs"/>
        </a:defRPr>
      </a:lvl1pPr>
      <a:lvl2pPr algn="l" rtl="1" eaLnBrk="0" fontAlgn="base" hangingPunct="0">
        <a:spcBef>
          <a:spcPct val="0"/>
        </a:spcBef>
        <a:spcAft>
          <a:spcPct val="0"/>
        </a:spcAft>
        <a:defRPr sz="3800">
          <a:solidFill>
            <a:schemeClr val="tx2"/>
          </a:solidFill>
          <a:latin typeface="Verdana" pitchFamily="34" charset="0"/>
          <a:cs typeface="Arial" pitchFamily="34" charset="0"/>
        </a:defRPr>
      </a:lvl2pPr>
      <a:lvl3pPr algn="l" rtl="1" eaLnBrk="0" fontAlgn="base" hangingPunct="0">
        <a:spcBef>
          <a:spcPct val="0"/>
        </a:spcBef>
        <a:spcAft>
          <a:spcPct val="0"/>
        </a:spcAft>
        <a:defRPr sz="3800">
          <a:solidFill>
            <a:schemeClr val="tx2"/>
          </a:solidFill>
          <a:latin typeface="Verdana" pitchFamily="34" charset="0"/>
          <a:cs typeface="Arial" pitchFamily="34" charset="0"/>
        </a:defRPr>
      </a:lvl3pPr>
      <a:lvl4pPr algn="l" rtl="1" eaLnBrk="0" fontAlgn="base" hangingPunct="0">
        <a:spcBef>
          <a:spcPct val="0"/>
        </a:spcBef>
        <a:spcAft>
          <a:spcPct val="0"/>
        </a:spcAft>
        <a:defRPr sz="3800">
          <a:solidFill>
            <a:schemeClr val="tx2"/>
          </a:solidFill>
          <a:latin typeface="Verdana" pitchFamily="34" charset="0"/>
          <a:cs typeface="Arial" pitchFamily="34" charset="0"/>
        </a:defRPr>
      </a:lvl4pPr>
      <a:lvl5pPr algn="l" rtl="1" eaLnBrk="0" fontAlgn="base" hangingPunct="0">
        <a:spcBef>
          <a:spcPct val="0"/>
        </a:spcBef>
        <a:spcAft>
          <a:spcPct val="0"/>
        </a:spcAft>
        <a:defRPr sz="3800">
          <a:solidFill>
            <a:schemeClr val="tx2"/>
          </a:solidFill>
          <a:latin typeface="Verdana" pitchFamily="34" charset="0"/>
          <a:cs typeface="Arial" pitchFamily="34" charset="0"/>
        </a:defRPr>
      </a:lvl5pPr>
      <a:lvl6pPr marL="457200" algn="l" rtl="1" fontAlgn="base">
        <a:spcBef>
          <a:spcPct val="0"/>
        </a:spcBef>
        <a:spcAft>
          <a:spcPct val="0"/>
        </a:spcAft>
        <a:defRPr sz="3800">
          <a:solidFill>
            <a:schemeClr val="tx2"/>
          </a:solidFill>
          <a:latin typeface="Verdana" pitchFamily="34" charset="0"/>
          <a:cs typeface="Arial" pitchFamily="34" charset="0"/>
        </a:defRPr>
      </a:lvl6pPr>
      <a:lvl7pPr marL="914400" algn="l" rtl="1" fontAlgn="base">
        <a:spcBef>
          <a:spcPct val="0"/>
        </a:spcBef>
        <a:spcAft>
          <a:spcPct val="0"/>
        </a:spcAft>
        <a:defRPr sz="3800">
          <a:solidFill>
            <a:schemeClr val="tx2"/>
          </a:solidFill>
          <a:latin typeface="Verdana" pitchFamily="34" charset="0"/>
          <a:cs typeface="Arial" pitchFamily="34" charset="0"/>
        </a:defRPr>
      </a:lvl7pPr>
      <a:lvl8pPr marL="1371600" algn="l" rtl="1" fontAlgn="base">
        <a:spcBef>
          <a:spcPct val="0"/>
        </a:spcBef>
        <a:spcAft>
          <a:spcPct val="0"/>
        </a:spcAft>
        <a:defRPr sz="3800">
          <a:solidFill>
            <a:schemeClr val="tx2"/>
          </a:solidFill>
          <a:latin typeface="Verdana" pitchFamily="34" charset="0"/>
          <a:cs typeface="Arial" pitchFamily="34" charset="0"/>
        </a:defRPr>
      </a:lvl8pPr>
      <a:lvl9pPr marL="1828800" algn="l" rtl="1" fontAlgn="base">
        <a:spcBef>
          <a:spcPct val="0"/>
        </a:spcBef>
        <a:spcAft>
          <a:spcPct val="0"/>
        </a:spcAft>
        <a:defRPr sz="3800">
          <a:solidFill>
            <a:schemeClr val="tx2"/>
          </a:solidFill>
          <a:latin typeface="Verdana" pitchFamily="34" charset="0"/>
          <a:cs typeface="Arial" pitchFamily="34" charset="0"/>
        </a:defRPr>
      </a:lvl9pPr>
    </p:titleStyle>
    <p:bodyStyle>
      <a:lvl1pPr marL="469900" indent="-469900" algn="r" rtl="1"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r" rtl="1" eaLnBrk="0" fontAlgn="base" hangingPunct="0">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r" rtl="1" eaLnBrk="0" fontAlgn="base" hangingPunct="0">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r" rtl="1" eaLnBrk="0" fontAlgn="base" hangingPunct="0">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r" rtl="1" eaLnBrk="0" fontAlgn="base" hangingPunct="0">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r" rtl="1"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r" rtl="1"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r" rtl="1"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r" rtl="1"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comeinblog.blogfa.com/post-35.asp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sldNum" sz="quarter" idx="12"/>
          </p:nvPr>
        </p:nvSpPr>
        <p:spPr>
          <a:noFill/>
        </p:spPr>
        <p:txBody>
          <a:bodyPr/>
          <a:lstStyle/>
          <a:p>
            <a:fld id="{481B4B9A-F026-4AB3-834C-A41EFF26051E}" type="slidenum">
              <a:rPr lang="ar-SA" smtClean="0">
                <a:cs typeface="Arial" charset="0"/>
              </a:rPr>
              <a:pPr/>
              <a:t>1</a:t>
            </a:fld>
            <a:endParaRPr lang="en-US" smtClean="0">
              <a:cs typeface="Arial" charset="0"/>
            </a:endParaRPr>
          </a:p>
        </p:txBody>
      </p:sp>
      <p:sp>
        <p:nvSpPr>
          <p:cNvPr id="3075" name="Content Placeholder 2"/>
          <p:cNvSpPr>
            <a:spLocks noGrp="1"/>
          </p:cNvSpPr>
          <p:nvPr>
            <p:ph idx="1"/>
          </p:nvPr>
        </p:nvSpPr>
        <p:spPr/>
        <p:txBody>
          <a:bodyPr/>
          <a:lstStyle/>
          <a:p>
            <a:pPr algn="ctr">
              <a:buFont typeface="Wingdings" pitchFamily="2" charset="2"/>
              <a:buNone/>
            </a:pPr>
            <a:r>
              <a:rPr lang="fa-IR" sz="6000" smtClean="0">
                <a:cs typeface="B Arshia" pitchFamily="2" charset="-78"/>
              </a:rPr>
              <a:t>به نام خدا</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8"/>
          <p:cNvSpPr>
            <a:spLocks noGrp="1" noChangeArrowheads="1"/>
          </p:cNvSpPr>
          <p:nvPr>
            <p:ph type="sldNum" sz="quarter" idx="12"/>
          </p:nvPr>
        </p:nvSpPr>
        <p:spPr>
          <a:noFill/>
        </p:spPr>
        <p:txBody>
          <a:bodyPr/>
          <a:lstStyle/>
          <a:p>
            <a:fld id="{540C7AA7-8DFD-467F-87A1-C6086B381F9E}" type="slidenum">
              <a:rPr lang="ar-SA" smtClean="0">
                <a:cs typeface="Arial" charset="0"/>
              </a:rPr>
              <a:pPr/>
              <a:t>10</a:t>
            </a:fld>
            <a:endParaRPr lang="en-US" smtClean="0">
              <a:cs typeface="Arial" charset="0"/>
            </a:endParaRPr>
          </a:p>
        </p:txBody>
      </p:sp>
      <p:sp>
        <p:nvSpPr>
          <p:cNvPr id="33794" name="Rectangle 2"/>
          <p:cNvSpPr>
            <a:spLocks noGrp="1" noChangeArrowheads="1"/>
          </p:cNvSpPr>
          <p:nvPr>
            <p:ph type="title"/>
          </p:nvPr>
        </p:nvSpPr>
        <p:spPr/>
        <p:txBody>
          <a:bodyPr/>
          <a:lstStyle/>
          <a:p>
            <a:pPr algn="r" eaLnBrk="1" hangingPunct="1"/>
            <a:r>
              <a:rPr lang="fa-IR" smtClean="0"/>
              <a:t>كاربردهاي هوش مصنوعي درعلوم پزشكي</a:t>
            </a:r>
            <a:endParaRPr lang="en-US" smtClean="0"/>
          </a:p>
        </p:txBody>
      </p:sp>
      <p:sp>
        <p:nvSpPr>
          <p:cNvPr id="33795" name="Rectangle 3"/>
          <p:cNvSpPr>
            <a:spLocks noGrp="1" noChangeArrowheads="1"/>
          </p:cNvSpPr>
          <p:nvPr>
            <p:ph type="body" idx="1"/>
          </p:nvPr>
        </p:nvSpPr>
        <p:spPr/>
        <p:txBody>
          <a:bodyPr/>
          <a:lstStyle/>
          <a:p>
            <a:pPr eaLnBrk="1" hangingPunct="1"/>
            <a:r>
              <a:rPr lang="ar-SA" sz="2800" smtClean="0"/>
              <a:t>میکروروبات‏های جراح که همراه با نوشیدن آب و از راه دهان به درون بدن انسان فرستاده می‏شوند، با کمک کنترل از راه دور، به کاوش در محیط بدن پرداخته، عکس‏برداری و انجام عمل جراحی را امکان‏پذیر می‏سازند</a:t>
            </a:r>
            <a:r>
              <a:rPr lang="en-US" sz="2800" smtClean="0"/>
              <a:t>.</a:t>
            </a:r>
          </a:p>
          <a:p>
            <a:pPr eaLnBrk="1" hangingPunct="1"/>
            <a:r>
              <a:rPr lang="ar-SA" sz="2800" smtClean="0"/>
              <a:t>سیستم‏های هوشمند اعلام زمان مصرف دارو</a:t>
            </a:r>
            <a:r>
              <a:rPr lang="en-US" sz="2800" smtClean="0"/>
              <a:t>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800" decel="100000"/>
                                        <p:tgtEl>
                                          <p:spTgt spid="33794"/>
                                        </p:tgtEl>
                                      </p:cBhvr>
                                    </p:animEffect>
                                    <p:anim calcmode="lin" valueType="num">
                                      <p:cBhvr>
                                        <p:cTn id="8" dur="800" decel="100000" fill="hold"/>
                                        <p:tgtEl>
                                          <p:spTgt spid="33794"/>
                                        </p:tgtEl>
                                        <p:attrNameLst>
                                          <p:attrName>style.rotation</p:attrName>
                                        </p:attrNameLst>
                                      </p:cBhvr>
                                      <p:tavLst>
                                        <p:tav tm="0">
                                          <p:val>
                                            <p:fltVal val="-90"/>
                                          </p:val>
                                        </p:tav>
                                        <p:tav tm="100000">
                                          <p:val>
                                            <p:fltVal val="0"/>
                                          </p:val>
                                        </p:tav>
                                      </p:tavLst>
                                    </p:anim>
                                    <p:anim calcmode="lin" valueType="num">
                                      <p:cBhvr>
                                        <p:cTn id="9" dur="800" decel="100000" fill="hold"/>
                                        <p:tgtEl>
                                          <p:spTgt spid="33794"/>
                                        </p:tgtEl>
                                        <p:attrNameLst>
                                          <p:attrName>ppt_x</p:attrName>
                                        </p:attrNameLst>
                                      </p:cBhvr>
                                      <p:tavLst>
                                        <p:tav tm="0">
                                          <p:val>
                                            <p:strVal val="#ppt_x+0.4"/>
                                          </p:val>
                                        </p:tav>
                                        <p:tav tm="100000">
                                          <p:val>
                                            <p:strVal val="#ppt_x-0.05"/>
                                          </p:val>
                                        </p:tav>
                                      </p:tavLst>
                                    </p:anim>
                                    <p:anim calcmode="lin" valueType="num">
                                      <p:cBhvr>
                                        <p:cTn id="10" dur="800" decel="100000" fill="hold"/>
                                        <p:tgtEl>
                                          <p:spTgt spid="337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37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379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3795">
                                            <p:txEl>
                                              <p:pRg st="0" end="0"/>
                                            </p:txEl>
                                          </p:spTgt>
                                        </p:tgtEl>
                                        <p:attrNameLst>
                                          <p:attrName>style.visibility</p:attrName>
                                        </p:attrNameLst>
                                      </p:cBhvr>
                                      <p:to>
                                        <p:strVal val="visible"/>
                                      </p:to>
                                    </p:set>
                                    <p:animEffect transition="in" filter="fade">
                                      <p:cBhvr>
                                        <p:cTn id="17" dur="1000"/>
                                        <p:tgtEl>
                                          <p:spTgt spid="33795">
                                            <p:txEl>
                                              <p:pRg st="0" end="0"/>
                                            </p:txEl>
                                          </p:spTgt>
                                        </p:tgtEl>
                                      </p:cBhvr>
                                    </p:animEffect>
                                    <p:anim calcmode="lin" valueType="num">
                                      <p:cBhvr>
                                        <p:cTn id="18" dur="10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37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3795">
                                            <p:txEl>
                                              <p:pRg st="1" end="1"/>
                                            </p:txEl>
                                          </p:spTgt>
                                        </p:tgtEl>
                                        <p:attrNameLst>
                                          <p:attrName>style.visibility</p:attrName>
                                        </p:attrNameLst>
                                      </p:cBhvr>
                                      <p:to>
                                        <p:strVal val="visible"/>
                                      </p:to>
                                    </p:set>
                                    <p:animEffect transition="in" filter="fade">
                                      <p:cBhvr>
                                        <p:cTn id="24" dur="1000"/>
                                        <p:tgtEl>
                                          <p:spTgt spid="33795">
                                            <p:txEl>
                                              <p:pRg st="1" end="1"/>
                                            </p:txEl>
                                          </p:spTgt>
                                        </p:tgtEl>
                                      </p:cBhvr>
                                    </p:animEffect>
                                    <p:anim calcmode="lin" valueType="num">
                                      <p:cBhvr>
                                        <p:cTn id="25" dur="10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37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8"/>
          <p:cNvSpPr>
            <a:spLocks noGrp="1" noChangeArrowheads="1"/>
          </p:cNvSpPr>
          <p:nvPr>
            <p:ph type="sldNum" sz="quarter" idx="12"/>
          </p:nvPr>
        </p:nvSpPr>
        <p:spPr>
          <a:noFill/>
        </p:spPr>
        <p:txBody>
          <a:bodyPr/>
          <a:lstStyle/>
          <a:p>
            <a:fld id="{2F2145DA-2803-45EA-A76F-AC9E1A0FCCA0}" type="slidenum">
              <a:rPr lang="ar-SA" smtClean="0">
                <a:cs typeface="Arial" charset="0"/>
              </a:rPr>
              <a:pPr/>
              <a:t>11</a:t>
            </a:fld>
            <a:endParaRPr lang="en-US" smtClean="0">
              <a:cs typeface="Arial" charset="0"/>
            </a:endParaRPr>
          </a:p>
        </p:txBody>
      </p:sp>
      <p:sp>
        <p:nvSpPr>
          <p:cNvPr id="15362" name="Rectangle 2"/>
          <p:cNvSpPr>
            <a:spLocks noGrp="1" noChangeArrowheads="1"/>
          </p:cNvSpPr>
          <p:nvPr>
            <p:ph type="title"/>
          </p:nvPr>
        </p:nvSpPr>
        <p:spPr/>
        <p:txBody>
          <a:bodyPr/>
          <a:lstStyle/>
          <a:p>
            <a:pPr algn="r" eaLnBrk="1" hangingPunct="1"/>
            <a:r>
              <a:rPr lang="fa-IR" smtClean="0"/>
              <a:t>كاربردهاي </a:t>
            </a:r>
            <a:r>
              <a:rPr lang="ar-SA" smtClean="0"/>
              <a:t>هوش مصنوعی در کشاورزی</a:t>
            </a:r>
            <a:r>
              <a:rPr lang="en-US" smtClean="0"/>
              <a:t> </a:t>
            </a:r>
          </a:p>
        </p:txBody>
      </p:sp>
      <p:sp>
        <p:nvSpPr>
          <p:cNvPr id="15363" name="Rectangle 3"/>
          <p:cNvSpPr>
            <a:spLocks noGrp="1" noChangeArrowheads="1"/>
          </p:cNvSpPr>
          <p:nvPr>
            <p:ph type="body" idx="1"/>
          </p:nvPr>
        </p:nvSpPr>
        <p:spPr/>
        <p:txBody>
          <a:bodyPr/>
          <a:lstStyle/>
          <a:p>
            <a:pPr eaLnBrk="1" hangingPunct="1"/>
            <a:r>
              <a:rPr lang="ar-SA" sz="2800" smtClean="0"/>
              <a:t>استفاده برای استخراج اطلاعات کشاورزی و نقشه های سطح زمين٬ وضعيت آبی و زراعی زمين٬ وضعيت جنگلها و مراتع و</a:t>
            </a:r>
            <a:r>
              <a:rPr lang="en-US" sz="2800" smtClean="0"/>
              <a:t> ...</a:t>
            </a:r>
          </a:p>
          <a:p>
            <a:pPr eaLnBrk="1" hangingPunct="1">
              <a:buFont typeface="Wingdings" pitchFamily="2" charset="2"/>
              <a:buNone/>
            </a:pPr>
            <a:endParaRPr lang="en-US" sz="2800" smtClean="0"/>
          </a:p>
          <a:p>
            <a:pPr eaLnBrk="1" hangingPunct="1"/>
            <a:r>
              <a:rPr lang="ar-SA" sz="2800" smtClean="0"/>
              <a:t>خودکار سازی سيستم های ماشينی کاشت٬ داشت٬ برداشت و عرضه محصول و کنترل کيفيت آن نظير سيستم های خودکار برداشت و بسته بندی چای و</a:t>
            </a:r>
            <a:r>
              <a:rPr lang="en-US" sz="2600" smtClean="0"/>
              <a:t>...</a:t>
            </a:r>
            <a:br>
              <a:rPr lang="en-US" sz="2600" smtClean="0"/>
            </a:br>
            <a:r>
              <a:rPr lang="en-US" sz="2600" smtClean="0"/>
              <a:t/>
            </a:r>
            <a:br>
              <a:rPr lang="en-US" sz="2600" smtClean="0"/>
            </a:br>
            <a:r>
              <a:rPr lang="en-US" sz="2600" smtClean="0"/>
              <a:t/>
            </a:r>
            <a:br>
              <a:rPr lang="en-US" sz="2600" smtClean="0"/>
            </a:br>
            <a:endParaRPr lang="en-US" sz="260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363"/>
                                        </p:tgtEl>
                                        <p:attrNameLst>
                                          <p:attrName>style.visibility</p:attrName>
                                        </p:attrNameLst>
                                      </p:cBhvr>
                                      <p:to>
                                        <p:strVal val="visible"/>
                                      </p:to>
                                    </p:set>
                                    <p:animEffect transition="in" filter="fade">
                                      <p:cBhvr>
                                        <p:cTn id="10" dur="20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8"/>
          <p:cNvSpPr>
            <a:spLocks noGrp="1" noChangeArrowheads="1"/>
          </p:cNvSpPr>
          <p:nvPr>
            <p:ph type="sldNum" sz="quarter" idx="12"/>
          </p:nvPr>
        </p:nvSpPr>
        <p:spPr>
          <a:noFill/>
        </p:spPr>
        <p:txBody>
          <a:bodyPr/>
          <a:lstStyle/>
          <a:p>
            <a:fld id="{DE64775B-0E3B-4401-91E7-37A4ED2F03DB}" type="slidenum">
              <a:rPr lang="ar-SA" smtClean="0">
                <a:cs typeface="Arial" charset="0"/>
              </a:rPr>
              <a:pPr/>
              <a:t>12</a:t>
            </a:fld>
            <a:endParaRPr lang="en-US" smtClean="0">
              <a:cs typeface="Arial" charset="0"/>
            </a:endParaRPr>
          </a:p>
        </p:txBody>
      </p:sp>
      <p:sp>
        <p:nvSpPr>
          <p:cNvPr id="16386" name="Rectangle 2"/>
          <p:cNvSpPr>
            <a:spLocks noGrp="1" noChangeArrowheads="1"/>
          </p:cNvSpPr>
          <p:nvPr>
            <p:ph type="title"/>
          </p:nvPr>
        </p:nvSpPr>
        <p:spPr/>
        <p:txBody>
          <a:bodyPr/>
          <a:lstStyle/>
          <a:p>
            <a:pPr algn="r" eaLnBrk="1" hangingPunct="1"/>
            <a:r>
              <a:rPr lang="ar-SA" smtClean="0"/>
              <a:t>سيستم آبياري هوشمند مزارع </a:t>
            </a:r>
            <a:endParaRPr lang="en-US" smtClean="0"/>
          </a:p>
        </p:txBody>
      </p:sp>
      <p:sp>
        <p:nvSpPr>
          <p:cNvPr id="16387" name="Rectangle 3"/>
          <p:cNvSpPr>
            <a:spLocks noGrp="1" noChangeArrowheads="1"/>
          </p:cNvSpPr>
          <p:nvPr>
            <p:ph type="body" idx="1"/>
          </p:nvPr>
        </p:nvSpPr>
        <p:spPr/>
        <p:txBody>
          <a:bodyPr/>
          <a:lstStyle/>
          <a:p>
            <a:pPr eaLnBrk="1" hangingPunct="1"/>
            <a:r>
              <a:rPr lang="ar-SA" sz="2800" smtClean="0"/>
              <a:t>سيستم هوشمند آبياري، سيستمي است که در آن از تلاقي دو طرح در قالب يک طرح استفاده شده است. اين سيستم علاوه بر اينکه با استفاده از برنامه اي که به -اي سي- آن داده ايم مزرعه را بر اساس نياز رطوبتي خاک آبياري ميکند</a:t>
            </a:r>
            <a:r>
              <a:rPr lang="en-US" sz="2800" smtClean="0"/>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387"/>
                                        </p:tgtEl>
                                        <p:attrNameLst>
                                          <p:attrName>style.visibility</p:attrName>
                                        </p:attrNameLst>
                                      </p:cBhvr>
                                      <p:to>
                                        <p:strVal val="visible"/>
                                      </p:to>
                                    </p:set>
                                    <p:animEffect transition="in" filter="fade">
                                      <p:cBhvr>
                                        <p:cTn id="10" dur="2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8"/>
          <p:cNvSpPr>
            <a:spLocks noGrp="1" noChangeArrowheads="1"/>
          </p:cNvSpPr>
          <p:nvPr>
            <p:ph type="sldNum" sz="quarter" idx="12"/>
          </p:nvPr>
        </p:nvSpPr>
        <p:spPr>
          <a:noFill/>
        </p:spPr>
        <p:txBody>
          <a:bodyPr/>
          <a:lstStyle/>
          <a:p>
            <a:fld id="{219AA435-0057-4A8F-B734-E5FC4224BC30}" type="slidenum">
              <a:rPr lang="ar-SA" smtClean="0">
                <a:cs typeface="Arial" charset="0"/>
              </a:rPr>
              <a:pPr/>
              <a:t>13</a:t>
            </a:fld>
            <a:endParaRPr lang="en-US" smtClean="0">
              <a:cs typeface="Arial" charset="0"/>
            </a:endParaRPr>
          </a:p>
        </p:txBody>
      </p:sp>
      <p:sp>
        <p:nvSpPr>
          <p:cNvPr id="36866" name="Rectangle 2"/>
          <p:cNvSpPr>
            <a:spLocks noGrp="1" noChangeArrowheads="1"/>
          </p:cNvSpPr>
          <p:nvPr>
            <p:ph type="title"/>
          </p:nvPr>
        </p:nvSpPr>
        <p:spPr/>
        <p:txBody>
          <a:bodyPr/>
          <a:lstStyle/>
          <a:p>
            <a:pPr algn="r" eaLnBrk="1" hangingPunct="1"/>
            <a:r>
              <a:rPr lang="fa-IR" smtClean="0"/>
              <a:t>كاربردهاي اينترنتي</a:t>
            </a:r>
            <a:endParaRPr lang="en-US" smtClean="0"/>
          </a:p>
        </p:txBody>
      </p:sp>
      <p:sp>
        <p:nvSpPr>
          <p:cNvPr id="36867" name="Rectangle 3"/>
          <p:cNvSpPr>
            <a:spLocks noGrp="1" noChangeArrowheads="1"/>
          </p:cNvSpPr>
          <p:nvPr>
            <p:ph type="body" idx="1"/>
          </p:nvPr>
        </p:nvSpPr>
        <p:spPr/>
        <p:txBody>
          <a:bodyPr/>
          <a:lstStyle/>
          <a:p>
            <a:pPr eaLnBrk="1" hangingPunct="1"/>
            <a:r>
              <a:rPr lang="ar-SA" sz="2800" smtClean="0"/>
              <a:t>طراحی سیستمی در حوزه هوش مصنوعی شدند که قادر به شناسایی ارقام دست نویس، و مصورسازی داده هایی چون ریزآرایه های فعالیتهای ژنتیکی</a:t>
            </a:r>
            <a:r>
              <a:rPr lang="en-US" sz="28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randombar(horizontal)">
                                      <p:cBhvr>
                                        <p:cTn id="7" dur="600">
                                          <p:stCondLst>
                                            <p:cond delay="0"/>
                                          </p:stCondLst>
                                        </p:cTn>
                                        <p:tgtEl>
                                          <p:spTgt spid="3686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randombar(horizontal)">
                                      <p:cBhvr>
                                        <p:cTn id="12" dur="500"/>
                                        <p:tgtEl>
                                          <p:spTgt spid="368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8"/>
          <p:cNvSpPr>
            <a:spLocks noGrp="1" noChangeArrowheads="1"/>
          </p:cNvSpPr>
          <p:nvPr>
            <p:ph type="sldNum" sz="quarter" idx="12"/>
          </p:nvPr>
        </p:nvSpPr>
        <p:spPr>
          <a:noFill/>
        </p:spPr>
        <p:txBody>
          <a:bodyPr/>
          <a:lstStyle/>
          <a:p>
            <a:fld id="{D41FF49A-6895-4A8C-A134-791736E92FF0}" type="slidenum">
              <a:rPr lang="ar-SA" smtClean="0">
                <a:cs typeface="Arial" charset="0"/>
              </a:rPr>
              <a:pPr/>
              <a:t>14</a:t>
            </a:fld>
            <a:endParaRPr lang="en-US" smtClean="0">
              <a:cs typeface="Arial" charset="0"/>
            </a:endParaRPr>
          </a:p>
        </p:txBody>
      </p:sp>
      <p:sp>
        <p:nvSpPr>
          <p:cNvPr id="17410" name="Rectangle 2"/>
          <p:cNvSpPr>
            <a:spLocks noGrp="1" noChangeArrowheads="1"/>
          </p:cNvSpPr>
          <p:nvPr>
            <p:ph type="title"/>
          </p:nvPr>
        </p:nvSpPr>
        <p:spPr/>
        <p:txBody>
          <a:bodyPr/>
          <a:lstStyle/>
          <a:p>
            <a:pPr algn="r" eaLnBrk="1" hangingPunct="1"/>
            <a:r>
              <a:rPr lang="ar-SA" smtClean="0"/>
              <a:t>کاربردهای هوش مصنوعی در صنعت</a:t>
            </a:r>
            <a:r>
              <a:rPr lang="en-US" smtClean="0"/>
              <a:t> </a:t>
            </a:r>
          </a:p>
        </p:txBody>
      </p:sp>
      <p:sp>
        <p:nvSpPr>
          <p:cNvPr id="17411" name="Rectangle 3"/>
          <p:cNvSpPr>
            <a:spLocks noGrp="1" noChangeArrowheads="1"/>
          </p:cNvSpPr>
          <p:nvPr>
            <p:ph type="body" idx="1"/>
          </p:nvPr>
        </p:nvSpPr>
        <p:spPr/>
        <p:txBody>
          <a:bodyPr/>
          <a:lstStyle/>
          <a:p>
            <a:pPr eaLnBrk="1" hangingPunct="1"/>
            <a:r>
              <a:rPr lang="ar-SA" sz="2800" smtClean="0"/>
              <a:t>جهت برش قطعات مختلف٬ سرهم کردن و فيکس کردن قطعات داخل هم٬ اتصال آنها به هم</a:t>
            </a:r>
            <a:r>
              <a:rPr lang="en-US" sz="2800" smtClean="0"/>
              <a:t> . </a:t>
            </a:r>
          </a:p>
          <a:p>
            <a:pPr eaLnBrk="1" hangingPunct="1">
              <a:buFont typeface="Wingdings" pitchFamily="2" charset="2"/>
              <a:buNone/>
            </a:pPr>
            <a:endParaRPr lang="en-US" sz="2800" smtClean="0"/>
          </a:p>
          <a:p>
            <a:pPr eaLnBrk="1" hangingPunct="1"/>
            <a:r>
              <a:rPr lang="ar-SA" sz="2800" smtClean="0"/>
              <a:t>سيستم کنترل کوره ها٬ رباتهای مختلفی که در برشکاری ورق٬ اتصال و جوشکاری</a:t>
            </a:r>
            <a:r>
              <a:rPr lang="en-US" sz="2800" smtClean="0"/>
              <a:t> </a:t>
            </a:r>
            <a:r>
              <a:rPr lang="en-US" smtClean="0"/>
              <a:t/>
            </a:r>
            <a:br>
              <a:rPr lang="en-US" smtClean="0"/>
            </a:br>
            <a:endParaRPr lang="en-US" smtClean="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2000" fill="hold"/>
                                        <p:tgtEl>
                                          <p:spTgt spid="17410"/>
                                        </p:tgtEl>
                                        <p:attrNameLst>
                                          <p:attrName>ppt_w</p:attrName>
                                        </p:attrNameLst>
                                      </p:cBhvr>
                                      <p:tavLst>
                                        <p:tav tm="0">
                                          <p:val>
                                            <p:strVal val="#ppt_w*2.5"/>
                                          </p:val>
                                        </p:tav>
                                        <p:tav tm="100000">
                                          <p:val>
                                            <p:strVal val="#ppt_w"/>
                                          </p:val>
                                        </p:tav>
                                      </p:tavLst>
                                    </p:anim>
                                    <p:anim calcmode="lin" valueType="num">
                                      <p:cBhvr>
                                        <p:cTn id="8" dur="2000" fill="hold"/>
                                        <p:tgtEl>
                                          <p:spTgt spid="17410"/>
                                        </p:tgtEl>
                                        <p:attrNameLst>
                                          <p:attrName>ppt_h</p:attrName>
                                        </p:attrNameLst>
                                      </p:cBhvr>
                                      <p:tavLst>
                                        <p:tav tm="0">
                                          <p:val>
                                            <p:strVal val="#ppt_h"/>
                                          </p:val>
                                        </p:tav>
                                        <p:tav tm="100000">
                                          <p:val>
                                            <p:strVal val="#ppt_h"/>
                                          </p:val>
                                        </p:tav>
                                      </p:tavLst>
                                    </p:anim>
                                    <p:anim calcmode="lin" valueType="num">
                                      <p:cBhvr>
                                        <p:cTn id="9" dur="2000" fill="hold"/>
                                        <p:tgtEl>
                                          <p:spTgt spid="1741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741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74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7411">
                                            <p:txEl>
                                              <p:pRg st="0" end="0"/>
                                            </p:txEl>
                                          </p:spTgt>
                                        </p:tgtEl>
                                        <p:attrNameLst>
                                          <p:attrName>style.visibility</p:attrName>
                                        </p:attrNameLst>
                                      </p:cBhvr>
                                      <p:to>
                                        <p:strVal val="visible"/>
                                      </p:to>
                                    </p:set>
                                    <p:animEffect transition="in" filter="wipe(left)">
                                      <p:cBhvr>
                                        <p:cTn id="16" dur="500"/>
                                        <p:tgtEl>
                                          <p:spTgt spid="174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7411">
                                            <p:txEl>
                                              <p:pRg st="2" end="2"/>
                                            </p:txEl>
                                          </p:spTgt>
                                        </p:tgtEl>
                                        <p:attrNameLst>
                                          <p:attrName>style.visibility</p:attrName>
                                        </p:attrNameLst>
                                      </p:cBhvr>
                                      <p:to>
                                        <p:strVal val="visible"/>
                                      </p:to>
                                    </p:set>
                                    <p:animEffect transition="in" filter="wipe(left)">
                                      <p:cBhvr>
                                        <p:cTn id="21"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8"/>
          <p:cNvSpPr>
            <a:spLocks noGrp="1" noChangeArrowheads="1"/>
          </p:cNvSpPr>
          <p:nvPr>
            <p:ph type="sldNum" sz="quarter" idx="12"/>
          </p:nvPr>
        </p:nvSpPr>
        <p:spPr>
          <a:noFill/>
        </p:spPr>
        <p:txBody>
          <a:bodyPr/>
          <a:lstStyle/>
          <a:p>
            <a:fld id="{35728CDB-5097-4A78-A4E4-D65D771ABD21}" type="slidenum">
              <a:rPr lang="ar-SA" smtClean="0">
                <a:cs typeface="Arial" charset="0"/>
              </a:rPr>
              <a:pPr/>
              <a:t>15</a:t>
            </a:fld>
            <a:endParaRPr lang="en-US" smtClean="0">
              <a:cs typeface="Arial" charset="0"/>
            </a:endParaRPr>
          </a:p>
        </p:txBody>
      </p:sp>
      <p:sp>
        <p:nvSpPr>
          <p:cNvPr id="18434" name="Rectangle 2"/>
          <p:cNvSpPr>
            <a:spLocks noGrp="1" noChangeArrowheads="1"/>
          </p:cNvSpPr>
          <p:nvPr>
            <p:ph type="title"/>
          </p:nvPr>
        </p:nvSpPr>
        <p:spPr/>
        <p:txBody>
          <a:bodyPr/>
          <a:lstStyle/>
          <a:p>
            <a:pPr algn="r" eaLnBrk="1" hangingPunct="1"/>
            <a:r>
              <a:rPr lang="ar-SA" smtClean="0"/>
              <a:t>کاربردهای هوش مصنوعی در بازیها </a:t>
            </a:r>
            <a:endParaRPr lang="en-US" smtClean="0"/>
          </a:p>
        </p:txBody>
      </p:sp>
      <p:sp>
        <p:nvSpPr>
          <p:cNvPr id="18435" name="Rectangle 3"/>
          <p:cNvSpPr>
            <a:spLocks noGrp="1" noChangeArrowheads="1"/>
          </p:cNvSpPr>
          <p:nvPr>
            <p:ph type="body" idx="1"/>
          </p:nvPr>
        </p:nvSpPr>
        <p:spPr/>
        <p:txBody>
          <a:bodyPr/>
          <a:lstStyle/>
          <a:p>
            <a:pPr eaLnBrk="1" hangingPunct="1"/>
            <a:r>
              <a:rPr lang="ar-SA" sz="2800" smtClean="0"/>
              <a:t>‌‌هوش مصنوعي رويدادگرا: از معمول‌ترين نوع هوش مصنوعي است .</a:t>
            </a:r>
            <a:r>
              <a:rPr lang="en-US" sz="2800" smtClean="0"/>
              <a:t> </a:t>
            </a:r>
          </a:p>
          <a:p>
            <a:pPr eaLnBrk="1" hangingPunct="1"/>
            <a:r>
              <a:rPr lang="ar-SA" sz="2800" smtClean="0"/>
              <a:t>هوش مصنوعي هدف‌گرا: از رويدادگرا مستقل است. </a:t>
            </a:r>
            <a:endParaRPr lang="en-US" sz="2800" smtClean="0"/>
          </a:p>
          <a:p>
            <a:pPr eaLnBrk="1" hangingPunct="1"/>
            <a:endParaRPr lang="en-US" sz="2800" smtClean="0"/>
          </a:p>
          <a:p>
            <a:pPr eaLnBrk="1" hangingPunct="1"/>
            <a:r>
              <a:rPr lang="ar-SA" sz="2800" smtClean="0"/>
              <a:t>از نظر کاربرد هوش مصنوعی در بازی دو نوع وجود داره</a:t>
            </a:r>
            <a:r>
              <a:rPr lang="en-US" sz="2800" smtClean="0"/>
              <a:t> :</a:t>
            </a:r>
          </a:p>
          <a:p>
            <a:pPr lvl="1" eaLnBrk="1" hangingPunct="1"/>
            <a:r>
              <a:rPr lang="ar-SA" sz="2800" smtClean="0"/>
              <a:t>بازیهای کلاسیک / شطرنج - مار - پازل و</a:t>
            </a:r>
            <a:r>
              <a:rPr lang="en-US" sz="2800" smtClean="0">
                <a:latin typeface="Arial" charset="0"/>
              </a:rPr>
              <a:t>…</a:t>
            </a:r>
            <a:endParaRPr lang="en-US" sz="2800" smtClean="0"/>
          </a:p>
          <a:p>
            <a:pPr lvl="1" eaLnBrk="1" hangingPunct="1"/>
            <a:r>
              <a:rPr lang="ar-SA" sz="2800" smtClean="0"/>
              <a:t>بازیهای مدرن / سیمس 2 - کانتر - جی تی ای - مکس پین و</a:t>
            </a:r>
            <a:r>
              <a:rPr lang="en-US" sz="2800" smtClean="0"/>
              <a:t> ...</a:t>
            </a:r>
            <a:br>
              <a:rPr lang="en-US" sz="2800" smtClean="0"/>
            </a:br>
            <a:r>
              <a:rPr lang="en-US" sz="2200" smtClean="0"/>
              <a:t/>
            </a:r>
            <a:br>
              <a:rPr lang="en-US" sz="2200" smtClean="0"/>
            </a:br>
            <a:endParaRPr lang="en-US" sz="2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8434"/>
                                        </p:tgtEl>
                                        <p:attrNameLst>
                                          <p:attrName>style.visibility</p:attrName>
                                        </p:attrNameLst>
                                      </p:cBhvr>
                                      <p:to>
                                        <p:strVal val="visible"/>
                                      </p:to>
                                    </p:set>
                                    <p:animEffect transition="in" filter="fade">
                                      <p:cBhvr>
                                        <p:cTn id="7" dur="600">
                                          <p:stCondLst>
                                            <p:cond delay="0"/>
                                          </p:stCondLst>
                                        </p:cTn>
                                        <p:tgtEl>
                                          <p:spTgt spid="18434"/>
                                        </p:tgtEl>
                                      </p:cBhvr>
                                    </p:animEffect>
                                    <p:anim calcmode="lin" valueType="num">
                                      <p:cBhvr>
                                        <p:cTn id="8" dur="600" fill="hold">
                                          <p:stCondLst>
                                            <p:cond delay="0"/>
                                          </p:stCondLst>
                                        </p:cTn>
                                        <p:tgtEl>
                                          <p:spTgt spid="18434"/>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8434"/>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843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8435">
                                            <p:txEl>
                                              <p:pRg st="0" end="0"/>
                                            </p:txEl>
                                          </p:spTgt>
                                        </p:tgtEl>
                                        <p:attrNameLst>
                                          <p:attrName>style.visibility</p:attrName>
                                        </p:attrNameLst>
                                      </p:cBhvr>
                                      <p:to>
                                        <p:strVal val="visible"/>
                                      </p:to>
                                    </p:set>
                                    <p:animEffect transition="in" filter="slide(fromBottom)">
                                      <p:cBhvr>
                                        <p:cTn id="15" dur="500">
                                          <p:stCondLst>
                                            <p:cond delay="0"/>
                                          </p:stCondLst>
                                        </p:cTn>
                                        <p:tgtEl>
                                          <p:spTgt spid="1843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8435">
                                            <p:txEl>
                                              <p:pRg st="1" end="1"/>
                                            </p:txEl>
                                          </p:spTgt>
                                        </p:tgtEl>
                                        <p:attrNameLst>
                                          <p:attrName>style.visibility</p:attrName>
                                        </p:attrNameLst>
                                      </p:cBhvr>
                                      <p:to>
                                        <p:strVal val="visible"/>
                                      </p:to>
                                    </p:set>
                                    <p:animEffect transition="in" filter="slide(fromBottom)">
                                      <p:cBhvr>
                                        <p:cTn id="20" dur="500">
                                          <p:stCondLst>
                                            <p:cond delay="0"/>
                                          </p:stCondLst>
                                        </p:cTn>
                                        <p:tgtEl>
                                          <p:spTgt spid="1843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Effect transition="in" filter="slide(fromBottom)">
                                      <p:cBhvr>
                                        <p:cTn id="25" dur="500">
                                          <p:stCondLst>
                                            <p:cond delay="0"/>
                                          </p:stCondLst>
                                        </p:cTn>
                                        <p:tgtEl>
                                          <p:spTgt spid="18435">
                                            <p:txEl>
                                              <p:pRg st="3" end="3"/>
                                            </p:txEl>
                                          </p:spTgt>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18435">
                                            <p:txEl>
                                              <p:pRg st="4" end="4"/>
                                            </p:txEl>
                                          </p:spTgt>
                                        </p:tgtEl>
                                        <p:attrNameLst>
                                          <p:attrName>style.visibility</p:attrName>
                                        </p:attrNameLst>
                                      </p:cBhvr>
                                      <p:to>
                                        <p:strVal val="visible"/>
                                      </p:to>
                                    </p:set>
                                    <p:animEffect transition="in" filter="slide(fromBottom)">
                                      <p:cBhvr>
                                        <p:cTn id="28" dur="500">
                                          <p:stCondLst>
                                            <p:cond delay="0"/>
                                          </p:stCondLst>
                                        </p:cTn>
                                        <p:tgtEl>
                                          <p:spTgt spid="18435">
                                            <p:txEl>
                                              <p:pRg st="4" end="4"/>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Effect transition="in" filter="slide(fromBottom)">
                                      <p:cBhvr>
                                        <p:cTn id="31" dur="500">
                                          <p:stCondLst>
                                            <p:cond delay="0"/>
                                          </p:stCondLst>
                                        </p:cTn>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8"/>
          <p:cNvSpPr>
            <a:spLocks noGrp="1" noChangeArrowheads="1"/>
          </p:cNvSpPr>
          <p:nvPr>
            <p:ph type="sldNum" sz="quarter" idx="12"/>
          </p:nvPr>
        </p:nvSpPr>
        <p:spPr>
          <a:noFill/>
        </p:spPr>
        <p:txBody>
          <a:bodyPr/>
          <a:lstStyle/>
          <a:p>
            <a:fld id="{4BA488B6-8C5C-475A-9154-9E04F1322B06}" type="slidenum">
              <a:rPr lang="ar-SA" smtClean="0">
                <a:cs typeface="Arial" charset="0"/>
              </a:rPr>
              <a:pPr/>
              <a:t>16</a:t>
            </a:fld>
            <a:endParaRPr lang="en-US" smtClean="0">
              <a:cs typeface="Arial" charset="0"/>
            </a:endParaRPr>
          </a:p>
        </p:txBody>
      </p:sp>
      <p:sp>
        <p:nvSpPr>
          <p:cNvPr id="11266" name="Title 1"/>
          <p:cNvSpPr>
            <a:spLocks noGrp="1"/>
          </p:cNvSpPr>
          <p:nvPr>
            <p:ph type="title"/>
          </p:nvPr>
        </p:nvSpPr>
        <p:spPr/>
        <p:txBody>
          <a:bodyPr/>
          <a:lstStyle/>
          <a:p>
            <a:pPr algn="r"/>
            <a:r>
              <a:rPr lang="fa-IR" smtClean="0"/>
              <a:t>شاخه هاي هوش مصنوعي</a:t>
            </a:r>
          </a:p>
        </p:txBody>
      </p:sp>
      <p:sp>
        <p:nvSpPr>
          <p:cNvPr id="18436" name="Content Placeholder 2"/>
          <p:cNvSpPr>
            <a:spLocks noGrp="1"/>
          </p:cNvSpPr>
          <p:nvPr>
            <p:ph idx="1"/>
          </p:nvPr>
        </p:nvSpPr>
        <p:spPr>
          <a:xfrm>
            <a:off x="457200" y="1676400"/>
            <a:ext cx="8001000" cy="4038600"/>
          </a:xfrm>
        </p:spPr>
        <p:txBody>
          <a:bodyPr/>
          <a:lstStyle/>
          <a:p>
            <a:pPr>
              <a:buFont typeface="Wingdings" pitchFamily="2" charset="2"/>
              <a:buChar char="§"/>
            </a:pPr>
            <a:r>
              <a:rPr lang="ar-SA" sz="2400" smtClean="0"/>
              <a:t>شبکه‏های عصبی</a:t>
            </a:r>
            <a:endParaRPr lang="en-US" sz="2400" smtClean="0"/>
          </a:p>
          <a:p>
            <a:pPr>
              <a:buFont typeface="Wingdings" pitchFamily="2" charset="2"/>
              <a:buChar char="§"/>
            </a:pPr>
            <a:r>
              <a:rPr lang="ar-SA" sz="2400" smtClean="0"/>
              <a:t>پردازش زبان طبیعی</a:t>
            </a:r>
            <a:endParaRPr lang="en-US" sz="2400" smtClean="0"/>
          </a:p>
          <a:p>
            <a:pPr eaLnBrk="1" hangingPunct="1">
              <a:buFont typeface="Wingdings" pitchFamily="2" charset="2"/>
              <a:buChar char="§"/>
            </a:pPr>
            <a:r>
              <a:rPr lang="fa-IR" sz="2400" smtClean="0"/>
              <a:t> </a:t>
            </a:r>
            <a:r>
              <a:rPr lang="ar-SA" sz="2400" smtClean="0"/>
              <a:t>روباتیک</a:t>
            </a:r>
            <a:r>
              <a:rPr lang="en-US" sz="2400" smtClean="0"/>
              <a:t> (Robotics) </a:t>
            </a:r>
          </a:p>
          <a:p>
            <a:pPr eaLnBrk="1" hangingPunct="1">
              <a:buFont typeface="Wingdings" pitchFamily="2" charset="2"/>
              <a:buChar char="§"/>
            </a:pPr>
            <a:r>
              <a:rPr lang="ar-SA" sz="2400" smtClean="0"/>
              <a:t>انجام مسابقات</a:t>
            </a:r>
            <a:r>
              <a:rPr lang="en-US" sz="2400" smtClean="0"/>
              <a:t> (Game Playing) </a:t>
            </a:r>
          </a:p>
          <a:p>
            <a:pPr eaLnBrk="1" hangingPunct="1">
              <a:buFont typeface="Wingdings" pitchFamily="2" charset="2"/>
              <a:buChar char="§"/>
            </a:pPr>
            <a:r>
              <a:rPr lang="ar-SA" sz="2400" smtClean="0"/>
              <a:t>سیستم‏های خبره</a:t>
            </a:r>
            <a:r>
              <a:rPr lang="en-US" sz="2400" smtClean="0"/>
              <a:t> </a:t>
            </a:r>
          </a:p>
          <a:p>
            <a:pPr eaLnBrk="1" hangingPunct="1">
              <a:buFont typeface="Wingdings" pitchFamily="2" charset="2"/>
              <a:buChar char="§"/>
            </a:pPr>
            <a:r>
              <a:rPr lang="ar-SA" sz="2400" smtClean="0"/>
              <a:t>یادگیری ماشین</a:t>
            </a:r>
            <a:r>
              <a:rPr lang="en-US" sz="2400" smtClean="0"/>
              <a:t> (Machine Learning) </a:t>
            </a:r>
          </a:p>
          <a:p>
            <a:pPr eaLnBrk="1" hangingPunct="1">
              <a:buFont typeface="Wingdings" pitchFamily="2" charset="2"/>
              <a:buChar char="§"/>
            </a:pPr>
            <a:r>
              <a:rPr lang="ar-SA" sz="2400" smtClean="0"/>
              <a:t>استراتژی‏های تکاملی الگوریتم ژنتیک</a:t>
            </a:r>
            <a:r>
              <a:rPr lang="en-US" sz="2400" smtClean="0"/>
              <a:t> </a:t>
            </a:r>
          </a:p>
          <a:p>
            <a:pPr eaLnBrk="1" hangingPunct="1">
              <a:buFont typeface="Wingdings" pitchFamily="2" charset="2"/>
              <a:buChar char="§"/>
            </a:pPr>
            <a:r>
              <a:rPr lang="ar-SA" sz="2400" smtClean="0"/>
              <a:t>تشخیص گفتار</a:t>
            </a:r>
            <a:r>
              <a:rPr lang="en-US" sz="2400" smtClean="0"/>
              <a:t> (Speech Recognition) </a:t>
            </a:r>
          </a:p>
          <a:p>
            <a:pPr eaLnBrk="1" hangingPunct="1">
              <a:buFont typeface="Wingdings" pitchFamily="2" charset="2"/>
              <a:buChar char="§"/>
            </a:pPr>
            <a:r>
              <a:rPr lang="ar-SA" sz="2400" smtClean="0"/>
              <a:t>بینایی ماشین</a:t>
            </a:r>
            <a:r>
              <a:rPr lang="en-US" sz="2400" smtClean="0"/>
              <a:t> (Machine Vision) </a:t>
            </a:r>
          </a:p>
          <a:p>
            <a:pPr lvl="1" eaLnBrk="1" hangingPunct="1"/>
            <a:endParaRPr lang="en-US" smtClean="0"/>
          </a:p>
          <a:p>
            <a:pPr>
              <a:buFont typeface="Wingdings" pitchFamily="2" charset="2"/>
              <a:buNone/>
            </a:pPr>
            <a:endParaRPr lang="fa-IR" smtClean="0"/>
          </a:p>
          <a:p>
            <a:endParaRPr lang="fa-IR"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1000"/>
                                        <p:tgtEl>
                                          <p:spTgt spid="11266"/>
                                        </p:tgtEl>
                                      </p:cBhvr>
                                    </p:animEffect>
                                    <p:anim calcmode="lin" valueType="num">
                                      <p:cBhvr>
                                        <p:cTn id="8" dur="1000" fill="hold"/>
                                        <p:tgtEl>
                                          <p:spTgt spid="11266"/>
                                        </p:tgtEl>
                                        <p:attrNameLst>
                                          <p:attrName>ppt_x</p:attrName>
                                        </p:attrNameLst>
                                      </p:cBhvr>
                                      <p:tavLst>
                                        <p:tav tm="0">
                                          <p:val>
                                            <p:strVal val="#ppt_x"/>
                                          </p:val>
                                        </p:tav>
                                        <p:tav tm="100000">
                                          <p:val>
                                            <p:strVal val="#ppt_x"/>
                                          </p:val>
                                        </p:tav>
                                      </p:tavLst>
                                    </p:anim>
                                    <p:anim calcmode="lin" valueType="num">
                                      <p:cBhvr>
                                        <p:cTn id="9" dur="898" decel="100000" fill="hold"/>
                                        <p:tgtEl>
                                          <p:spTgt spid="1126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126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8"/>
          <p:cNvSpPr>
            <a:spLocks noGrp="1" noChangeArrowheads="1"/>
          </p:cNvSpPr>
          <p:nvPr>
            <p:ph type="sldNum" sz="quarter" idx="12"/>
          </p:nvPr>
        </p:nvSpPr>
        <p:spPr>
          <a:noFill/>
        </p:spPr>
        <p:txBody>
          <a:bodyPr/>
          <a:lstStyle/>
          <a:p>
            <a:fld id="{469D95AB-3706-4F20-9217-BE6E812CE221}" type="slidenum">
              <a:rPr lang="ar-SA" smtClean="0">
                <a:cs typeface="Arial" charset="0"/>
              </a:rPr>
              <a:pPr/>
              <a:t>17</a:t>
            </a:fld>
            <a:endParaRPr lang="en-US" smtClean="0">
              <a:cs typeface="Arial" charset="0"/>
            </a:endParaRPr>
          </a:p>
        </p:txBody>
      </p:sp>
      <p:sp>
        <p:nvSpPr>
          <p:cNvPr id="19459" name="Title 1"/>
          <p:cNvSpPr>
            <a:spLocks noGrp="1"/>
          </p:cNvSpPr>
          <p:nvPr>
            <p:ph type="title"/>
          </p:nvPr>
        </p:nvSpPr>
        <p:spPr/>
        <p:txBody>
          <a:bodyPr/>
          <a:lstStyle/>
          <a:p>
            <a:pPr algn="r"/>
            <a:r>
              <a:rPr lang="fa-IR" smtClean="0"/>
              <a:t>تازه هاي هوش مصنوعي</a:t>
            </a:r>
          </a:p>
        </p:txBody>
      </p:sp>
      <p:sp>
        <p:nvSpPr>
          <p:cNvPr id="3" name="Content Placeholder 2"/>
          <p:cNvSpPr>
            <a:spLocks noGrp="1"/>
          </p:cNvSpPr>
          <p:nvPr>
            <p:ph idx="1"/>
          </p:nvPr>
        </p:nvSpPr>
        <p:spPr/>
        <p:txBody>
          <a:bodyPr/>
          <a:lstStyle/>
          <a:p>
            <a:pPr>
              <a:defRPr/>
            </a:pPr>
            <a:r>
              <a:rPr lang="ar-SA" dirty="0" smtClean="0">
                <a:cs typeface="+mj-cs"/>
              </a:rPr>
              <a:t>آجر و ساختمان‏های هوشمند</a:t>
            </a:r>
            <a:endParaRPr lang="fa-IR" dirty="0" smtClean="0">
              <a:cs typeface="+mj-cs"/>
            </a:endParaRPr>
          </a:p>
          <a:p>
            <a:pPr>
              <a:defRPr/>
            </a:pPr>
            <a:r>
              <a:rPr lang="ar-SA" dirty="0" smtClean="0">
                <a:cs typeface="+mj-cs"/>
              </a:rPr>
              <a:t> لباس‏های هوشمند</a:t>
            </a:r>
            <a:endParaRPr lang="fa-IR" dirty="0" smtClean="0">
              <a:cs typeface="+mj-cs"/>
            </a:endParaRPr>
          </a:p>
          <a:p>
            <a:pPr>
              <a:defRPr/>
            </a:pPr>
            <a:r>
              <a:rPr lang="ar-SA" dirty="0" smtClean="0">
                <a:cs typeface="+mj-cs"/>
              </a:rPr>
              <a:t> </a:t>
            </a:r>
            <a:r>
              <a:rPr lang="ar-SA" sz="2800" dirty="0" smtClean="0">
                <a:cs typeface="+mj-cs"/>
              </a:rPr>
              <a:t>کفپوش های هوشمند</a:t>
            </a:r>
            <a:r>
              <a:rPr lang="ar-SA" dirty="0" smtClean="0">
                <a:cs typeface="+mj-cs"/>
              </a:rPr>
              <a:t> </a:t>
            </a:r>
          </a:p>
          <a:p>
            <a:pPr>
              <a:defRPr/>
            </a:pPr>
            <a:r>
              <a:rPr lang="ar-SA" sz="2800" dirty="0" smtClean="0">
                <a:cs typeface="+mj-cs"/>
              </a:rPr>
              <a:t>هِدسِت‌های</a:t>
            </a:r>
            <a:r>
              <a:rPr lang="fa-IR" sz="2800" dirty="0" smtClean="0">
                <a:cs typeface="+mj-cs"/>
              </a:rPr>
              <a:t> هوشمند</a:t>
            </a:r>
            <a:endParaRPr lang="en-US" sz="2800" dirty="0" smtClean="0">
              <a:cs typeface="+mj-cs"/>
            </a:endParaRPr>
          </a:p>
          <a:p>
            <a:pPr>
              <a:defRPr/>
            </a:pPr>
            <a:r>
              <a:rPr lang="ar-SA" dirty="0" smtClean="0">
                <a:cs typeface="+mj-cs"/>
              </a:rPr>
              <a:t>کاغذ دیواری هوشمند </a:t>
            </a:r>
            <a:endParaRPr lang="fa-IR" dirty="0" smtClean="0">
              <a:cs typeface="+mj-cs"/>
            </a:endParaRPr>
          </a:p>
          <a:p>
            <a:pPr>
              <a:defRPr/>
            </a:pPr>
            <a:r>
              <a:rPr lang="en-US" dirty="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8"/>
          <p:cNvSpPr>
            <a:spLocks noGrp="1" noChangeArrowheads="1"/>
          </p:cNvSpPr>
          <p:nvPr>
            <p:ph type="sldNum" sz="quarter" idx="12"/>
          </p:nvPr>
        </p:nvSpPr>
        <p:spPr>
          <a:noFill/>
        </p:spPr>
        <p:txBody>
          <a:bodyPr/>
          <a:lstStyle/>
          <a:p>
            <a:fld id="{7236D0DB-C4D3-449A-89A6-D5035F8DD2FB}" type="slidenum">
              <a:rPr lang="ar-SA" smtClean="0">
                <a:cs typeface="Arial" charset="0"/>
              </a:rPr>
              <a:pPr/>
              <a:t>18</a:t>
            </a:fld>
            <a:endParaRPr lang="en-US" smtClean="0">
              <a:cs typeface="Arial" charset="0"/>
            </a:endParaRPr>
          </a:p>
        </p:txBody>
      </p:sp>
      <p:sp>
        <p:nvSpPr>
          <p:cNvPr id="19458" name="Rectangle 2"/>
          <p:cNvSpPr>
            <a:spLocks noGrp="1" noChangeArrowheads="1"/>
          </p:cNvSpPr>
          <p:nvPr>
            <p:ph type="title"/>
          </p:nvPr>
        </p:nvSpPr>
        <p:spPr>
          <a:xfrm>
            <a:off x="685800" y="304800"/>
            <a:ext cx="8001000" cy="1216025"/>
          </a:xfrm>
        </p:spPr>
        <p:txBody>
          <a:bodyPr/>
          <a:lstStyle/>
          <a:p>
            <a:pPr algn="r" eaLnBrk="1" hangingPunct="1"/>
            <a:r>
              <a:rPr lang="ar-SA" sz="3600" b="1" smtClean="0"/>
              <a:t>لباس‏های هوشمند </a:t>
            </a:r>
            <a:endParaRPr lang="en-US" sz="3600" b="1" smtClean="0"/>
          </a:p>
        </p:txBody>
      </p:sp>
      <p:sp>
        <p:nvSpPr>
          <p:cNvPr id="19459" name="Rectangle 3"/>
          <p:cNvSpPr>
            <a:spLocks noGrp="1" noChangeArrowheads="1"/>
          </p:cNvSpPr>
          <p:nvPr>
            <p:ph type="body" idx="1"/>
          </p:nvPr>
        </p:nvSpPr>
        <p:spPr/>
        <p:txBody>
          <a:bodyPr/>
          <a:lstStyle/>
          <a:p>
            <a:pPr eaLnBrk="1" hangingPunct="1"/>
            <a:r>
              <a:rPr lang="ar-SA" sz="2800" smtClean="0"/>
              <a:t>قابلیت تغییر رنگ جهت استتار در محیطهای مختلف را داشته،شخص را در برابر سلاح‏های بیولوژیکی و شیمیایی محافظت می‏کنند</a:t>
            </a:r>
            <a:r>
              <a:rPr lang="en-US" sz="2800" smtClean="0"/>
              <a:t>.</a:t>
            </a:r>
            <a:br>
              <a:rPr lang="en-US" sz="2800" smtClean="0"/>
            </a:br>
            <a:r>
              <a:rPr lang="ar-SA" sz="2800" smtClean="0"/>
              <a:t>امکان مجهز نمودن این گونه لباس‏ها به تجهیزات مخابراتی،</a:t>
            </a:r>
            <a:r>
              <a:rPr lang="en-US" sz="2800" smtClean="0"/>
              <a:t/>
            </a:r>
            <a:br>
              <a:rPr lang="en-US" sz="2800" smtClean="0"/>
            </a:br>
            <a:r>
              <a:rPr lang="ar-SA" sz="2800" smtClean="0"/>
              <a:t>انتقال علائم حیاتی جهت درمان از راه دور در مناطق جنگی و یا آسیب‏دیده</a:t>
            </a:r>
            <a:r>
              <a:rPr lang="en-US" sz="2800" smtClean="0"/>
              <a:t>…. </a:t>
            </a:r>
          </a:p>
          <a:p>
            <a:pPr eaLnBrk="1" hangingPunct="1"/>
            <a:endParaRPr lang="en-US"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2000"/>
                                        <p:tgtEl>
                                          <p:spTgt spid="1945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459"/>
                                        </p:tgtEl>
                                        <p:attrNameLst>
                                          <p:attrName>style.visibility</p:attrName>
                                        </p:attrNameLst>
                                      </p:cBhvr>
                                      <p:to>
                                        <p:strVal val="visible"/>
                                      </p:to>
                                    </p:set>
                                    <p:animEffect transition="in" filter="fade">
                                      <p:cBhvr>
                                        <p:cTn id="10" dur="20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8"/>
          <p:cNvSpPr>
            <a:spLocks noGrp="1" noChangeArrowheads="1"/>
          </p:cNvSpPr>
          <p:nvPr>
            <p:ph type="sldNum" sz="quarter" idx="12"/>
          </p:nvPr>
        </p:nvSpPr>
        <p:spPr>
          <a:noFill/>
        </p:spPr>
        <p:txBody>
          <a:bodyPr/>
          <a:lstStyle/>
          <a:p>
            <a:fld id="{F8D6C50F-3A4B-44EC-AA8E-4E978B5545EA}" type="slidenum">
              <a:rPr lang="ar-SA" smtClean="0">
                <a:cs typeface="Arial" charset="0"/>
              </a:rPr>
              <a:pPr/>
              <a:t>19</a:t>
            </a:fld>
            <a:endParaRPr lang="en-US" smtClean="0">
              <a:cs typeface="Arial" charset="0"/>
            </a:endParaRPr>
          </a:p>
        </p:txBody>
      </p:sp>
      <p:pic>
        <p:nvPicPr>
          <p:cNvPr id="21507" name="Picture 4" descr="100953038450"/>
          <p:cNvPicPr>
            <a:picLocks noGrp="1" noChangeAspect="1" noChangeArrowheads="1"/>
          </p:cNvPicPr>
          <p:nvPr>
            <p:ph type="body" idx="1"/>
          </p:nvPr>
        </p:nvPicPr>
        <p:blipFill>
          <a:blip r:embed="rId2"/>
          <a:srcRect/>
          <a:stretch>
            <a:fillRect/>
          </a:stretch>
        </p:blipFill>
        <p:spPr>
          <a:xfrm>
            <a:off x="533400" y="304800"/>
            <a:ext cx="4267200" cy="2667000"/>
          </a:xfrm>
          <a:noFill/>
        </p:spPr>
      </p:pic>
      <p:sp>
        <p:nvSpPr>
          <p:cNvPr id="21508" name="Rectangle 5"/>
          <p:cNvSpPr>
            <a:spLocks noChangeArrowheads="1"/>
          </p:cNvSpPr>
          <p:nvPr/>
        </p:nvSpPr>
        <p:spPr bwMode="auto">
          <a:xfrm>
            <a:off x="1447800" y="3451225"/>
            <a:ext cx="6892925" cy="1373188"/>
          </a:xfrm>
          <a:prstGeom prst="rect">
            <a:avLst/>
          </a:prstGeom>
          <a:noFill/>
          <a:ln w="9525">
            <a:noFill/>
            <a:miter lim="800000"/>
            <a:headEnd/>
            <a:tailEnd/>
          </a:ln>
        </p:spPr>
        <p:txBody>
          <a:bodyPr anchor="ctr">
            <a:spAutoFit/>
          </a:bodyPr>
          <a:lstStyle/>
          <a:p>
            <a:r>
              <a:rPr lang="ar-SA" sz="2800"/>
              <a:t>علاوه بر خنك نگاه داشتن بدن هنگام سفر با هليكوپتر، در مواقع مواجه شدن</a:t>
            </a:r>
            <a:r>
              <a:rPr lang="en-US" sz="2800"/>
              <a:t> </a:t>
            </a:r>
            <a:r>
              <a:rPr lang="ar-SA" sz="2800"/>
              <a:t>با هواي سرد نيز تغيير شكل مي‌يابند و مانع از بين رفتن گرماي بدن مي‌شوند. </a:t>
            </a:r>
          </a:p>
        </p:txBody>
      </p:sp>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sldNum" sz="quarter" idx="12"/>
          </p:nvPr>
        </p:nvSpPr>
        <p:spPr>
          <a:noFill/>
        </p:spPr>
        <p:txBody>
          <a:bodyPr/>
          <a:lstStyle/>
          <a:p>
            <a:fld id="{7F2C6DC3-AC3B-40B1-B2FD-C90A21D3772F}" type="slidenum">
              <a:rPr lang="ar-SA" smtClean="0">
                <a:cs typeface="Arial" charset="0"/>
              </a:rPr>
              <a:pPr/>
              <a:t>2</a:t>
            </a:fld>
            <a:endParaRPr lang="en-US" smtClean="0">
              <a:cs typeface="Arial" charset="0"/>
            </a:endParaRPr>
          </a:p>
        </p:txBody>
      </p:sp>
      <p:sp>
        <p:nvSpPr>
          <p:cNvPr id="4099" name="Rectangle 2"/>
          <p:cNvSpPr>
            <a:spLocks noGrp="1" noChangeArrowheads="1"/>
          </p:cNvSpPr>
          <p:nvPr>
            <p:ph type="ctrTitle"/>
          </p:nvPr>
        </p:nvSpPr>
        <p:spPr>
          <a:xfrm>
            <a:off x="838200" y="762000"/>
            <a:ext cx="7772400" cy="990600"/>
          </a:xfrm>
        </p:spPr>
        <p:txBody>
          <a:bodyPr/>
          <a:lstStyle/>
          <a:p>
            <a:pPr algn="ctr" eaLnBrk="1" hangingPunct="1"/>
            <a:r>
              <a:rPr lang="fa-IR" sz="4400" b="1" dirty="0" smtClean="0">
                <a:latin typeface="ae_AlArabiya" pitchFamily="18" charset="-78"/>
                <a:cs typeface="B Nazanin" pitchFamily="2" charset="-78"/>
              </a:rPr>
              <a:t>تازه ها</a:t>
            </a:r>
            <a:r>
              <a:rPr lang="ar-SA" sz="4400" b="1" dirty="0" smtClean="0">
                <a:latin typeface="ae_AlArabiya" pitchFamily="18" charset="-78"/>
                <a:cs typeface="B Nazanin" pitchFamily="2" charset="-78"/>
              </a:rPr>
              <a:t> </a:t>
            </a:r>
            <a:r>
              <a:rPr lang="fa-IR" sz="4400" b="1" dirty="0" smtClean="0">
                <a:latin typeface="ae_AlArabiya" pitchFamily="18" charset="-78"/>
                <a:cs typeface="B Nazanin" pitchFamily="2" charset="-78"/>
              </a:rPr>
              <a:t>و كاربردهاي </a:t>
            </a:r>
            <a:r>
              <a:rPr lang="ar-SA" sz="4400" b="1" dirty="0" smtClean="0">
                <a:latin typeface="ae_AlArabiya" pitchFamily="18" charset="-78"/>
                <a:cs typeface="B Nazanin" pitchFamily="2" charset="-78"/>
              </a:rPr>
              <a:t>هوش مصنوعی</a:t>
            </a:r>
            <a:r>
              <a:rPr lang="en-US" sz="4400" b="1" dirty="0" smtClean="0">
                <a:latin typeface="ae_AlArabiya" pitchFamily="18" charset="-78"/>
                <a:cs typeface="B Nazanin" pitchFamily="2" charset="-78"/>
              </a:rPr>
              <a:t> </a:t>
            </a:r>
          </a:p>
        </p:txBody>
      </p:sp>
      <p:sp>
        <p:nvSpPr>
          <p:cNvPr id="4100" name="Rectangle 3"/>
          <p:cNvSpPr>
            <a:spLocks noGrp="1" noChangeArrowheads="1"/>
          </p:cNvSpPr>
          <p:nvPr>
            <p:ph type="subTitle" idx="1"/>
          </p:nvPr>
        </p:nvSpPr>
        <p:spPr>
          <a:xfrm>
            <a:off x="1143000" y="3048000"/>
            <a:ext cx="7010400" cy="1600200"/>
          </a:xfrm>
        </p:spPr>
        <p:txBody>
          <a:bodyPr/>
          <a:lstStyle/>
          <a:p>
            <a:pPr algn="ctr" eaLnBrk="1" hangingPunct="1">
              <a:lnSpc>
                <a:spcPct val="90000"/>
              </a:lnSpc>
            </a:pPr>
            <a:r>
              <a:rPr lang="fa-IR" b="1" dirty="0" smtClean="0">
                <a:cs typeface="B Nazanin" pitchFamily="2" charset="-78"/>
              </a:rPr>
              <a:t>تنظيم :</a:t>
            </a:r>
          </a:p>
          <a:p>
            <a:pPr algn="ctr" eaLnBrk="1" hangingPunct="1">
              <a:lnSpc>
                <a:spcPct val="90000"/>
              </a:lnSpc>
            </a:pPr>
            <a:r>
              <a:rPr lang="fa-IR" sz="3200" b="1" dirty="0" smtClean="0">
                <a:cs typeface="B Nazanin" pitchFamily="2" charset="-78"/>
              </a:rPr>
              <a:t>ژینو نورمحمدی</a:t>
            </a:r>
            <a:endParaRPr lang="fa-IR" sz="3200" b="1" dirty="0" smtClean="0">
              <a:cs typeface="B Nazanin" pitchFamily="2" charset="-78"/>
            </a:endParaRPr>
          </a:p>
          <a:p>
            <a:pPr algn="ctr" eaLnBrk="1" hangingPunct="1">
              <a:lnSpc>
                <a:spcPct val="90000"/>
              </a:lnSpc>
            </a:pPr>
            <a:endParaRPr lang="fa-IR" sz="3200" b="1" dirty="0" smtClean="0"/>
          </a:p>
          <a:p>
            <a:pPr algn="ctr" eaLnBrk="1" hangingPunct="1">
              <a:lnSpc>
                <a:spcPct val="90000"/>
              </a:lnSpc>
            </a:pPr>
            <a:endParaRPr lang="fa-IR" b="1" dirty="0" smtClean="0"/>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8"/>
          <p:cNvSpPr>
            <a:spLocks noGrp="1" noChangeArrowheads="1"/>
          </p:cNvSpPr>
          <p:nvPr>
            <p:ph type="sldNum" sz="quarter" idx="12"/>
          </p:nvPr>
        </p:nvSpPr>
        <p:spPr>
          <a:noFill/>
        </p:spPr>
        <p:txBody>
          <a:bodyPr/>
          <a:lstStyle/>
          <a:p>
            <a:fld id="{E21BBFF9-E346-4ABD-BCC2-38514F8D1B37}" type="slidenum">
              <a:rPr lang="ar-SA" smtClean="0">
                <a:cs typeface="Arial" charset="0"/>
              </a:rPr>
              <a:pPr/>
              <a:t>20</a:t>
            </a:fld>
            <a:endParaRPr lang="en-US" smtClean="0">
              <a:cs typeface="Arial" charset="0"/>
            </a:endParaRPr>
          </a:p>
        </p:txBody>
      </p:sp>
      <p:sp>
        <p:nvSpPr>
          <p:cNvPr id="21506" name="Rectangle 3"/>
          <p:cNvSpPr>
            <a:spLocks noGrp="1" noChangeArrowheads="1"/>
          </p:cNvSpPr>
          <p:nvPr>
            <p:ph type="body" idx="1"/>
          </p:nvPr>
        </p:nvSpPr>
        <p:spPr>
          <a:xfrm>
            <a:off x="1524000" y="1828800"/>
            <a:ext cx="7129463" cy="1676400"/>
          </a:xfrm>
        </p:spPr>
        <p:txBody>
          <a:bodyPr/>
          <a:lstStyle/>
          <a:p>
            <a:pPr eaLnBrk="1" hangingPunct="1"/>
            <a:r>
              <a:rPr lang="ar-SA" sz="2800" smtClean="0"/>
              <a:t>گام برداشتن ها و حرکت های شخص ر</a:t>
            </a:r>
            <a:r>
              <a:rPr lang="fa-IR" sz="2800" smtClean="0"/>
              <a:t>ا</a:t>
            </a:r>
            <a:r>
              <a:rPr lang="ar-SA" sz="2800" smtClean="0"/>
              <a:t> هنگام راه رفتن اندازه گیری میکن</a:t>
            </a:r>
            <a:r>
              <a:rPr lang="fa-IR" sz="2800" smtClean="0"/>
              <a:t>د</a:t>
            </a:r>
            <a:r>
              <a:rPr lang="ar-SA" sz="2800" smtClean="0"/>
              <a:t> و ریزه کاری های حرکت ر</a:t>
            </a:r>
            <a:r>
              <a:rPr lang="fa-IR" sz="2800" smtClean="0"/>
              <a:t>ا</a:t>
            </a:r>
            <a:r>
              <a:rPr lang="ar-SA" sz="2800" smtClean="0"/>
              <a:t> نش</a:t>
            </a:r>
            <a:r>
              <a:rPr lang="fa-IR" sz="2800" smtClean="0"/>
              <a:t>ان</a:t>
            </a:r>
            <a:r>
              <a:rPr lang="ar-SA" sz="2800" smtClean="0"/>
              <a:t> میده</a:t>
            </a:r>
            <a:r>
              <a:rPr lang="fa-IR" sz="2800" smtClean="0"/>
              <a:t>د</a:t>
            </a:r>
            <a:r>
              <a:rPr lang="ar-SA" sz="2800" smtClean="0"/>
              <a:t>. </a:t>
            </a:r>
            <a:endParaRPr lang="en-US" sz="2800" smtClean="0"/>
          </a:p>
        </p:txBody>
      </p:sp>
      <p:pic>
        <p:nvPicPr>
          <p:cNvPr id="22532" name="Picture 5" descr="p19c605660"/>
          <p:cNvPicPr>
            <a:picLocks noChangeAspect="1" noChangeArrowheads="1"/>
          </p:cNvPicPr>
          <p:nvPr/>
        </p:nvPicPr>
        <p:blipFill>
          <a:blip r:embed="rId2"/>
          <a:srcRect/>
          <a:stretch>
            <a:fillRect/>
          </a:stretch>
        </p:blipFill>
        <p:spPr bwMode="auto">
          <a:xfrm>
            <a:off x="762000" y="3124200"/>
            <a:ext cx="1601788" cy="2895600"/>
          </a:xfrm>
          <a:prstGeom prst="rect">
            <a:avLst/>
          </a:prstGeom>
          <a:noFill/>
          <a:ln w="9525">
            <a:noFill/>
            <a:miter lim="800000"/>
            <a:headEnd/>
            <a:tailEnd/>
          </a:ln>
        </p:spPr>
      </p:pic>
      <p:pic>
        <p:nvPicPr>
          <p:cNvPr id="22533" name="Picture 7" descr="p19a605657"/>
          <p:cNvPicPr>
            <a:picLocks noChangeAspect="1" noChangeArrowheads="1"/>
          </p:cNvPicPr>
          <p:nvPr/>
        </p:nvPicPr>
        <p:blipFill>
          <a:blip r:embed="rId3"/>
          <a:srcRect/>
          <a:stretch>
            <a:fillRect/>
          </a:stretch>
        </p:blipFill>
        <p:spPr bwMode="auto">
          <a:xfrm>
            <a:off x="2590800" y="3429000"/>
            <a:ext cx="1473200" cy="32004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10000"/>
                                  </p:iterate>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fade">
                                      <p:cBhvr>
                                        <p:cTn id="7" dur="500">
                                          <p:stCondLst>
                                            <p:cond delay="0"/>
                                          </p:stCondLst>
                                        </p:cTn>
                                        <p:tgtEl>
                                          <p:spTgt spid="2150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8"/>
          <p:cNvSpPr>
            <a:spLocks noGrp="1" noChangeArrowheads="1"/>
          </p:cNvSpPr>
          <p:nvPr>
            <p:ph type="sldNum" sz="quarter" idx="12"/>
          </p:nvPr>
        </p:nvSpPr>
        <p:spPr>
          <a:noFill/>
        </p:spPr>
        <p:txBody>
          <a:bodyPr/>
          <a:lstStyle/>
          <a:p>
            <a:fld id="{EDC15F73-E730-471D-9B67-1291F60E4A4F}" type="slidenum">
              <a:rPr lang="ar-SA" smtClean="0">
                <a:cs typeface="Arial" charset="0"/>
              </a:rPr>
              <a:pPr/>
              <a:t>21</a:t>
            </a:fld>
            <a:endParaRPr lang="en-US" smtClean="0">
              <a:cs typeface="Arial" charset="0"/>
            </a:endParaRPr>
          </a:p>
        </p:txBody>
      </p:sp>
      <p:sp>
        <p:nvSpPr>
          <p:cNvPr id="22530" name="Rectangle 2"/>
          <p:cNvSpPr>
            <a:spLocks noGrp="1" noChangeArrowheads="1"/>
          </p:cNvSpPr>
          <p:nvPr>
            <p:ph type="title"/>
          </p:nvPr>
        </p:nvSpPr>
        <p:spPr>
          <a:xfrm>
            <a:off x="685800" y="304800"/>
            <a:ext cx="8001000" cy="1216025"/>
          </a:xfrm>
        </p:spPr>
        <p:txBody>
          <a:bodyPr/>
          <a:lstStyle/>
          <a:p>
            <a:pPr algn="r" eaLnBrk="1" hangingPunct="1"/>
            <a:r>
              <a:rPr lang="ar-SA" sz="3600" b="1" smtClean="0"/>
              <a:t>آجر و ساختمان‏های هوشمند </a:t>
            </a:r>
            <a:endParaRPr lang="en-US" sz="3600" b="1" smtClean="0"/>
          </a:p>
        </p:txBody>
      </p:sp>
      <p:sp>
        <p:nvSpPr>
          <p:cNvPr id="22531" name="Rectangle 3"/>
          <p:cNvSpPr>
            <a:spLocks noGrp="1" noChangeArrowheads="1"/>
          </p:cNvSpPr>
          <p:nvPr>
            <p:ph type="body" idx="1"/>
          </p:nvPr>
        </p:nvSpPr>
        <p:spPr/>
        <p:txBody>
          <a:bodyPr/>
          <a:lstStyle/>
          <a:p>
            <a:pPr eaLnBrk="1" hangingPunct="1"/>
            <a:r>
              <a:rPr lang="ar-SA" sz="2800" smtClean="0"/>
              <a:t>یک ساختمان هوشمند، دارای سیستم‏های اتوماتیک گرمایشی، تهویه مطبوع، اعلام حریق، آتش‏نشانی، سیستم‏های امنیتی، مدیریت انرژی و سیستم‏های روشنایی خودکار</a:t>
            </a:r>
            <a:r>
              <a:rPr lang="en-US" sz="2800" smtClean="0"/>
              <a:t> </a:t>
            </a:r>
          </a:p>
          <a:p>
            <a:pPr eaLnBrk="1" hangingPunct="1"/>
            <a:r>
              <a:rPr lang="ar-SA" sz="2800" smtClean="0"/>
              <a:t>آجرهای هوشمند مجهز به حس‏گرهای الکترونیکی هستند که با اتصال به یک سیستم کامپیوتری، دما، لرزش و حرکت ساختمان را کنترل می‏کنند و سبب ایمن‏تر شدن ساختمان می‏شوند</a:t>
            </a:r>
            <a:r>
              <a:rPr lang="en-US" sz="2800" smtClean="0"/>
              <a:t> </a:t>
            </a:r>
            <a:r>
              <a:rPr lang="en-US" smtClean="0"/>
              <a:t>.</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ppt_w</p:attrName>
                                        </p:attrNameLst>
                                      </p:cBhvr>
                                      <p:tavLst>
                                        <p:tav tm="0">
                                          <p:val>
                                            <p:strVal val="#ppt_w+.3"/>
                                          </p:val>
                                        </p:tav>
                                        <p:tav tm="100000">
                                          <p:val>
                                            <p:strVal val="#ppt_w"/>
                                          </p:val>
                                        </p:tav>
                                      </p:tavLst>
                                    </p:anim>
                                    <p:anim calcmode="lin" valueType="num">
                                      <p:cBhvr>
                                        <p:cTn id="8" dur="1000" fill="hold"/>
                                        <p:tgtEl>
                                          <p:spTgt spid="22530"/>
                                        </p:tgtEl>
                                        <p:attrNameLst>
                                          <p:attrName>ppt_h</p:attrName>
                                        </p:attrNameLst>
                                      </p:cBhvr>
                                      <p:tavLst>
                                        <p:tav tm="0">
                                          <p:val>
                                            <p:strVal val="#ppt_h"/>
                                          </p:val>
                                        </p:tav>
                                        <p:tav tm="100000">
                                          <p:val>
                                            <p:strVal val="#ppt_h"/>
                                          </p:val>
                                        </p:tav>
                                      </p:tavLst>
                                    </p:anim>
                                    <p:animEffect transition="in" filter="fade">
                                      <p:cBhvr>
                                        <p:cTn id="9" dur="1000"/>
                                        <p:tgtEl>
                                          <p:spTgt spid="22530"/>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 calcmode="lin" valueType="num">
                                      <p:cBhvr>
                                        <p:cTn id="14" dur="1000" fill="hold"/>
                                        <p:tgtEl>
                                          <p:spTgt spid="2253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2253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253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22531">
                                            <p:txEl>
                                              <p:pRg st="1" end="1"/>
                                            </p:txEl>
                                          </p:spTgt>
                                        </p:tgtEl>
                                        <p:attrNameLst>
                                          <p:attrName>style.visibility</p:attrName>
                                        </p:attrNameLst>
                                      </p:cBhvr>
                                      <p:to>
                                        <p:strVal val="visible"/>
                                      </p:to>
                                    </p:set>
                                    <p:anim calcmode="lin" valueType="num">
                                      <p:cBhvr>
                                        <p:cTn id="21" dur="1000" fill="hold"/>
                                        <p:tgtEl>
                                          <p:spTgt spid="2253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2253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8"/>
          <p:cNvSpPr>
            <a:spLocks noGrp="1" noChangeArrowheads="1"/>
          </p:cNvSpPr>
          <p:nvPr>
            <p:ph type="sldNum" sz="quarter" idx="12"/>
          </p:nvPr>
        </p:nvSpPr>
        <p:spPr>
          <a:noFill/>
        </p:spPr>
        <p:txBody>
          <a:bodyPr/>
          <a:lstStyle/>
          <a:p>
            <a:fld id="{7AD1CAAC-76EC-4AA2-8181-0D002AEC4922}" type="slidenum">
              <a:rPr lang="ar-SA" smtClean="0">
                <a:cs typeface="Arial" charset="0"/>
              </a:rPr>
              <a:pPr/>
              <a:t>22</a:t>
            </a:fld>
            <a:endParaRPr lang="en-US" smtClean="0">
              <a:cs typeface="Arial" charset="0"/>
            </a:endParaRPr>
          </a:p>
        </p:txBody>
      </p:sp>
      <p:sp>
        <p:nvSpPr>
          <p:cNvPr id="23554" name="Rectangle 3"/>
          <p:cNvSpPr>
            <a:spLocks noGrp="1" noChangeArrowheads="1"/>
          </p:cNvSpPr>
          <p:nvPr>
            <p:ph type="body" idx="1"/>
          </p:nvPr>
        </p:nvSpPr>
        <p:spPr>
          <a:xfrm>
            <a:off x="609600" y="2971800"/>
            <a:ext cx="8001000" cy="2895600"/>
          </a:xfrm>
        </p:spPr>
        <p:txBody>
          <a:bodyPr/>
          <a:lstStyle/>
          <a:p>
            <a:pPr eaLnBrk="1" hangingPunct="1"/>
            <a:r>
              <a:rPr lang="ar-SA" sz="2800" smtClean="0"/>
              <a:t>قدم زدن افراد رو روی سطح حس میکرد</a:t>
            </a:r>
            <a:r>
              <a:rPr lang="fa-IR" sz="2800" smtClean="0"/>
              <a:t>.</a:t>
            </a:r>
            <a:endParaRPr lang="ar-SA" sz="2800" smtClean="0"/>
          </a:p>
          <a:p>
            <a:pPr eaLnBrk="1" hangingPunct="1"/>
            <a:r>
              <a:rPr lang="ar-SA" sz="2800" smtClean="0"/>
              <a:t>- با ورود شخص به اتاق لامپ روشن میش</a:t>
            </a:r>
            <a:r>
              <a:rPr lang="fa-IR" sz="2800" smtClean="0"/>
              <a:t>ود</a:t>
            </a:r>
            <a:r>
              <a:rPr lang="ar-SA" sz="2800" smtClean="0"/>
              <a:t> و با رفتن آخرین نفر به رختخواب</a:t>
            </a:r>
            <a:r>
              <a:rPr lang="fa-IR" sz="2800" smtClean="0"/>
              <a:t> لامپ</a:t>
            </a:r>
            <a:r>
              <a:rPr lang="ar-SA" sz="2800" smtClean="0"/>
              <a:t> خاموش </a:t>
            </a:r>
            <a:r>
              <a:rPr lang="fa-IR" sz="2800" smtClean="0"/>
              <a:t>ميشود.</a:t>
            </a:r>
          </a:p>
          <a:p>
            <a:pPr eaLnBrk="1" hangingPunct="1"/>
            <a:r>
              <a:rPr lang="ar-SA" sz="2800" smtClean="0"/>
              <a:t>- تعداد اف</a:t>
            </a:r>
            <a:r>
              <a:rPr lang="fa-IR" sz="2800" smtClean="0"/>
              <a:t>ر</a:t>
            </a:r>
            <a:r>
              <a:rPr lang="ar-SA" sz="2800" smtClean="0"/>
              <a:t>اد داخل ساختمان ر</a:t>
            </a:r>
            <a:r>
              <a:rPr lang="fa-IR" sz="2800" smtClean="0"/>
              <a:t>ا</a:t>
            </a:r>
            <a:r>
              <a:rPr lang="ar-SA" sz="2800" smtClean="0"/>
              <a:t> نش</a:t>
            </a:r>
            <a:r>
              <a:rPr lang="fa-IR" sz="2800" smtClean="0"/>
              <a:t>ا</a:t>
            </a:r>
            <a:r>
              <a:rPr lang="ar-SA" sz="2800" smtClean="0"/>
              <a:t>ن می</a:t>
            </a:r>
            <a:r>
              <a:rPr lang="fa-IR" sz="2800" smtClean="0"/>
              <a:t> </a:t>
            </a:r>
            <a:r>
              <a:rPr lang="ar-SA" sz="2800" smtClean="0"/>
              <a:t>د</a:t>
            </a:r>
            <a:r>
              <a:rPr lang="fa-IR" sz="2800" smtClean="0"/>
              <a:t>هد.</a:t>
            </a:r>
            <a:r>
              <a:rPr lang="ar-SA" sz="2800" smtClean="0"/>
              <a:t> </a:t>
            </a:r>
            <a:endParaRPr lang="en-US" sz="2800" smtClean="0"/>
          </a:p>
        </p:txBody>
      </p:sp>
      <p:pic>
        <p:nvPicPr>
          <p:cNvPr id="24580" name="Picture 5" descr="sensfloor"/>
          <p:cNvPicPr>
            <a:picLocks noChangeAspect="1" noChangeArrowheads="1"/>
          </p:cNvPicPr>
          <p:nvPr/>
        </p:nvPicPr>
        <p:blipFill>
          <a:blip r:embed="rId2"/>
          <a:srcRect/>
          <a:stretch>
            <a:fillRect/>
          </a:stretch>
        </p:blipFill>
        <p:spPr bwMode="auto">
          <a:xfrm>
            <a:off x="533400" y="304800"/>
            <a:ext cx="4724400" cy="2609850"/>
          </a:xfrm>
          <a:prstGeom prst="rect">
            <a:avLst/>
          </a:prstGeom>
          <a:noFill/>
          <a:ln w="9525">
            <a:noFill/>
            <a:miter lim="800000"/>
            <a:headEnd/>
            <a:tailEnd/>
          </a:ln>
        </p:spPr>
      </p:pic>
      <p:sp>
        <p:nvSpPr>
          <p:cNvPr id="24581" name="Rectangle 6"/>
          <p:cNvSpPr>
            <a:spLocks noChangeArrowheads="1"/>
          </p:cNvSpPr>
          <p:nvPr/>
        </p:nvSpPr>
        <p:spPr bwMode="auto">
          <a:xfrm>
            <a:off x="5561013" y="762000"/>
            <a:ext cx="3078162" cy="584200"/>
          </a:xfrm>
          <a:prstGeom prst="rect">
            <a:avLst/>
          </a:prstGeom>
          <a:noFill/>
          <a:ln w="9525">
            <a:noFill/>
            <a:miter lim="800000"/>
            <a:headEnd/>
            <a:tailEnd/>
          </a:ln>
        </p:spPr>
        <p:txBody>
          <a:bodyPr wrap="none" anchor="ctr">
            <a:spAutoFit/>
          </a:bodyPr>
          <a:lstStyle/>
          <a:p>
            <a:r>
              <a:rPr lang="ar-SA" sz="3200" b="1"/>
              <a:t>کفپوش های هوشمند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23554">
                                            <p:txEl>
                                              <p:pRg st="0" end="0"/>
                                            </p:txEl>
                                          </p:spTgt>
                                        </p:tgtEl>
                                        <p:attrNameLst>
                                          <p:attrName>style.visibility</p:attrName>
                                        </p:attrNameLst>
                                      </p:cBhvr>
                                      <p:to>
                                        <p:strVal val="visible"/>
                                      </p:to>
                                    </p:set>
                                    <p:anim calcmode="lin" valueType="num">
                                      <p:cBhvr>
                                        <p:cTn id="7" dur="500" fill="hold"/>
                                        <p:tgtEl>
                                          <p:spTgt spid="2355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3554">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3554">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2355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23554">
                                            <p:txEl>
                                              <p:pRg st="1" end="1"/>
                                            </p:txEl>
                                          </p:spTgt>
                                        </p:tgtEl>
                                        <p:attrNameLst>
                                          <p:attrName>style.visibility</p:attrName>
                                        </p:attrNameLst>
                                      </p:cBhvr>
                                      <p:to>
                                        <p:strVal val="visible"/>
                                      </p:to>
                                    </p:set>
                                    <p:anim calcmode="lin" valueType="num">
                                      <p:cBhvr>
                                        <p:cTn id="15" dur="500" fill="hold"/>
                                        <p:tgtEl>
                                          <p:spTgt spid="23554">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23554">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23554">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2355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23554">
                                            <p:txEl>
                                              <p:pRg st="2" end="2"/>
                                            </p:txEl>
                                          </p:spTgt>
                                        </p:tgtEl>
                                        <p:attrNameLst>
                                          <p:attrName>style.visibility</p:attrName>
                                        </p:attrNameLst>
                                      </p:cBhvr>
                                      <p:to>
                                        <p:strVal val="visible"/>
                                      </p:to>
                                    </p:set>
                                    <p:anim calcmode="lin" valueType="num">
                                      <p:cBhvr>
                                        <p:cTn id="23" dur="500" fill="hold"/>
                                        <p:tgtEl>
                                          <p:spTgt spid="23554">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23554">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23554">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235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8"/>
          <p:cNvSpPr>
            <a:spLocks noGrp="1" noChangeArrowheads="1"/>
          </p:cNvSpPr>
          <p:nvPr>
            <p:ph type="sldNum" sz="quarter" idx="12"/>
          </p:nvPr>
        </p:nvSpPr>
        <p:spPr>
          <a:noFill/>
        </p:spPr>
        <p:txBody>
          <a:bodyPr/>
          <a:lstStyle/>
          <a:p>
            <a:fld id="{20EE7D67-37F5-4251-9588-636289AAC08A}" type="slidenum">
              <a:rPr lang="ar-SA" smtClean="0">
                <a:cs typeface="Arial" charset="0"/>
              </a:rPr>
              <a:pPr/>
              <a:t>23</a:t>
            </a:fld>
            <a:endParaRPr lang="en-US" smtClean="0">
              <a:cs typeface="Arial" charset="0"/>
            </a:endParaRPr>
          </a:p>
        </p:txBody>
      </p:sp>
      <p:sp>
        <p:nvSpPr>
          <p:cNvPr id="24578" name="Rectangle 3"/>
          <p:cNvSpPr>
            <a:spLocks noGrp="1" noChangeArrowheads="1"/>
          </p:cNvSpPr>
          <p:nvPr>
            <p:ph type="body" idx="1"/>
          </p:nvPr>
        </p:nvSpPr>
        <p:spPr>
          <a:xfrm>
            <a:off x="457200" y="3962400"/>
            <a:ext cx="8458200" cy="2438400"/>
          </a:xfrm>
        </p:spPr>
        <p:txBody>
          <a:bodyPr/>
          <a:lstStyle/>
          <a:p>
            <a:pPr eaLnBrk="1" hangingPunct="1"/>
            <a:r>
              <a:rPr lang="ar-SA" sz="2800" smtClean="0"/>
              <a:t>هِدسِت‌های جدید سیگنال الکتریکی مغز را به اضافه حرکات عضلات چهره را دریافت می‌کند و آنرا به شکل دستورات روی م</a:t>
            </a:r>
            <a:r>
              <a:rPr lang="fa-IR" sz="2800" smtClean="0"/>
              <a:t>ا</a:t>
            </a:r>
            <a:r>
              <a:rPr lang="ar-SA" sz="2800" smtClean="0"/>
              <a:t>نیتور کامپیوتر ترجمه می‌کند که در نتیجه شخص می‌تواند تنها با فکر کردن کرسر روی صفحه مانیتور را حرکت دهد.</a:t>
            </a:r>
            <a:r>
              <a:rPr lang="ar-SA" smtClean="0"/>
              <a:t/>
            </a:r>
            <a:br>
              <a:rPr lang="ar-SA" smtClean="0"/>
            </a:br>
            <a:endParaRPr lang="en-US" smtClean="0"/>
          </a:p>
        </p:txBody>
      </p:sp>
      <p:pic>
        <p:nvPicPr>
          <p:cNvPr id="25604" name="Picture 5" descr="674208nove_xlarge"/>
          <p:cNvPicPr>
            <a:picLocks noChangeAspect="1" noChangeArrowheads="1"/>
          </p:cNvPicPr>
          <p:nvPr/>
        </p:nvPicPr>
        <p:blipFill>
          <a:blip r:embed="rId2"/>
          <a:srcRect/>
          <a:stretch>
            <a:fillRect/>
          </a:stretch>
        </p:blipFill>
        <p:spPr bwMode="auto">
          <a:xfrm>
            <a:off x="228600" y="228600"/>
            <a:ext cx="5029200" cy="2921000"/>
          </a:xfrm>
          <a:prstGeom prst="rect">
            <a:avLst/>
          </a:prstGeom>
          <a:noFill/>
          <a:ln w="9525">
            <a:noFill/>
            <a:miter lim="800000"/>
            <a:headEnd/>
            <a:tailEnd/>
          </a:ln>
        </p:spPr>
      </p:pic>
      <p:sp>
        <p:nvSpPr>
          <p:cNvPr id="25605" name="Rectangle 6"/>
          <p:cNvSpPr>
            <a:spLocks noChangeArrowheads="1"/>
          </p:cNvSpPr>
          <p:nvPr/>
        </p:nvSpPr>
        <p:spPr bwMode="auto">
          <a:xfrm>
            <a:off x="5486400" y="762000"/>
            <a:ext cx="3200400" cy="579438"/>
          </a:xfrm>
          <a:prstGeom prst="rect">
            <a:avLst/>
          </a:prstGeom>
          <a:noFill/>
          <a:ln w="9525">
            <a:noFill/>
            <a:miter lim="800000"/>
            <a:headEnd/>
            <a:tailEnd/>
          </a:ln>
        </p:spPr>
        <p:txBody>
          <a:bodyPr>
            <a:spAutoFit/>
          </a:bodyPr>
          <a:lstStyle/>
          <a:p>
            <a:r>
              <a:rPr lang="ar-SA" sz="3200" b="1"/>
              <a:t>هِدسِت‌های</a:t>
            </a:r>
            <a:r>
              <a:rPr lang="fa-IR" sz="3200" b="1"/>
              <a:t> هوشمند</a:t>
            </a:r>
            <a:endParaRPr lang="en-US" sz="3200" b="1"/>
          </a:p>
        </p:txBody>
      </p:sp>
      <p:pic>
        <p:nvPicPr>
          <p:cNvPr id="25606" name="Picture 8" descr="17008nove_1902"/>
          <p:cNvPicPr>
            <a:picLocks noChangeAspect="1" noChangeArrowheads="1"/>
          </p:cNvPicPr>
          <p:nvPr/>
        </p:nvPicPr>
        <p:blipFill>
          <a:blip r:embed="rId3"/>
          <a:srcRect/>
          <a:stretch>
            <a:fillRect/>
          </a:stretch>
        </p:blipFill>
        <p:spPr bwMode="auto">
          <a:xfrm>
            <a:off x="4724400" y="1524000"/>
            <a:ext cx="3657600" cy="2362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 calcmode="lin" valueType="num">
                                      <p:cBhvr additive="base">
                                        <p:cTn id="7" dur="1000" fill="hold">
                                          <p:stCondLst>
                                            <p:cond delay="0"/>
                                          </p:stCondLst>
                                        </p:cTn>
                                        <p:tgtEl>
                                          <p:spTgt spid="2457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stCondLst>
                                            <p:cond delay="0"/>
                                          </p:stCondLst>
                                        </p:cTn>
                                        <p:tgtEl>
                                          <p:spTgt spid="24578">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rev="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12"/>
          </p:nvPr>
        </p:nvSpPr>
        <p:spPr>
          <a:noFill/>
        </p:spPr>
        <p:txBody>
          <a:bodyPr/>
          <a:lstStyle/>
          <a:p>
            <a:fld id="{C6881D21-87C4-4BC1-97E4-F07665A21BC3}" type="slidenum">
              <a:rPr lang="ar-SA" smtClean="0">
                <a:cs typeface="Arial" charset="0"/>
              </a:rPr>
              <a:pPr/>
              <a:t>24</a:t>
            </a:fld>
            <a:endParaRPr lang="en-US" smtClean="0">
              <a:cs typeface="Arial" charset="0"/>
            </a:endParaRPr>
          </a:p>
        </p:txBody>
      </p:sp>
      <p:sp>
        <p:nvSpPr>
          <p:cNvPr id="25602" name="Rectangle 2"/>
          <p:cNvSpPr>
            <a:spLocks noGrp="1" noChangeArrowheads="1"/>
          </p:cNvSpPr>
          <p:nvPr>
            <p:ph type="title"/>
          </p:nvPr>
        </p:nvSpPr>
        <p:spPr>
          <a:xfrm>
            <a:off x="4724400" y="304800"/>
            <a:ext cx="3851275" cy="1216025"/>
          </a:xfrm>
        </p:spPr>
        <p:txBody>
          <a:bodyPr/>
          <a:lstStyle/>
          <a:p>
            <a:pPr algn="r" eaLnBrk="1" hangingPunct="1"/>
            <a:r>
              <a:rPr lang="ar-SA" sz="3600" b="1" smtClean="0"/>
              <a:t>کاغذ دیواری هوشمند </a:t>
            </a:r>
            <a:endParaRPr lang="en-US" sz="3600" b="1" smtClean="0"/>
          </a:p>
        </p:txBody>
      </p:sp>
      <p:sp>
        <p:nvSpPr>
          <p:cNvPr id="25603" name="Rectangle 3"/>
          <p:cNvSpPr>
            <a:spLocks noGrp="1" noChangeArrowheads="1"/>
          </p:cNvSpPr>
          <p:nvPr>
            <p:ph type="body" idx="1"/>
          </p:nvPr>
        </p:nvSpPr>
        <p:spPr/>
        <p:txBody>
          <a:bodyPr/>
          <a:lstStyle/>
          <a:p>
            <a:pPr eaLnBrk="1" hangingPunct="1"/>
            <a:r>
              <a:rPr lang="ar-SA" sz="2800" smtClean="0"/>
              <a:t>تزئیین و تنظیم نور اتاق ها </a:t>
            </a:r>
            <a:endParaRPr lang="en-US" sz="2800" smtClean="0"/>
          </a:p>
        </p:txBody>
      </p:sp>
      <p:pic>
        <p:nvPicPr>
          <p:cNvPr id="26629" name="Picture 5" descr="7576wallpaper"/>
          <p:cNvPicPr>
            <a:picLocks noChangeAspect="1" noChangeArrowheads="1"/>
          </p:cNvPicPr>
          <p:nvPr/>
        </p:nvPicPr>
        <p:blipFill>
          <a:blip r:embed="rId2"/>
          <a:srcRect/>
          <a:stretch>
            <a:fillRect/>
          </a:stretch>
        </p:blipFill>
        <p:spPr bwMode="auto">
          <a:xfrm>
            <a:off x="4038600" y="3581400"/>
            <a:ext cx="4895850" cy="3067050"/>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1000" fill="hold"/>
                                        <p:tgtEl>
                                          <p:spTgt spid="25602"/>
                                        </p:tgtEl>
                                        <p:attrNameLst>
                                          <p:attrName>ppt_x</p:attrName>
                                        </p:attrNameLst>
                                      </p:cBhvr>
                                      <p:tavLst>
                                        <p:tav tm="0">
                                          <p:val>
                                            <p:strVal val="#ppt_x-.2"/>
                                          </p:val>
                                        </p:tav>
                                        <p:tav tm="100000">
                                          <p:val>
                                            <p:strVal val="#ppt_x"/>
                                          </p:val>
                                        </p:tav>
                                      </p:tavLst>
                                    </p:anim>
                                    <p:anim calcmode="lin" valueType="num">
                                      <p:cBhvr>
                                        <p:cTn id="8" dur="1000" fill="hold"/>
                                        <p:tgtEl>
                                          <p:spTgt spid="2560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560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5603">
                                            <p:txEl>
                                              <p:pRg st="0" end="0"/>
                                            </p:txEl>
                                          </p:spTgt>
                                        </p:tgtEl>
                                        <p:attrNameLst>
                                          <p:attrName>style.visibility</p:attrName>
                                        </p:attrNameLst>
                                      </p:cBhvr>
                                      <p:to>
                                        <p:strVal val="visible"/>
                                      </p:to>
                                    </p:set>
                                    <p:animEffect transition="in" filter="fade">
                                      <p:cBhvr>
                                        <p:cTn id="14" dur="500"/>
                                        <p:tgtEl>
                                          <p:spTgt spid="25603">
                                            <p:txEl>
                                              <p:pRg st="0" end="0"/>
                                            </p:txEl>
                                          </p:spTgt>
                                        </p:tgtEl>
                                      </p:cBhvr>
                                    </p:animEffect>
                                    <p:anim calcmode="lin" valueType="num">
                                      <p:cBhvr>
                                        <p:cTn id="15"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5603">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8"/>
          <p:cNvSpPr>
            <a:spLocks noGrp="1" noChangeArrowheads="1"/>
          </p:cNvSpPr>
          <p:nvPr>
            <p:ph type="sldNum" sz="quarter" idx="12"/>
          </p:nvPr>
        </p:nvSpPr>
        <p:spPr>
          <a:noFill/>
        </p:spPr>
        <p:txBody>
          <a:bodyPr/>
          <a:lstStyle/>
          <a:p>
            <a:fld id="{3AF49E78-A78C-4774-9849-94B3DBD8A4B7}" type="slidenum">
              <a:rPr lang="ar-SA" smtClean="0">
                <a:cs typeface="Arial" charset="0"/>
              </a:rPr>
              <a:pPr/>
              <a:t>25</a:t>
            </a:fld>
            <a:endParaRPr lang="en-US" smtClean="0">
              <a:cs typeface="Arial" charset="0"/>
            </a:endParaRPr>
          </a:p>
        </p:txBody>
      </p:sp>
      <p:sp>
        <p:nvSpPr>
          <p:cNvPr id="2" name="Rectangle 2"/>
          <p:cNvSpPr>
            <a:spLocks noGrp="1" noChangeArrowheads="1"/>
          </p:cNvSpPr>
          <p:nvPr>
            <p:ph type="title"/>
          </p:nvPr>
        </p:nvSpPr>
        <p:spPr/>
        <p:txBody>
          <a:bodyPr/>
          <a:lstStyle/>
          <a:p>
            <a:pPr algn="r" eaLnBrk="1" hangingPunct="1"/>
            <a:r>
              <a:rPr lang="ar-SA" sz="3600" b="1" smtClean="0"/>
              <a:t>کیف دستی </a:t>
            </a:r>
            <a:endParaRPr lang="en-US" sz="3600" b="1" smtClean="0"/>
          </a:p>
        </p:txBody>
      </p:sp>
      <p:sp>
        <p:nvSpPr>
          <p:cNvPr id="27651" name="Rectangle 3"/>
          <p:cNvSpPr>
            <a:spLocks noGrp="1" noChangeArrowheads="1"/>
          </p:cNvSpPr>
          <p:nvPr>
            <p:ph type="body" idx="1"/>
          </p:nvPr>
        </p:nvSpPr>
        <p:spPr/>
        <p:txBody>
          <a:bodyPr/>
          <a:lstStyle/>
          <a:p>
            <a:pPr eaLnBrk="1" hangingPunct="1"/>
            <a:r>
              <a:rPr lang="ar-SA" sz="2800" smtClean="0"/>
              <a:t>به کمک یک سنسور یا حس‏گر، به یادآوری محتویات درون کیف </a:t>
            </a:r>
            <a:r>
              <a:rPr lang="fa-IR" sz="2800" smtClean="0"/>
              <a:t>مي پردازد</a:t>
            </a:r>
            <a:r>
              <a:rPr lang="en-US" sz="2800" smtClean="0"/>
              <a:t> .</a:t>
            </a:r>
          </a:p>
          <a:p>
            <a:pPr eaLnBrk="1" hangingPunct="1">
              <a:buFont typeface="Wingdings" pitchFamily="2" charset="2"/>
              <a:buNone/>
            </a:pPr>
            <a:endParaRPr lang="en-US" smtClean="0"/>
          </a:p>
        </p:txBody>
      </p:sp>
      <p:pic>
        <p:nvPicPr>
          <p:cNvPr id="27653" name="Picture 5" descr="69ladybag1"/>
          <p:cNvPicPr>
            <a:picLocks noChangeAspect="1" noChangeArrowheads="1"/>
          </p:cNvPicPr>
          <p:nvPr/>
        </p:nvPicPr>
        <p:blipFill>
          <a:blip r:embed="rId2"/>
          <a:srcRect/>
          <a:stretch>
            <a:fillRect/>
          </a:stretch>
        </p:blipFill>
        <p:spPr bwMode="auto">
          <a:xfrm>
            <a:off x="762000" y="2667000"/>
            <a:ext cx="5486400" cy="3305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27651">
                                            <p:txEl>
                                              <p:pRg st="0" end="0"/>
                                            </p:txEl>
                                          </p:spTgt>
                                        </p:tgtEl>
                                        <p:attrNameLst>
                                          <p:attrName>style.visibility</p:attrName>
                                        </p:attrNameLst>
                                      </p:cBhvr>
                                      <p:to>
                                        <p:strVal val="visible"/>
                                      </p:to>
                                    </p:set>
                                    <p:anim calcmode="lin" valueType="num">
                                      <p:cBhvr>
                                        <p:cTn id="15" dur="500" fill="hold"/>
                                        <p:tgtEl>
                                          <p:spTgt spid="2765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765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7651">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7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765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8"/>
          <p:cNvSpPr>
            <a:spLocks noGrp="1" noChangeArrowheads="1"/>
          </p:cNvSpPr>
          <p:nvPr>
            <p:ph type="sldNum" sz="quarter" idx="12"/>
          </p:nvPr>
        </p:nvSpPr>
        <p:spPr>
          <a:noFill/>
        </p:spPr>
        <p:txBody>
          <a:bodyPr/>
          <a:lstStyle/>
          <a:p>
            <a:fld id="{C519D132-6F74-4510-A151-88FDB1FA3CE5}" type="slidenum">
              <a:rPr lang="ar-SA" smtClean="0">
                <a:cs typeface="Arial" charset="0"/>
              </a:rPr>
              <a:pPr/>
              <a:t>26</a:t>
            </a:fld>
            <a:endParaRPr lang="en-US" smtClean="0">
              <a:cs typeface="Arial" charset="0"/>
            </a:endParaRPr>
          </a:p>
        </p:txBody>
      </p:sp>
      <p:sp>
        <p:nvSpPr>
          <p:cNvPr id="2" name="Rectangle 2"/>
          <p:cNvSpPr>
            <a:spLocks noGrp="1" noChangeArrowheads="1"/>
          </p:cNvSpPr>
          <p:nvPr>
            <p:ph type="title"/>
          </p:nvPr>
        </p:nvSpPr>
        <p:spPr/>
        <p:txBody>
          <a:bodyPr/>
          <a:lstStyle/>
          <a:p>
            <a:pPr algn="r" eaLnBrk="1" hangingPunct="1"/>
            <a:r>
              <a:rPr lang="ar-SA" sz="3600" b="1" smtClean="0"/>
              <a:t>شیر آب هوشمند </a:t>
            </a:r>
            <a:endParaRPr lang="en-US" sz="3600" b="1" smtClean="0"/>
          </a:p>
        </p:txBody>
      </p:sp>
      <p:sp>
        <p:nvSpPr>
          <p:cNvPr id="28675" name="Rectangle 3"/>
          <p:cNvSpPr>
            <a:spLocks noGrp="1" noChangeArrowheads="1"/>
          </p:cNvSpPr>
          <p:nvPr>
            <p:ph type="body" idx="1"/>
          </p:nvPr>
        </p:nvSpPr>
        <p:spPr/>
        <p:txBody>
          <a:bodyPr/>
          <a:lstStyle/>
          <a:p>
            <a:pPr eaLnBrk="1" hangingPunct="1"/>
            <a:r>
              <a:rPr lang="ar-SA" sz="2800" smtClean="0"/>
              <a:t>به محض نزدیک شدن دست یا هر جسم دیگری در محدوده دید حس‏گر دستگاه، سبب جاری شدن آب می‏شود. شیر مذکور، به محض خروج دست از محدوده دید، آب را قطع می‏کند</a:t>
            </a:r>
            <a:r>
              <a:rPr lang="en-US" sz="2800" smtClean="0"/>
              <a:t>.</a:t>
            </a:r>
            <a:r>
              <a:rPr lang="en-US" smtClean="0"/>
              <a:t/>
            </a:r>
            <a:br>
              <a:rPr lang="en-US" smtClean="0"/>
            </a:br>
            <a:r>
              <a:rPr lang="en-US" smtClean="0"/>
              <a:t/>
            </a:r>
            <a:br>
              <a:rPr lang="en-US" smtClean="0"/>
            </a:br>
            <a:endParaRPr lang="en-US" smtClean="0"/>
          </a:p>
        </p:txBody>
      </p:sp>
      <p:pic>
        <p:nvPicPr>
          <p:cNvPr id="28677" name="Picture 5" descr="circlesonthewater01"/>
          <p:cNvPicPr>
            <a:picLocks noChangeAspect="1" noChangeArrowheads="1"/>
          </p:cNvPicPr>
          <p:nvPr/>
        </p:nvPicPr>
        <p:blipFill>
          <a:blip r:embed="rId2"/>
          <a:srcRect/>
          <a:stretch>
            <a:fillRect/>
          </a:stretch>
        </p:blipFill>
        <p:spPr bwMode="auto">
          <a:xfrm>
            <a:off x="228600" y="3429000"/>
            <a:ext cx="4457700" cy="2800350"/>
          </a:xfrm>
          <a:prstGeom prst="rect">
            <a:avLst/>
          </a:prstGeom>
          <a:noFill/>
          <a:ln w="9525">
            <a:noFill/>
            <a:miter lim="800000"/>
            <a:headEnd/>
            <a:tailEnd/>
          </a:ln>
        </p:spPr>
      </p:pic>
      <p:pic>
        <p:nvPicPr>
          <p:cNvPr id="28678" name="Picture 6" descr="valve"/>
          <p:cNvPicPr>
            <a:picLocks noChangeAspect="1" noChangeArrowheads="1"/>
          </p:cNvPicPr>
          <p:nvPr/>
        </p:nvPicPr>
        <p:blipFill>
          <a:blip r:embed="rId3"/>
          <a:srcRect/>
          <a:stretch>
            <a:fillRect/>
          </a:stretch>
        </p:blipFill>
        <p:spPr bwMode="auto">
          <a:xfrm>
            <a:off x="4495800" y="4000500"/>
            <a:ext cx="2381250" cy="2857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28675">
                                            <p:txEl>
                                              <p:pRg st="0" end="0"/>
                                            </p:txEl>
                                          </p:spTgt>
                                        </p:tgtEl>
                                        <p:attrNameLst>
                                          <p:attrName>style.visibility</p:attrName>
                                        </p:attrNameLst>
                                      </p:cBhvr>
                                      <p:to>
                                        <p:strVal val="visible"/>
                                      </p:to>
                                    </p:set>
                                    <p:anim calcmode="lin" valueType="num">
                                      <p:cBhvr additive="base">
                                        <p:cTn id="14" dur="1000" fill="hold">
                                          <p:stCondLst>
                                            <p:cond delay="0"/>
                                          </p:stCondLst>
                                        </p:cTn>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28675">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8675" grpId="0" build="p" rev="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8"/>
          <p:cNvSpPr>
            <a:spLocks noGrp="1" noChangeArrowheads="1"/>
          </p:cNvSpPr>
          <p:nvPr>
            <p:ph type="sldNum" sz="quarter" idx="12"/>
          </p:nvPr>
        </p:nvSpPr>
        <p:spPr>
          <a:noFill/>
        </p:spPr>
        <p:txBody>
          <a:bodyPr/>
          <a:lstStyle/>
          <a:p>
            <a:fld id="{F48B5F83-A0C8-45FD-855E-8549C09F1BAF}" type="slidenum">
              <a:rPr lang="ar-SA" smtClean="0">
                <a:cs typeface="Arial" charset="0"/>
              </a:rPr>
              <a:pPr/>
              <a:t>27</a:t>
            </a:fld>
            <a:endParaRPr lang="en-US" smtClean="0">
              <a:cs typeface="Arial" charset="0"/>
            </a:endParaRPr>
          </a:p>
        </p:txBody>
      </p:sp>
      <p:sp>
        <p:nvSpPr>
          <p:cNvPr id="2" name="Rectangle 2"/>
          <p:cNvSpPr>
            <a:spLocks noGrp="1" noChangeArrowheads="1"/>
          </p:cNvSpPr>
          <p:nvPr>
            <p:ph type="title"/>
          </p:nvPr>
        </p:nvSpPr>
        <p:spPr/>
        <p:txBody>
          <a:bodyPr/>
          <a:lstStyle/>
          <a:p>
            <a:pPr algn="r" eaLnBrk="1" hangingPunct="1"/>
            <a:r>
              <a:rPr lang="ar-SA" sz="3600" b="1" smtClean="0"/>
              <a:t>سیستم‏های حمل و نقل هوشمند </a:t>
            </a:r>
            <a:endParaRPr lang="en-US" sz="3600" b="1" smtClean="0"/>
          </a:p>
        </p:txBody>
      </p:sp>
      <p:sp>
        <p:nvSpPr>
          <p:cNvPr id="29699" name="Rectangle 3"/>
          <p:cNvSpPr>
            <a:spLocks noGrp="1" noChangeArrowheads="1"/>
          </p:cNvSpPr>
          <p:nvPr>
            <p:ph type="body" idx="1"/>
          </p:nvPr>
        </p:nvSpPr>
        <p:spPr/>
        <p:txBody>
          <a:bodyPr/>
          <a:lstStyle/>
          <a:p>
            <a:pPr eaLnBrk="1" hangingPunct="1"/>
            <a:r>
              <a:rPr lang="ar-SA" sz="2800" smtClean="0"/>
              <a:t>راهنمای الکترونیکی مسیر، کنترل ترافیک شهری، سیستم‏های اعلام خطر، تنظیم چراغ‏های راهنما، شناسایی موقعیت تصادف و در نهایت پردازش اطلاعات مربوط به جابه‏جایی کالا و مسافر</a:t>
            </a:r>
            <a:r>
              <a:rPr lang="en-US" sz="2800" smtClean="0"/>
              <a:t> </a:t>
            </a:r>
            <a:r>
              <a:rPr lang="en-US" smtClean="0">
                <a:latin typeface="Arial" charset="0"/>
              </a:rPr>
              <a:t>…</a:t>
            </a:r>
            <a:r>
              <a:rPr lang="en-US" smtClean="0"/>
              <a:t/>
            </a:r>
            <a:br>
              <a:rPr lang="en-US" smtClean="0"/>
            </a:br>
            <a:r>
              <a:rPr lang="en-US" smtClean="0"/>
              <a:t/>
            </a:r>
            <a:br>
              <a:rPr lang="en-US" smtClean="0"/>
            </a:b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dissolve">
                                      <p:cBhvr>
                                        <p:cTn id="12" dur="500"/>
                                        <p:tgtEl>
                                          <p:spTgt spid="296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69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8"/>
          <p:cNvSpPr>
            <a:spLocks noGrp="1" noChangeArrowheads="1"/>
          </p:cNvSpPr>
          <p:nvPr>
            <p:ph type="sldNum" sz="quarter" idx="12"/>
          </p:nvPr>
        </p:nvSpPr>
        <p:spPr>
          <a:noFill/>
        </p:spPr>
        <p:txBody>
          <a:bodyPr/>
          <a:lstStyle/>
          <a:p>
            <a:fld id="{AC035F97-1E36-4471-96AA-52FCF31E6B41}" type="slidenum">
              <a:rPr lang="ar-SA" smtClean="0">
                <a:cs typeface="Arial" charset="0"/>
              </a:rPr>
              <a:pPr/>
              <a:t>28</a:t>
            </a:fld>
            <a:endParaRPr lang="en-US" smtClean="0">
              <a:cs typeface="Arial" charset="0"/>
            </a:endParaRPr>
          </a:p>
        </p:txBody>
      </p:sp>
      <p:sp>
        <p:nvSpPr>
          <p:cNvPr id="2" name="Rectangle 2"/>
          <p:cNvSpPr>
            <a:spLocks noGrp="1" noChangeArrowheads="1"/>
          </p:cNvSpPr>
          <p:nvPr>
            <p:ph type="title"/>
          </p:nvPr>
        </p:nvSpPr>
        <p:spPr/>
        <p:txBody>
          <a:bodyPr/>
          <a:lstStyle/>
          <a:p>
            <a:pPr algn="r" eaLnBrk="1" hangingPunct="1"/>
            <a:r>
              <a:rPr lang="fa-IR" sz="3600" b="1" smtClean="0"/>
              <a:t>جاروبرقي هوشمند</a:t>
            </a:r>
          </a:p>
        </p:txBody>
      </p:sp>
      <p:sp>
        <p:nvSpPr>
          <p:cNvPr id="30723" name="Rectangle 3"/>
          <p:cNvSpPr>
            <a:spLocks noGrp="1" noChangeArrowheads="1"/>
          </p:cNvSpPr>
          <p:nvPr>
            <p:ph type="body" idx="1"/>
          </p:nvPr>
        </p:nvSpPr>
        <p:spPr/>
        <p:txBody>
          <a:bodyPr/>
          <a:lstStyle/>
          <a:p>
            <a:pPr eaLnBrk="1" hangingPunct="1"/>
            <a:r>
              <a:rPr lang="fa-IR" sz="2800" smtClean="0"/>
              <a:t>داراي قابليت تشخيص پله ديوار و موانع ديگر در محيط</a:t>
            </a:r>
          </a:p>
          <a:p>
            <a:pPr eaLnBrk="1" hangingPunct="1"/>
            <a:r>
              <a:rPr lang="fa-IR" sz="2800" smtClean="0"/>
              <a:t>داراي ديوار مجازي براي محدود كردن سطح مورد نظر براي جارو شدن توسط دستگاه</a:t>
            </a:r>
          </a:p>
          <a:p>
            <a:pPr eaLnBrk="1" hangingPunct="1"/>
            <a:r>
              <a:rPr lang="fa-IR" sz="2800" smtClean="0"/>
              <a:t>داراي كربن فعال براي تصفيه هواي محيط در حين كار</a:t>
            </a:r>
          </a:p>
          <a:p>
            <a:pPr eaLnBrk="1" hangingPunct="1"/>
            <a:r>
              <a:rPr lang="fa-IR" sz="2800" smtClean="0"/>
              <a:t>داراي پانل برنامه ريزي براي جارو كردن اتوماتيك و روزهايي كه حتي شما در منزل حضور نداريد</a:t>
            </a:r>
            <a:r>
              <a:rPr lang="ar-SA" smtClean="0"/>
              <a:t/>
            </a:r>
            <a:br>
              <a:rPr lang="ar-SA" smtClean="0"/>
            </a:br>
            <a:endParaRPr lang="fa-IR" smtClean="0"/>
          </a:p>
          <a:p>
            <a:pPr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600">
                                          <p:stCondLst>
                                            <p:cond delay="0"/>
                                          </p:stCondLst>
                                        </p:cTn>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randombar(horizontal)">
                                      <p:cBhvr>
                                        <p:cTn id="12" dur="500"/>
                                        <p:tgtEl>
                                          <p:spTgt spid="307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Effect transition="in" filter="randombar(horizontal)">
                                      <p:cBhvr>
                                        <p:cTn id="17" dur="500"/>
                                        <p:tgtEl>
                                          <p:spTgt spid="307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0723">
                                            <p:txEl>
                                              <p:pRg st="2" end="2"/>
                                            </p:txEl>
                                          </p:spTgt>
                                        </p:tgtEl>
                                        <p:attrNameLst>
                                          <p:attrName>style.visibility</p:attrName>
                                        </p:attrNameLst>
                                      </p:cBhvr>
                                      <p:to>
                                        <p:strVal val="visible"/>
                                      </p:to>
                                    </p:set>
                                    <p:animEffect transition="in" filter="randombar(horizontal)">
                                      <p:cBhvr>
                                        <p:cTn id="22" dur="500"/>
                                        <p:tgtEl>
                                          <p:spTgt spid="307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0723">
                                            <p:txEl>
                                              <p:pRg st="3" end="3"/>
                                            </p:txEl>
                                          </p:spTgt>
                                        </p:tgtEl>
                                        <p:attrNameLst>
                                          <p:attrName>style.visibility</p:attrName>
                                        </p:attrNameLst>
                                      </p:cBhvr>
                                      <p:to>
                                        <p:strVal val="visible"/>
                                      </p:to>
                                    </p:set>
                                    <p:animEffect transition="in" filter="randombar(horizontal)">
                                      <p:cBhvr>
                                        <p:cTn id="27"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0723"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8"/>
          <p:cNvSpPr>
            <a:spLocks noGrp="1" noChangeArrowheads="1"/>
          </p:cNvSpPr>
          <p:nvPr>
            <p:ph type="sldNum" sz="quarter" idx="12"/>
          </p:nvPr>
        </p:nvSpPr>
        <p:spPr>
          <a:noFill/>
        </p:spPr>
        <p:txBody>
          <a:bodyPr/>
          <a:lstStyle/>
          <a:p>
            <a:fld id="{A69A636C-75AD-4829-8EA6-51FDB1C5935A}" type="slidenum">
              <a:rPr lang="ar-SA" smtClean="0">
                <a:cs typeface="Arial" charset="0"/>
              </a:rPr>
              <a:pPr/>
              <a:t>29</a:t>
            </a:fld>
            <a:endParaRPr lang="en-US" smtClean="0">
              <a:cs typeface="Arial" charset="0"/>
            </a:endParaRPr>
          </a:p>
        </p:txBody>
      </p:sp>
      <p:sp>
        <p:nvSpPr>
          <p:cNvPr id="2" name="Rectangle 2"/>
          <p:cNvSpPr>
            <a:spLocks noGrp="1" noChangeArrowheads="1"/>
          </p:cNvSpPr>
          <p:nvPr>
            <p:ph type="title"/>
          </p:nvPr>
        </p:nvSpPr>
        <p:spPr/>
        <p:txBody>
          <a:bodyPr/>
          <a:lstStyle/>
          <a:p>
            <a:pPr algn="r" eaLnBrk="1" hangingPunct="1"/>
            <a:r>
              <a:rPr lang="ar-SA" sz="3600" b="1" smtClean="0"/>
              <a:t>تسلیحات نظامی هوشمند </a:t>
            </a:r>
            <a:endParaRPr lang="en-US" sz="3600" b="1" smtClean="0"/>
          </a:p>
        </p:txBody>
      </p:sp>
      <p:sp>
        <p:nvSpPr>
          <p:cNvPr id="31747" name="Rectangle 3"/>
          <p:cNvSpPr>
            <a:spLocks noGrp="1" noChangeArrowheads="1"/>
          </p:cNvSpPr>
          <p:nvPr>
            <p:ph type="body" idx="1"/>
          </p:nvPr>
        </p:nvSpPr>
        <p:spPr/>
        <p:txBody>
          <a:bodyPr/>
          <a:lstStyle/>
          <a:p>
            <a:pPr eaLnBrk="1" hangingPunct="1"/>
            <a:r>
              <a:rPr lang="ar-SA" sz="2800" smtClean="0"/>
              <a:t>سیستم‏های شلیک بعد از هشدار کامپیوتر،</a:t>
            </a:r>
            <a:r>
              <a:rPr lang="en-US" sz="2800" smtClean="0"/>
              <a:t/>
            </a:r>
            <a:br>
              <a:rPr lang="en-US" sz="2800" smtClean="0"/>
            </a:br>
            <a:r>
              <a:rPr lang="ar-SA" sz="2800" smtClean="0"/>
              <a:t>حضور ماشین‏هایی با قابلیت‏های انسانی، مانند بینایی، خلبان اتوماتیک، استفاده از انواع روبات‏ها جهت شناسایی، تخریب و پاکسازی مناطق جنگی</a:t>
            </a:r>
            <a:r>
              <a:rPr lang="en-US" sz="28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dissolve">
                                      <p:cBhvr>
                                        <p:cTn id="12"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74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8"/>
          <p:cNvSpPr>
            <a:spLocks noGrp="1" noChangeArrowheads="1"/>
          </p:cNvSpPr>
          <p:nvPr>
            <p:ph type="sldNum" sz="quarter" idx="12"/>
          </p:nvPr>
        </p:nvSpPr>
        <p:spPr>
          <a:noFill/>
        </p:spPr>
        <p:txBody>
          <a:bodyPr/>
          <a:lstStyle/>
          <a:p>
            <a:fld id="{2C5D0FF1-7974-4FB8-9131-4E88DF7FA0CC}" type="slidenum">
              <a:rPr lang="ar-SA" smtClean="0">
                <a:cs typeface="Arial" charset="0"/>
              </a:rPr>
              <a:pPr/>
              <a:t>3</a:t>
            </a:fld>
            <a:endParaRPr lang="en-US" smtClean="0">
              <a:cs typeface="Arial" charset="0"/>
            </a:endParaRPr>
          </a:p>
        </p:txBody>
      </p:sp>
      <p:sp>
        <p:nvSpPr>
          <p:cNvPr id="4098" name="Title 1"/>
          <p:cNvSpPr>
            <a:spLocks noGrp="1"/>
          </p:cNvSpPr>
          <p:nvPr>
            <p:ph type="title"/>
          </p:nvPr>
        </p:nvSpPr>
        <p:spPr/>
        <p:txBody>
          <a:bodyPr/>
          <a:lstStyle/>
          <a:p>
            <a:pPr algn="r"/>
            <a:r>
              <a:rPr lang="fa-IR" dirty="0" smtClean="0">
                <a:cs typeface="B Nazanin" pitchFamily="2" charset="-78"/>
              </a:rPr>
              <a:t>هوش مصنوعي</a:t>
            </a:r>
          </a:p>
        </p:txBody>
      </p:sp>
      <p:sp>
        <p:nvSpPr>
          <p:cNvPr id="5124" name="Content Placeholder 2"/>
          <p:cNvSpPr>
            <a:spLocks noGrp="1"/>
          </p:cNvSpPr>
          <p:nvPr>
            <p:ph idx="1"/>
          </p:nvPr>
        </p:nvSpPr>
        <p:spPr/>
        <p:txBody>
          <a:bodyPr/>
          <a:lstStyle/>
          <a:p>
            <a:r>
              <a:rPr lang="fa-IR" sz="2800" dirty="0" smtClean="0"/>
              <a:t>آیا </a:t>
            </a:r>
            <a:r>
              <a:rPr lang="ar-SA" sz="2800" dirty="0" smtClean="0"/>
              <a:t>بشر قادر خواهد بود موجودی هوشمند همانند خود به وجود آورد؟ آیا زمانی فرا خـــواهد رسید که روبات‏ها به خانه ما رفت‏ و آمد کنند؛ کنار ما بنشینند و با ما به تبادل نظر بپردازند؟</a:t>
            </a:r>
            <a:endParaRPr lang="fa-IR" sz="2800" dirty="0" smtClean="0"/>
          </a:p>
          <a:p>
            <a:r>
              <a:rPr lang="ar-SA" sz="2800" dirty="0" smtClean="0"/>
              <a:t>نخستین جرقه‏های هوش مصنوعی به سال‏های بعد از جنگ جهانی دوم باز می‏گردد</a:t>
            </a:r>
            <a:r>
              <a:rPr lang="en-US" sz="2800" dirty="0" smtClean="0"/>
              <a:t>.</a:t>
            </a:r>
            <a:br>
              <a:rPr lang="en-US" sz="2800" dirty="0" smtClean="0"/>
            </a:br>
            <a:r>
              <a:rPr lang="en-US" sz="2800" dirty="0" smtClean="0"/>
              <a:t/>
            </a:r>
            <a:br>
              <a:rPr lang="en-US" sz="2800" dirty="0" smtClean="0"/>
            </a:br>
            <a:endParaRPr lang="fa-IR" sz="2800"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8"/>
          <p:cNvSpPr>
            <a:spLocks noGrp="1" noChangeArrowheads="1"/>
          </p:cNvSpPr>
          <p:nvPr>
            <p:ph type="sldNum" sz="quarter" idx="12"/>
          </p:nvPr>
        </p:nvSpPr>
        <p:spPr>
          <a:noFill/>
        </p:spPr>
        <p:txBody>
          <a:bodyPr/>
          <a:lstStyle/>
          <a:p>
            <a:fld id="{1C313F34-FA61-4E6A-A6B1-96B2496ECADA}" type="slidenum">
              <a:rPr lang="ar-SA" smtClean="0">
                <a:cs typeface="Arial" charset="0"/>
              </a:rPr>
              <a:pPr/>
              <a:t>30</a:t>
            </a:fld>
            <a:endParaRPr lang="en-US" smtClean="0">
              <a:cs typeface="Arial" charset="0"/>
            </a:endParaRPr>
          </a:p>
        </p:txBody>
      </p:sp>
      <p:sp>
        <p:nvSpPr>
          <p:cNvPr id="2" name="Rectangle 2"/>
          <p:cNvSpPr>
            <a:spLocks noGrp="1" noChangeArrowheads="1"/>
          </p:cNvSpPr>
          <p:nvPr>
            <p:ph type="title"/>
          </p:nvPr>
        </p:nvSpPr>
        <p:spPr/>
        <p:txBody>
          <a:bodyPr/>
          <a:lstStyle/>
          <a:p>
            <a:pPr algn="r" eaLnBrk="1" hangingPunct="1"/>
            <a:r>
              <a:rPr lang="fa-IR" sz="3200" b="1" smtClean="0"/>
              <a:t>ميز هوشمند سه بعدي سفارش غذا</a:t>
            </a:r>
            <a:r>
              <a:rPr lang="ar-SA" smtClean="0">
                <a:hlinkClick r:id="rId2"/>
              </a:rPr>
              <a:t> </a:t>
            </a:r>
            <a:endParaRPr lang="en-US" smtClean="0"/>
          </a:p>
        </p:txBody>
      </p:sp>
      <p:sp>
        <p:nvSpPr>
          <p:cNvPr id="32771" name="Rectangle 3"/>
          <p:cNvSpPr>
            <a:spLocks noGrp="1" noChangeArrowheads="1"/>
          </p:cNvSpPr>
          <p:nvPr>
            <p:ph type="body" idx="1"/>
          </p:nvPr>
        </p:nvSpPr>
        <p:spPr>
          <a:xfrm>
            <a:off x="566738" y="1752600"/>
            <a:ext cx="3471862" cy="4267200"/>
          </a:xfrm>
        </p:spPr>
        <p:txBody>
          <a:bodyPr/>
          <a:lstStyle/>
          <a:p>
            <a:pPr eaLnBrk="1" hangingPunct="1">
              <a:buFont typeface="Wingdings" pitchFamily="2" charset="2"/>
              <a:buNone/>
            </a:pPr>
            <a:r>
              <a:rPr lang="fa-IR" sz="2800" smtClean="0"/>
              <a:t>    </a:t>
            </a:r>
            <a:r>
              <a:rPr lang="ar-SA" sz="2800" smtClean="0"/>
              <a:t>نوعی نمایشگر </a:t>
            </a:r>
            <a:r>
              <a:rPr lang="en-US" sz="2800" smtClean="0"/>
              <a:t>LCD</a:t>
            </a:r>
            <a:r>
              <a:rPr lang="ar-SA" sz="2800" smtClean="0"/>
              <a:t> سه بعدی به کمک یک </a:t>
            </a:r>
            <a:r>
              <a:rPr lang="en-US" sz="2800" smtClean="0"/>
              <a:t>browser</a:t>
            </a:r>
            <a:r>
              <a:rPr lang="ar-SA" sz="2800" smtClean="0"/>
              <a:t> هوشمند برای مشتریان تدارک دیده شده تا خودشان تصویر حقیقی غذایشان را دیده و آن را سفارش دهند. </a:t>
            </a:r>
            <a:endParaRPr lang="en-US" sz="2800" smtClean="0"/>
          </a:p>
        </p:txBody>
      </p:sp>
      <p:pic>
        <p:nvPicPr>
          <p:cNvPr id="32773" name="Picture 5" descr="4448tectable_resize_2"/>
          <p:cNvPicPr>
            <a:picLocks noChangeAspect="1" noChangeArrowheads="1"/>
          </p:cNvPicPr>
          <p:nvPr/>
        </p:nvPicPr>
        <p:blipFill>
          <a:blip r:embed="rId3"/>
          <a:srcRect/>
          <a:stretch>
            <a:fillRect/>
          </a:stretch>
        </p:blipFill>
        <p:spPr bwMode="auto">
          <a:xfrm>
            <a:off x="4114800" y="1600200"/>
            <a:ext cx="4438650" cy="44386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771"/>
                                        </p:tgtEl>
                                        <p:attrNameLst>
                                          <p:attrName>style.visibility</p:attrName>
                                        </p:attrNameLst>
                                      </p:cBhvr>
                                      <p:to>
                                        <p:strVal val="visible"/>
                                      </p:to>
                                    </p:set>
                                    <p:animEffect transition="in" filter="fade">
                                      <p:cBhvr>
                                        <p:cTn id="10" dur="20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2771"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8"/>
          <p:cNvSpPr>
            <a:spLocks noGrp="1" noChangeArrowheads="1"/>
          </p:cNvSpPr>
          <p:nvPr>
            <p:ph type="sldNum" sz="quarter" idx="12"/>
          </p:nvPr>
        </p:nvSpPr>
        <p:spPr>
          <a:noFill/>
        </p:spPr>
        <p:txBody>
          <a:bodyPr/>
          <a:lstStyle/>
          <a:p>
            <a:fld id="{A4D12BFB-FBFC-476F-BBD0-FC89338B4485}" type="slidenum">
              <a:rPr lang="ar-SA" smtClean="0">
                <a:cs typeface="Arial" charset="0"/>
              </a:rPr>
              <a:pPr/>
              <a:t>31</a:t>
            </a:fld>
            <a:endParaRPr lang="en-US" smtClean="0">
              <a:cs typeface="Arial" charset="0"/>
            </a:endParaRPr>
          </a:p>
        </p:txBody>
      </p:sp>
      <p:sp>
        <p:nvSpPr>
          <p:cNvPr id="34819" name="Rectangle 3"/>
          <p:cNvSpPr>
            <a:spLocks noGrp="1" noChangeArrowheads="1"/>
          </p:cNvSpPr>
          <p:nvPr>
            <p:ph type="body" idx="1"/>
          </p:nvPr>
        </p:nvSpPr>
        <p:spPr/>
        <p:txBody>
          <a:bodyPr/>
          <a:lstStyle/>
          <a:p>
            <a:pPr eaLnBrk="1" hangingPunct="1"/>
            <a:r>
              <a:rPr lang="ar-SA" sz="2800" smtClean="0"/>
              <a:t>نانوذرات مغناطيسي با اندازه 2 تا 20 نانومتر مي‌توانند به عنوان ابزاري براي ذخيره اطلاعات در کارت‌هاي مغناطيسي استفاده شوند. </a:t>
            </a:r>
            <a:endParaRPr lang="en-US" sz="2800" smtClean="0"/>
          </a:p>
          <a:p>
            <a:pPr eaLnBrk="1" hangingPunct="1"/>
            <a:r>
              <a:rPr lang="ar-SA" sz="2800" smtClean="0"/>
              <a:t>استفاده از برچسپ‏های هوشمند برای ردیابی زندانیان</a:t>
            </a:r>
            <a:r>
              <a:rPr lang="en-US" sz="2800" smtClean="0"/>
              <a:t> </a:t>
            </a:r>
          </a:p>
          <a:p>
            <a:pPr eaLnBrk="1" hangingPunct="1"/>
            <a:r>
              <a:rPr lang="ar-SA" sz="2800" smtClean="0"/>
              <a:t>کارت‏های شناسایی هوشمند و تراشه‏های هوشمند با ابعاد نصف یک دانه شن که در زیر پوست قرار می‏گیرند و جایگزینی برای کارت‏های اعتباری</a:t>
            </a:r>
            <a:r>
              <a:rPr lang="en-US" sz="2800" smtClean="0"/>
              <a:t> </a:t>
            </a:r>
          </a:p>
          <a:p>
            <a:pPr eaLnBrk="1" hangingPunct="1"/>
            <a:endParaRPr lang="en-US" sz="2800" smtClean="0"/>
          </a:p>
        </p:txBody>
      </p:sp>
      <p:pic>
        <p:nvPicPr>
          <p:cNvPr id="33796" name="Picture 5" descr="BakerCover"/>
          <p:cNvPicPr>
            <a:picLocks noChangeAspect="1" noChangeArrowheads="1"/>
          </p:cNvPicPr>
          <p:nvPr/>
        </p:nvPicPr>
        <p:blipFill>
          <a:blip r:embed="rId2"/>
          <a:srcRect/>
          <a:stretch>
            <a:fillRect/>
          </a:stretch>
        </p:blipFill>
        <p:spPr bwMode="auto">
          <a:xfrm rot="-868541">
            <a:off x="2743200" y="4752975"/>
            <a:ext cx="1847850" cy="2105025"/>
          </a:xfrm>
          <a:prstGeom prst="rect">
            <a:avLst/>
          </a:prstGeom>
          <a:noFill/>
          <a:ln w="9525">
            <a:noFill/>
            <a:miter lim="800000"/>
            <a:headEnd/>
            <a:tailEnd/>
          </a:ln>
        </p:spPr>
      </p:pic>
      <p:sp>
        <p:nvSpPr>
          <p:cNvPr id="33797" name="Rectangle 4"/>
          <p:cNvSpPr>
            <a:spLocks noChangeArrowheads="1"/>
          </p:cNvSpPr>
          <p:nvPr/>
        </p:nvSpPr>
        <p:spPr bwMode="auto">
          <a:xfrm>
            <a:off x="5715000" y="609600"/>
            <a:ext cx="2597150" cy="646113"/>
          </a:xfrm>
          <a:prstGeom prst="rect">
            <a:avLst/>
          </a:prstGeom>
          <a:noFill/>
          <a:ln w="9525">
            <a:noFill/>
            <a:miter lim="800000"/>
            <a:headEnd/>
            <a:tailEnd/>
          </a:ln>
        </p:spPr>
        <p:txBody>
          <a:bodyPr>
            <a:spAutoFit/>
          </a:bodyPr>
          <a:lstStyle/>
          <a:p>
            <a:pPr>
              <a:buFont typeface="Wingdings" pitchFamily="2" charset="2"/>
              <a:buNone/>
            </a:pPr>
            <a:r>
              <a:rPr lang="ar-SA" sz="3600" b="1"/>
              <a:t>ذخيره اطلاعات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Effect transition="in" filter="fade">
                                      <p:cBhvr>
                                        <p:cTn id="14" dur="1000"/>
                                        <p:tgtEl>
                                          <p:spTgt spid="34819">
                                            <p:txEl>
                                              <p:pRg st="1" end="1"/>
                                            </p:txEl>
                                          </p:spTgt>
                                        </p:tgtEl>
                                      </p:cBhvr>
                                    </p:animEffect>
                                    <p:anim calcmode="lin" valueType="num">
                                      <p:cBhvr>
                                        <p:cTn id="15"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Effect transition="in" filter="fade">
                                      <p:cBhvr>
                                        <p:cTn id="21" dur="1000"/>
                                        <p:tgtEl>
                                          <p:spTgt spid="34819">
                                            <p:txEl>
                                              <p:pRg st="2" end="2"/>
                                            </p:txEl>
                                          </p:spTgt>
                                        </p:tgtEl>
                                      </p:cBhvr>
                                    </p:animEffect>
                                    <p:anim calcmode="lin" valueType="num">
                                      <p:cBhvr>
                                        <p:cTn id="22"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8"/>
          <p:cNvSpPr>
            <a:spLocks noGrp="1" noChangeArrowheads="1"/>
          </p:cNvSpPr>
          <p:nvPr>
            <p:ph type="sldNum" sz="quarter" idx="12"/>
          </p:nvPr>
        </p:nvSpPr>
        <p:spPr>
          <a:noFill/>
        </p:spPr>
        <p:txBody>
          <a:bodyPr/>
          <a:lstStyle/>
          <a:p>
            <a:fld id="{38015460-56AE-4C48-975D-2B5ECCA82476}" type="slidenum">
              <a:rPr lang="ar-SA" smtClean="0">
                <a:cs typeface="Arial" charset="0"/>
              </a:rPr>
              <a:pPr/>
              <a:t>32</a:t>
            </a:fld>
            <a:endParaRPr lang="en-US" smtClean="0">
              <a:cs typeface="Arial" charset="0"/>
            </a:endParaRPr>
          </a:p>
        </p:txBody>
      </p:sp>
      <p:sp>
        <p:nvSpPr>
          <p:cNvPr id="37890" name="Rectangle 2"/>
          <p:cNvSpPr>
            <a:spLocks noGrp="1" noChangeArrowheads="1"/>
          </p:cNvSpPr>
          <p:nvPr>
            <p:ph type="title"/>
          </p:nvPr>
        </p:nvSpPr>
        <p:spPr/>
        <p:txBody>
          <a:bodyPr/>
          <a:lstStyle/>
          <a:p>
            <a:pPr algn="r" eaLnBrk="1" hangingPunct="1"/>
            <a:r>
              <a:rPr lang="ar-SA" sz="3600" b="1" smtClean="0"/>
              <a:t>شيشه هوشمند با استفاده از نانو</a:t>
            </a:r>
            <a:endParaRPr lang="en-US" sz="3600" b="1" smtClean="0"/>
          </a:p>
        </p:txBody>
      </p:sp>
      <p:sp>
        <p:nvSpPr>
          <p:cNvPr id="37891" name="Rectangle 3"/>
          <p:cNvSpPr>
            <a:spLocks noGrp="1" noChangeArrowheads="1"/>
          </p:cNvSpPr>
          <p:nvPr>
            <p:ph type="body" idx="1"/>
          </p:nvPr>
        </p:nvSpPr>
        <p:spPr/>
        <p:txBody>
          <a:bodyPr/>
          <a:lstStyle/>
          <a:p>
            <a:pPr eaLnBrk="1" hangingPunct="1"/>
            <a:r>
              <a:rPr lang="ar-SA" sz="2800" smtClean="0"/>
              <a:t>امكان تغيير ميزان شفافيت و رنگ شيشه مي‌باشد كه مي‌توانند در كنترل شدت نور و كاهش تلفات انرژي، نقش مؤثري ايفا كنند و بدينت ترتيب باعث كاهش ورود اشعه ماوراي بنفش به محيط شده و از عوارض تخريبي آن بر پوست بدن و لوازم منزل جلوگيري ‌كنند </a:t>
            </a:r>
            <a:r>
              <a:rPr lang="en-US" sz="2800" smtClean="0"/>
              <a:t>. </a:t>
            </a:r>
          </a:p>
          <a:p>
            <a:pPr eaLnBrk="1" hangingPunct="1"/>
            <a:r>
              <a:rPr lang="ar-SA" sz="2800" smtClean="0"/>
              <a:t>خاصيت ذخيره سازي انرژي كه تا 40 درصد از اتلاف انرژي در ساختمان‌ جلوگيري مي‌كنند اين امكان را مي‌دهند كه بتوان وضعيت شيشه را از حالت كاملا شفاف به حالت كاملا مات با 100 درصد اختفاي تغيير داد</a:t>
            </a:r>
            <a:r>
              <a:rPr lang="en-US" sz="2800" smtClean="0"/>
              <a:t>.</a:t>
            </a:r>
          </a:p>
          <a:p>
            <a:pPr eaLnBrk="1" hangingPunct="1"/>
            <a:endParaRPr lang="en-US" sz="280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fade">
                                      <p:cBhvr>
                                        <p:cTn id="7" dur="800" decel="100000"/>
                                        <p:tgtEl>
                                          <p:spTgt spid="37890"/>
                                        </p:tgtEl>
                                      </p:cBhvr>
                                    </p:animEffect>
                                    <p:anim calcmode="lin" valueType="num">
                                      <p:cBhvr>
                                        <p:cTn id="8" dur="800" decel="100000" fill="hold"/>
                                        <p:tgtEl>
                                          <p:spTgt spid="37890"/>
                                        </p:tgtEl>
                                        <p:attrNameLst>
                                          <p:attrName>style.rotation</p:attrName>
                                        </p:attrNameLst>
                                      </p:cBhvr>
                                      <p:tavLst>
                                        <p:tav tm="0">
                                          <p:val>
                                            <p:fltVal val="-90"/>
                                          </p:val>
                                        </p:tav>
                                        <p:tav tm="100000">
                                          <p:val>
                                            <p:fltVal val="0"/>
                                          </p:val>
                                        </p:tav>
                                      </p:tavLst>
                                    </p:anim>
                                    <p:anim calcmode="lin" valueType="num">
                                      <p:cBhvr>
                                        <p:cTn id="9" dur="800" decel="100000" fill="hold"/>
                                        <p:tgtEl>
                                          <p:spTgt spid="37890"/>
                                        </p:tgtEl>
                                        <p:attrNameLst>
                                          <p:attrName>ppt_x</p:attrName>
                                        </p:attrNameLst>
                                      </p:cBhvr>
                                      <p:tavLst>
                                        <p:tav tm="0">
                                          <p:val>
                                            <p:strVal val="#ppt_x+0.4"/>
                                          </p:val>
                                        </p:tav>
                                        <p:tav tm="100000">
                                          <p:val>
                                            <p:strVal val="#ppt_x-0.05"/>
                                          </p:val>
                                        </p:tav>
                                      </p:tavLst>
                                    </p:anim>
                                    <p:anim calcmode="lin" valueType="num">
                                      <p:cBhvr>
                                        <p:cTn id="10" dur="800" decel="100000" fill="hold"/>
                                        <p:tgtEl>
                                          <p:spTgt spid="3789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789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789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7891">
                                            <p:txEl>
                                              <p:pRg st="0" end="0"/>
                                            </p:txEl>
                                          </p:spTgt>
                                        </p:tgtEl>
                                        <p:attrNameLst>
                                          <p:attrName>style.visibility</p:attrName>
                                        </p:attrNameLst>
                                      </p:cBhvr>
                                      <p:to>
                                        <p:strVal val="visible"/>
                                      </p:to>
                                    </p:set>
                                    <p:animEffect transition="in" filter="fade">
                                      <p:cBhvr>
                                        <p:cTn id="17" dur="1000"/>
                                        <p:tgtEl>
                                          <p:spTgt spid="37891">
                                            <p:txEl>
                                              <p:pRg st="0" end="0"/>
                                            </p:txEl>
                                          </p:spTgt>
                                        </p:tgtEl>
                                      </p:cBhvr>
                                    </p:animEffect>
                                    <p:anim calcmode="lin" valueType="num">
                                      <p:cBhvr>
                                        <p:cTn id="18"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7891">
                                            <p:txEl>
                                              <p:pRg st="1" end="1"/>
                                            </p:txEl>
                                          </p:spTgt>
                                        </p:tgtEl>
                                        <p:attrNameLst>
                                          <p:attrName>style.visibility</p:attrName>
                                        </p:attrNameLst>
                                      </p:cBhvr>
                                      <p:to>
                                        <p:strVal val="visible"/>
                                      </p:to>
                                    </p:set>
                                    <p:animEffect transition="in" filter="fade">
                                      <p:cBhvr>
                                        <p:cTn id="24" dur="1000"/>
                                        <p:tgtEl>
                                          <p:spTgt spid="37891">
                                            <p:txEl>
                                              <p:pRg st="1" end="1"/>
                                            </p:txEl>
                                          </p:spTgt>
                                        </p:tgtEl>
                                      </p:cBhvr>
                                    </p:animEffect>
                                    <p:anim calcmode="lin" valueType="num">
                                      <p:cBhvr>
                                        <p:cTn id="25" dur="10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789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8"/>
          <p:cNvSpPr>
            <a:spLocks noGrp="1" noChangeArrowheads="1"/>
          </p:cNvSpPr>
          <p:nvPr>
            <p:ph type="sldNum" sz="quarter" idx="12"/>
          </p:nvPr>
        </p:nvSpPr>
        <p:spPr>
          <a:noFill/>
        </p:spPr>
        <p:txBody>
          <a:bodyPr/>
          <a:lstStyle/>
          <a:p>
            <a:fld id="{C6BF91EE-C8F4-49BD-9747-C12DD0ECA57B}" type="slidenum">
              <a:rPr lang="ar-SA" smtClean="0">
                <a:cs typeface="Arial" charset="0"/>
              </a:rPr>
              <a:pPr/>
              <a:t>33</a:t>
            </a:fld>
            <a:endParaRPr lang="en-US" smtClean="0">
              <a:cs typeface="Arial" charset="0"/>
            </a:endParaRPr>
          </a:p>
        </p:txBody>
      </p:sp>
      <p:sp>
        <p:nvSpPr>
          <p:cNvPr id="35843" name="Title 1"/>
          <p:cNvSpPr>
            <a:spLocks noGrp="1"/>
          </p:cNvSpPr>
          <p:nvPr>
            <p:ph type="title"/>
          </p:nvPr>
        </p:nvSpPr>
        <p:spPr>
          <a:xfrm>
            <a:off x="838200" y="838200"/>
            <a:ext cx="8001000" cy="1216025"/>
          </a:xfrm>
        </p:spPr>
        <p:txBody>
          <a:bodyPr/>
          <a:lstStyle/>
          <a:p>
            <a:pPr algn="r"/>
            <a:r>
              <a:rPr lang="fa-IR" sz="4000" smtClean="0"/>
              <a:t>دستكش هوشمند مجهز به فناوري بلوتوث</a:t>
            </a:r>
            <a:r>
              <a:rPr lang="fa-IR" smtClean="0"/>
              <a:t/>
            </a:r>
            <a:br>
              <a:rPr lang="fa-IR" smtClean="0"/>
            </a:br>
            <a:endParaRPr lang="fa-IR" smtClean="0"/>
          </a:p>
        </p:txBody>
      </p:sp>
      <p:sp>
        <p:nvSpPr>
          <p:cNvPr id="35844" name="Content Placeholder 2"/>
          <p:cNvSpPr>
            <a:spLocks noGrp="1"/>
          </p:cNvSpPr>
          <p:nvPr>
            <p:ph idx="1"/>
          </p:nvPr>
        </p:nvSpPr>
        <p:spPr/>
        <p:txBody>
          <a:bodyPr/>
          <a:lstStyle/>
          <a:p>
            <a:r>
              <a:rPr lang="fa-IR" sz="2800" smtClean="0"/>
              <a:t>اخيرا مهندسان منچستر انگلستان موفق به ثبت اختراع دستكش هوشمند مجهز به فن اوري بلوتوث شده اند .</a:t>
            </a:r>
          </a:p>
          <a:p>
            <a:r>
              <a:rPr lang="fa-IR" sz="2800" smtClean="0"/>
              <a:t>دريافت اين دستكش كه توسط مكانيزمهاي بافت پارچه هاي حلقوي بدون درز بافته شده است </a:t>
            </a:r>
          </a:p>
          <a:p>
            <a:r>
              <a:rPr lang="fa-IR" sz="2800" smtClean="0"/>
              <a:t>از نخهاي استرچ اكريليك و نايلون و الياف هدايت كننده مصنوعي جهت برقراري ارتباط با وسايل الكترونيكي استفاده شده است.</a:t>
            </a:r>
          </a:p>
          <a:p>
            <a:r>
              <a:rPr lang="fa-IR" sz="2800" smtClean="0"/>
              <a:t>وهمچنين براي كنترل كامپيوترها وسايل بازي وسايل الكترونيكي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p:cNvSpPr>
            <a:spLocks noGrp="1" noChangeArrowheads="1"/>
          </p:cNvSpPr>
          <p:nvPr>
            <p:ph type="sldNum" sz="quarter" idx="12"/>
          </p:nvPr>
        </p:nvSpPr>
        <p:spPr>
          <a:noFill/>
        </p:spPr>
        <p:txBody>
          <a:bodyPr/>
          <a:lstStyle/>
          <a:p>
            <a:fld id="{C1840878-D241-4687-A876-A5C310677ED4}" type="slidenum">
              <a:rPr lang="ar-SA" smtClean="0">
                <a:cs typeface="Arial" charset="0"/>
              </a:rPr>
              <a:pPr/>
              <a:t>34</a:t>
            </a:fld>
            <a:endParaRPr lang="en-US" smtClean="0">
              <a:cs typeface="Arial" charset="0"/>
            </a:endParaRPr>
          </a:p>
        </p:txBody>
      </p:sp>
      <p:sp>
        <p:nvSpPr>
          <p:cNvPr id="36867" name="Title 1"/>
          <p:cNvSpPr>
            <a:spLocks noGrp="1"/>
          </p:cNvSpPr>
          <p:nvPr>
            <p:ph type="title"/>
          </p:nvPr>
        </p:nvSpPr>
        <p:spPr/>
        <p:txBody>
          <a:bodyPr/>
          <a:lstStyle/>
          <a:p>
            <a:pPr algn="r"/>
            <a:r>
              <a:rPr lang="fa-IR" sz="4000" smtClean="0"/>
              <a:t>دستگاه هوشمند كاهش مصرف بنزين</a:t>
            </a:r>
          </a:p>
        </p:txBody>
      </p:sp>
      <p:sp>
        <p:nvSpPr>
          <p:cNvPr id="36868" name="Content Placeholder 2"/>
          <p:cNvSpPr>
            <a:spLocks noGrp="1"/>
          </p:cNvSpPr>
          <p:nvPr>
            <p:ph idx="1"/>
          </p:nvPr>
        </p:nvSpPr>
        <p:spPr/>
        <p:txBody>
          <a:bodyPr/>
          <a:lstStyle/>
          <a:p>
            <a:pPr>
              <a:buFont typeface="Wingdings" pitchFamily="2" charset="2"/>
              <a:buNone/>
            </a:pPr>
            <a:r>
              <a:rPr lang="fa-IR" smtClean="0"/>
              <a:t> </a:t>
            </a:r>
            <a:r>
              <a:rPr lang="fa-IR" sz="2800" smtClean="0"/>
              <a:t>سيستم هوشمند كاهش دهنده مصرف سوخت خودرو و روغن موتوربا قابليت نشانگر عمل كرد شار‍‍‍‍‍‍‍‍‍ژ باطري</a:t>
            </a:r>
          </a:p>
          <a:p>
            <a:pPr>
              <a:buFont typeface="Wingdings" pitchFamily="2" charset="2"/>
              <a:buNone/>
            </a:pPr>
            <a:r>
              <a:rPr lang="fa-IR" sz="2800" smtClean="0"/>
              <a:t>درساخت اين دستگاه از قطعات مدرن الكترونيكي استفاده شده است اين دستگاه با ايجاد شرايطي خاص در سيستم الكتريكي خودروباعث تقويت سيستم احتراق وسوخت رساني خودرو شده در نتيجه سوخت بنزين در موتوربه صورت كامل انجام ميشود.</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8"/>
          <p:cNvSpPr>
            <a:spLocks noGrp="1" noChangeArrowheads="1"/>
          </p:cNvSpPr>
          <p:nvPr>
            <p:ph type="sldNum" sz="quarter" idx="12"/>
          </p:nvPr>
        </p:nvSpPr>
        <p:spPr>
          <a:noFill/>
        </p:spPr>
        <p:txBody>
          <a:bodyPr/>
          <a:lstStyle/>
          <a:p>
            <a:fld id="{3FFEEB59-5523-415C-91F3-3E29C1A1EA4C}" type="slidenum">
              <a:rPr lang="ar-SA" smtClean="0">
                <a:cs typeface="Arial" charset="0"/>
              </a:rPr>
              <a:pPr/>
              <a:t>35</a:t>
            </a:fld>
            <a:endParaRPr lang="en-US" smtClean="0">
              <a:cs typeface="Arial" charset="0"/>
            </a:endParaRPr>
          </a:p>
        </p:txBody>
      </p:sp>
      <p:sp>
        <p:nvSpPr>
          <p:cNvPr id="37891" name="Title 1"/>
          <p:cNvSpPr>
            <a:spLocks noGrp="1"/>
          </p:cNvSpPr>
          <p:nvPr>
            <p:ph type="title"/>
          </p:nvPr>
        </p:nvSpPr>
        <p:spPr/>
        <p:txBody>
          <a:bodyPr/>
          <a:lstStyle/>
          <a:p>
            <a:pPr algn="r"/>
            <a:r>
              <a:rPr lang="fa-IR" sz="4000" smtClean="0"/>
              <a:t>يخچال هوشمند سخنگو</a:t>
            </a:r>
          </a:p>
        </p:txBody>
      </p:sp>
      <p:sp>
        <p:nvSpPr>
          <p:cNvPr id="37892" name="Content Placeholder 2"/>
          <p:cNvSpPr>
            <a:spLocks noGrp="1"/>
          </p:cNvSpPr>
          <p:nvPr>
            <p:ph idx="1"/>
          </p:nvPr>
        </p:nvSpPr>
        <p:spPr/>
        <p:txBody>
          <a:bodyPr/>
          <a:lstStyle/>
          <a:p>
            <a:r>
              <a:rPr lang="fa-IR" sz="2800" smtClean="0"/>
              <a:t>بصورت خودكار با تعبيه دستگاهها و سنسورهاي بسيار دقيق كه در طبقات نصب شده اند موجودي مواد درون يخچال را در هر لحظه محاسبه مي كند كه اين مقدار توسط يخچال با توجه به پيش فرضهايي كه در تنظيمات يخچال در نظر گرفته شده است پردازش ميشود.</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8"/>
          <p:cNvSpPr>
            <a:spLocks noGrp="1" noChangeArrowheads="1"/>
          </p:cNvSpPr>
          <p:nvPr>
            <p:ph type="sldNum" sz="quarter" idx="12"/>
          </p:nvPr>
        </p:nvSpPr>
        <p:spPr>
          <a:noFill/>
        </p:spPr>
        <p:txBody>
          <a:bodyPr/>
          <a:lstStyle/>
          <a:p>
            <a:fld id="{58239AF4-1E6D-4F50-9A97-BEAEC933CED5}" type="slidenum">
              <a:rPr lang="ar-SA" smtClean="0">
                <a:cs typeface="Arial" charset="0"/>
              </a:rPr>
              <a:pPr/>
              <a:t>36</a:t>
            </a:fld>
            <a:endParaRPr lang="en-US" smtClean="0">
              <a:cs typeface="Arial" charset="0"/>
            </a:endParaRPr>
          </a:p>
        </p:txBody>
      </p:sp>
      <p:sp>
        <p:nvSpPr>
          <p:cNvPr id="39938" name="Rectangle 2"/>
          <p:cNvSpPr>
            <a:spLocks noGrp="1" noChangeArrowheads="1"/>
          </p:cNvSpPr>
          <p:nvPr>
            <p:ph type="title"/>
          </p:nvPr>
        </p:nvSpPr>
        <p:spPr/>
        <p:txBody>
          <a:bodyPr/>
          <a:lstStyle/>
          <a:p>
            <a:pPr algn="r" eaLnBrk="1" hangingPunct="1"/>
            <a:r>
              <a:rPr lang="ar-SA" sz="3600" b="1" smtClean="0"/>
              <a:t>هدف نهایی هوش مصنوعی</a:t>
            </a:r>
            <a:r>
              <a:rPr lang="en-US" sz="3600" b="1" smtClean="0"/>
              <a:t> </a:t>
            </a:r>
          </a:p>
        </p:txBody>
      </p:sp>
      <p:sp>
        <p:nvSpPr>
          <p:cNvPr id="39939" name="Rectangle 3"/>
          <p:cNvSpPr>
            <a:spLocks noGrp="1" noChangeArrowheads="1"/>
          </p:cNvSpPr>
          <p:nvPr>
            <p:ph type="body" idx="1"/>
          </p:nvPr>
        </p:nvSpPr>
        <p:spPr>
          <a:xfrm>
            <a:off x="533400" y="2209800"/>
            <a:ext cx="8001000" cy="4267200"/>
          </a:xfrm>
        </p:spPr>
        <p:txBody>
          <a:bodyPr/>
          <a:lstStyle/>
          <a:p>
            <a:pPr eaLnBrk="1" hangingPunct="1"/>
            <a:r>
              <a:rPr lang="ar-SA" smtClean="0"/>
              <a:t>ساخت نوعی انسان مصنوعی است و در حقیقت، ساخت برنامه نرم‏افزاری که بتواند همانند انسان فکر کند</a:t>
            </a:r>
            <a:r>
              <a:rPr lang="en-US" smtClean="0"/>
              <a:t>.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800" decel="100000"/>
                                        <p:tgtEl>
                                          <p:spTgt spid="39938"/>
                                        </p:tgtEl>
                                      </p:cBhvr>
                                    </p:animEffect>
                                    <p:anim calcmode="lin" valueType="num">
                                      <p:cBhvr>
                                        <p:cTn id="8" dur="800" decel="100000" fill="hold"/>
                                        <p:tgtEl>
                                          <p:spTgt spid="39938"/>
                                        </p:tgtEl>
                                        <p:attrNameLst>
                                          <p:attrName>style.rotation</p:attrName>
                                        </p:attrNameLst>
                                      </p:cBhvr>
                                      <p:tavLst>
                                        <p:tav tm="0">
                                          <p:val>
                                            <p:fltVal val="-90"/>
                                          </p:val>
                                        </p:tav>
                                        <p:tav tm="100000">
                                          <p:val>
                                            <p:fltVal val="0"/>
                                          </p:val>
                                        </p:tav>
                                      </p:tavLst>
                                    </p:anim>
                                    <p:anim calcmode="lin" valueType="num">
                                      <p:cBhvr>
                                        <p:cTn id="9" dur="800" decel="100000" fill="hold"/>
                                        <p:tgtEl>
                                          <p:spTgt spid="39938"/>
                                        </p:tgtEl>
                                        <p:attrNameLst>
                                          <p:attrName>ppt_x</p:attrName>
                                        </p:attrNameLst>
                                      </p:cBhvr>
                                      <p:tavLst>
                                        <p:tav tm="0">
                                          <p:val>
                                            <p:strVal val="#ppt_x+0.4"/>
                                          </p:val>
                                        </p:tav>
                                        <p:tav tm="100000">
                                          <p:val>
                                            <p:strVal val="#ppt_x-0.05"/>
                                          </p:val>
                                        </p:tav>
                                      </p:tavLst>
                                    </p:anim>
                                    <p:anim calcmode="lin" valueType="num">
                                      <p:cBhvr>
                                        <p:cTn id="10" dur="800" decel="100000" fill="hold"/>
                                        <p:tgtEl>
                                          <p:spTgt spid="3993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993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9938"/>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9939">
                                            <p:txEl>
                                              <p:pRg st="0" end="0"/>
                                            </p:txEl>
                                          </p:spTgt>
                                        </p:tgtEl>
                                        <p:attrNameLst>
                                          <p:attrName>style.visibility</p:attrName>
                                        </p:attrNameLst>
                                      </p:cBhvr>
                                      <p:to>
                                        <p:strVal val="visible"/>
                                      </p:to>
                                    </p:set>
                                    <p:animEffect transition="in" filter="fade">
                                      <p:cBhvr>
                                        <p:cTn id="17" dur="1000"/>
                                        <p:tgtEl>
                                          <p:spTgt spid="39939">
                                            <p:txEl>
                                              <p:pRg st="0" end="0"/>
                                            </p:txEl>
                                          </p:spTgt>
                                        </p:tgtEl>
                                      </p:cBhvr>
                                    </p:animEffect>
                                    <p:anim calcmode="lin" valueType="num">
                                      <p:cBhvr>
                                        <p:cTn id="18" dur="10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993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8"/>
          <p:cNvSpPr>
            <a:spLocks noGrp="1" noChangeArrowheads="1"/>
          </p:cNvSpPr>
          <p:nvPr>
            <p:ph type="sldNum" sz="quarter" idx="12"/>
          </p:nvPr>
        </p:nvSpPr>
        <p:spPr>
          <a:noFill/>
        </p:spPr>
        <p:txBody>
          <a:bodyPr/>
          <a:lstStyle/>
          <a:p>
            <a:fld id="{EA3DAA34-6741-4D4E-846A-C1A949BAA6E9}" type="slidenum">
              <a:rPr lang="ar-SA" smtClean="0">
                <a:cs typeface="Arial" charset="0"/>
              </a:rPr>
              <a:pPr/>
              <a:t>37</a:t>
            </a:fld>
            <a:endParaRPr lang="en-US" smtClean="0">
              <a:cs typeface="Arial" charset="0"/>
            </a:endParaRPr>
          </a:p>
        </p:txBody>
      </p:sp>
      <p:sp>
        <p:nvSpPr>
          <p:cNvPr id="39939" name="Content Placeholder 2"/>
          <p:cNvSpPr>
            <a:spLocks noGrp="1"/>
          </p:cNvSpPr>
          <p:nvPr>
            <p:ph idx="1"/>
          </p:nvPr>
        </p:nvSpPr>
        <p:spPr>
          <a:xfrm>
            <a:off x="685800" y="2590800"/>
            <a:ext cx="8001000" cy="2743200"/>
          </a:xfrm>
        </p:spPr>
        <p:txBody>
          <a:bodyPr/>
          <a:lstStyle/>
          <a:p>
            <a:pPr algn="ctr">
              <a:buFont typeface="Wingdings" pitchFamily="2" charset="2"/>
              <a:buNone/>
            </a:pPr>
            <a:r>
              <a:rPr lang="fa-IR" sz="6600" smtClean="0">
                <a:cs typeface="B Aria" pitchFamily="2" charset="-78"/>
              </a:rPr>
              <a:t>باتشكر از توجه شما</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8"/>
          <p:cNvSpPr>
            <a:spLocks noGrp="1" noChangeArrowheads="1"/>
          </p:cNvSpPr>
          <p:nvPr>
            <p:ph type="sldNum" sz="quarter" idx="12"/>
          </p:nvPr>
        </p:nvSpPr>
        <p:spPr>
          <a:noFill/>
        </p:spPr>
        <p:txBody>
          <a:bodyPr/>
          <a:lstStyle/>
          <a:p>
            <a:fld id="{E2FAA064-308D-45BC-9F48-529DFB968445}" type="slidenum">
              <a:rPr lang="ar-SA" smtClean="0">
                <a:cs typeface="Arial" charset="0"/>
              </a:rPr>
              <a:pPr/>
              <a:t>4</a:t>
            </a:fld>
            <a:endParaRPr lang="en-US" smtClean="0">
              <a:cs typeface="Arial" charset="0"/>
            </a:endParaRPr>
          </a:p>
        </p:txBody>
      </p:sp>
      <p:sp>
        <p:nvSpPr>
          <p:cNvPr id="6147" name="Content Placeholder 2"/>
          <p:cNvSpPr>
            <a:spLocks noGrp="1"/>
          </p:cNvSpPr>
          <p:nvPr>
            <p:ph idx="1"/>
          </p:nvPr>
        </p:nvSpPr>
        <p:spPr/>
        <p:txBody>
          <a:bodyPr/>
          <a:lstStyle/>
          <a:p>
            <a:r>
              <a:rPr lang="ar-SA" sz="2800" smtClean="0"/>
              <a:t>زمانی که آلن تورینگ در سال </a:t>
            </a:r>
            <a:r>
              <a:rPr lang="fa-IR" sz="2800" smtClean="0"/>
              <a:t>۱۹۵۰</a:t>
            </a:r>
            <a:r>
              <a:rPr lang="ar-SA" sz="2800" smtClean="0"/>
              <a:t>م. آزمایشی مبنی بر این که آیا ماشین قادر است بـــــــــا فرآیندهای مغز انسان رقابت نماید، مطرح کرد</a:t>
            </a:r>
            <a:r>
              <a:rPr lang="en-US" sz="2800" smtClean="0"/>
              <a:t>.</a:t>
            </a:r>
          </a:p>
          <a:p>
            <a:r>
              <a:rPr lang="ar-SA" sz="2800" smtClean="0"/>
              <a:t>هوش مصنوعی، شاخه‏ای از علم کامپیوتر است و در واقع تلفیقی از سه فناوری و گرایش مطرح؛ یعنی شبکه‏های عصبی، سیستم‏های استدلال فازی و الگوریتم تکاملی می‏باشد</a:t>
            </a:r>
            <a:r>
              <a:rPr lang="en-US" sz="2800" smtClean="0"/>
              <a:t>.</a:t>
            </a:r>
            <a:r>
              <a:rPr lang="en-US" smtClean="0"/>
              <a:t/>
            </a:r>
            <a:br>
              <a:rPr lang="en-US" smtClean="0"/>
            </a:br>
            <a:r>
              <a:rPr lang="en-US" smtClean="0"/>
              <a:t/>
            </a:r>
            <a:br>
              <a:rPr lang="en-US" smtClean="0"/>
            </a:br>
            <a:endParaRPr lang="fa-I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8"/>
          <p:cNvSpPr>
            <a:spLocks noGrp="1" noChangeArrowheads="1"/>
          </p:cNvSpPr>
          <p:nvPr>
            <p:ph type="sldNum" sz="quarter" idx="12"/>
          </p:nvPr>
        </p:nvSpPr>
        <p:spPr>
          <a:noFill/>
        </p:spPr>
        <p:txBody>
          <a:bodyPr/>
          <a:lstStyle/>
          <a:p>
            <a:fld id="{F3FBE897-3668-402B-B2AA-1DF191C2C36D}" type="slidenum">
              <a:rPr lang="ar-SA" smtClean="0">
                <a:cs typeface="Arial" charset="0"/>
              </a:rPr>
              <a:pPr/>
              <a:t>5</a:t>
            </a:fld>
            <a:endParaRPr lang="en-US" smtClean="0">
              <a:cs typeface="Arial" charset="0"/>
            </a:endParaRPr>
          </a:p>
        </p:txBody>
      </p:sp>
      <p:sp>
        <p:nvSpPr>
          <p:cNvPr id="7171" name="Content Placeholder 2"/>
          <p:cNvSpPr>
            <a:spLocks noGrp="1"/>
          </p:cNvSpPr>
          <p:nvPr>
            <p:ph idx="1"/>
          </p:nvPr>
        </p:nvSpPr>
        <p:spPr/>
        <p:txBody>
          <a:bodyPr/>
          <a:lstStyle/>
          <a:p>
            <a:r>
              <a:rPr lang="ar-SA" sz="2800" smtClean="0"/>
              <a:t>در مقایسه هوش مصنوعی با هوش انسانی می توان گفت که انسان قادر به مشاهده و تجزیه و تحلیل مسایل در جهت قضاوت و اخذ تصمیم میباشد در حالی که هوش مصنوعی مبتنی بر قوانین و رویه هایی از قبل تعبیه شده بر روی کامپیوتر میباشد</a:t>
            </a:r>
            <a:r>
              <a:rPr lang="en-US" sz="2800" smtClean="0"/>
              <a:t>.</a:t>
            </a:r>
            <a:r>
              <a:rPr lang="en-US" smtClean="0"/>
              <a:t/>
            </a:r>
            <a:br>
              <a:rPr lang="en-US" smtClean="0"/>
            </a:br>
            <a:endParaRPr lang="fa-IR" smtClean="0"/>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8"/>
          <p:cNvSpPr>
            <a:spLocks noGrp="1" noChangeArrowheads="1"/>
          </p:cNvSpPr>
          <p:nvPr>
            <p:ph type="sldNum" sz="quarter" idx="12"/>
          </p:nvPr>
        </p:nvSpPr>
        <p:spPr>
          <a:noFill/>
        </p:spPr>
        <p:txBody>
          <a:bodyPr/>
          <a:lstStyle/>
          <a:p>
            <a:fld id="{F81C0203-A5A2-4DEC-B545-2E63983CD7B4}" type="slidenum">
              <a:rPr lang="ar-SA" smtClean="0">
                <a:cs typeface="Arial" charset="0"/>
              </a:rPr>
              <a:pPr/>
              <a:t>6</a:t>
            </a:fld>
            <a:endParaRPr lang="en-US" smtClean="0">
              <a:cs typeface="Arial" charset="0"/>
            </a:endParaRPr>
          </a:p>
        </p:txBody>
      </p:sp>
      <p:sp>
        <p:nvSpPr>
          <p:cNvPr id="7170" name="Title 1"/>
          <p:cNvSpPr>
            <a:spLocks noGrp="1"/>
          </p:cNvSpPr>
          <p:nvPr>
            <p:ph type="title"/>
          </p:nvPr>
        </p:nvSpPr>
        <p:spPr/>
        <p:txBody>
          <a:bodyPr/>
          <a:lstStyle/>
          <a:p>
            <a:pPr algn="r"/>
            <a:r>
              <a:rPr lang="ar-SA" b="1" smtClean="0"/>
              <a:t>هدف هوش مصنوعی</a:t>
            </a:r>
            <a:r>
              <a:rPr lang="en-US" b="1" smtClean="0"/>
              <a:t/>
            </a:r>
            <a:br>
              <a:rPr lang="en-US" b="1" smtClean="0"/>
            </a:br>
            <a:endParaRPr lang="fa-IR" smtClean="0"/>
          </a:p>
        </p:txBody>
      </p:sp>
      <p:sp>
        <p:nvSpPr>
          <p:cNvPr id="8196" name="Content Placeholder 2"/>
          <p:cNvSpPr>
            <a:spLocks noGrp="1"/>
          </p:cNvSpPr>
          <p:nvPr>
            <p:ph idx="1"/>
          </p:nvPr>
        </p:nvSpPr>
        <p:spPr/>
        <p:txBody>
          <a:bodyPr/>
          <a:lstStyle/>
          <a:p>
            <a:r>
              <a:rPr lang="ar-SA" sz="2800" smtClean="0"/>
              <a:t>نزديك نمودن رفتار و پاسخ يك سيستم كامپيوتري به الگوهايي است كه انسان براساس آن‌ها رفتار مي‌كند و پاسخ مي‌دهد</a:t>
            </a:r>
            <a:r>
              <a:rPr lang="en-US" sz="2800" smtClean="0"/>
              <a:t>.</a:t>
            </a:r>
            <a:br>
              <a:rPr lang="en-US" sz="2800" smtClean="0"/>
            </a:br>
            <a:r>
              <a:rPr lang="ar-SA" sz="2800" smtClean="0"/>
              <a:t>گاه سيستم‌هايي طراحي مي‌شوند كه قدرت تجزيه و تحليل آن‌ها از انسان بيشتر است. ولي باز از الگوهاي ما استفاده مي‌كنند</a:t>
            </a:r>
            <a:r>
              <a:rPr lang="en-US" sz="2800" smtClean="0"/>
              <a:t>.</a:t>
            </a:r>
            <a:r>
              <a:rPr lang="en-US" smtClean="0"/>
              <a:t/>
            </a:r>
            <a:br>
              <a:rPr lang="en-US" smtClean="0"/>
            </a:br>
            <a:endParaRPr lang="fa-IR"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8"/>
          <p:cNvSpPr>
            <a:spLocks noGrp="1" noChangeArrowheads="1"/>
          </p:cNvSpPr>
          <p:nvPr>
            <p:ph type="sldNum" sz="quarter" idx="12"/>
          </p:nvPr>
        </p:nvSpPr>
        <p:spPr>
          <a:noFill/>
        </p:spPr>
        <p:txBody>
          <a:bodyPr/>
          <a:lstStyle/>
          <a:p>
            <a:fld id="{454BAAFF-BBC7-424A-93A4-38F8A557C511}" type="slidenum">
              <a:rPr lang="ar-SA" smtClean="0">
                <a:cs typeface="Arial" charset="0"/>
              </a:rPr>
              <a:pPr/>
              <a:t>7</a:t>
            </a:fld>
            <a:endParaRPr lang="en-US" smtClean="0">
              <a:cs typeface="Arial" charset="0"/>
            </a:endParaRPr>
          </a:p>
        </p:txBody>
      </p:sp>
      <p:sp>
        <p:nvSpPr>
          <p:cNvPr id="9219" name="Content Placeholder 2"/>
          <p:cNvSpPr>
            <a:spLocks noGrp="1"/>
          </p:cNvSpPr>
          <p:nvPr>
            <p:ph idx="1"/>
          </p:nvPr>
        </p:nvSpPr>
        <p:spPr/>
        <p:txBody>
          <a:bodyPr/>
          <a:lstStyle/>
          <a:p>
            <a:r>
              <a:rPr lang="ar-SA" sz="2800" smtClean="0"/>
              <a:t>از اهداف متخصصین</a:t>
            </a:r>
            <a:r>
              <a:rPr lang="en-US" sz="2800" smtClean="0"/>
              <a:t> </a:t>
            </a:r>
            <a:r>
              <a:rPr lang="ar-SA" sz="2800" smtClean="0"/>
              <a:t>تولید ماشینهایی است که دارای احساسات بوده و دست کم نسبت به وجود خود و احساسات خود آگاه باشند. این ماشین باید توانایی تعمیم تجربیات قدیمی خود در شرایط مشابه جدید را داشته و به این ترتیب اقدام به گسترش دامنه دانش و تجربیاتش کند</a:t>
            </a:r>
            <a:r>
              <a:rPr lang="en-US" sz="2800" smtClean="0"/>
              <a:t>.</a:t>
            </a:r>
            <a:r>
              <a:rPr lang="en-US" smtClean="0"/>
              <a:t/>
            </a:r>
            <a:br>
              <a:rPr lang="en-US" smtClean="0"/>
            </a:br>
            <a:endParaRPr lang="fa-IR"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8"/>
          <p:cNvSpPr>
            <a:spLocks noGrp="1" noChangeArrowheads="1"/>
          </p:cNvSpPr>
          <p:nvPr>
            <p:ph type="sldNum" sz="quarter" idx="12"/>
          </p:nvPr>
        </p:nvSpPr>
        <p:spPr>
          <a:noFill/>
        </p:spPr>
        <p:txBody>
          <a:bodyPr/>
          <a:lstStyle/>
          <a:p>
            <a:fld id="{4E865AE6-9232-40B1-9CFD-FB70D0EEB713}" type="slidenum">
              <a:rPr lang="ar-SA" smtClean="0">
                <a:cs typeface="Arial" charset="0"/>
              </a:rPr>
              <a:pPr/>
              <a:t>8</a:t>
            </a:fld>
            <a:endParaRPr lang="en-US" smtClean="0">
              <a:cs typeface="Arial" charset="0"/>
            </a:endParaRPr>
          </a:p>
        </p:txBody>
      </p:sp>
      <p:sp>
        <p:nvSpPr>
          <p:cNvPr id="9218" name="Rectangle 2"/>
          <p:cNvSpPr>
            <a:spLocks noGrp="1" noChangeArrowheads="1"/>
          </p:cNvSpPr>
          <p:nvPr>
            <p:ph type="title"/>
          </p:nvPr>
        </p:nvSpPr>
        <p:spPr/>
        <p:txBody>
          <a:bodyPr/>
          <a:lstStyle/>
          <a:p>
            <a:pPr algn="r" eaLnBrk="1" hangingPunct="1"/>
            <a:r>
              <a:rPr lang="ar-SA" smtClean="0"/>
              <a:t>کاربردهای هوش مصنوعی</a:t>
            </a:r>
            <a:endParaRPr lang="en-US" smtClean="0"/>
          </a:p>
        </p:txBody>
      </p:sp>
      <p:sp>
        <p:nvSpPr>
          <p:cNvPr id="9219" name="Rectangle 3"/>
          <p:cNvSpPr>
            <a:spLocks noGrp="1" noChangeArrowheads="1"/>
          </p:cNvSpPr>
          <p:nvPr>
            <p:ph type="body" idx="1"/>
          </p:nvPr>
        </p:nvSpPr>
        <p:spPr>
          <a:xfrm>
            <a:off x="533400" y="2209800"/>
            <a:ext cx="8001000" cy="4267200"/>
          </a:xfrm>
        </p:spPr>
        <p:txBody>
          <a:bodyPr/>
          <a:lstStyle/>
          <a:p>
            <a:pPr eaLnBrk="1" hangingPunct="1"/>
            <a:r>
              <a:rPr lang="ar-SA" smtClean="0"/>
              <a:t>روبات‏های فیلم‏های علمی</a:t>
            </a:r>
            <a:r>
              <a:rPr lang="en-US" smtClean="0"/>
              <a:t> - </a:t>
            </a:r>
            <a:r>
              <a:rPr lang="ar-SA" smtClean="0"/>
              <a:t>تخیلی</a:t>
            </a:r>
            <a:r>
              <a:rPr lang="en-US" smtClean="0"/>
              <a:t> </a:t>
            </a:r>
          </a:p>
          <a:p>
            <a:pPr eaLnBrk="1" hangingPunct="1"/>
            <a:r>
              <a:rPr lang="ar-SA" smtClean="0"/>
              <a:t>بازی‏های کامپیوتری </a:t>
            </a:r>
            <a:endParaRPr lang="en-US" smtClean="0"/>
          </a:p>
          <a:p>
            <a:pPr eaLnBrk="1" hangingPunct="1"/>
            <a:r>
              <a:rPr lang="ar-SA" smtClean="0"/>
              <a:t>پزشکی</a:t>
            </a:r>
            <a:endParaRPr lang="en-US" smtClean="0"/>
          </a:p>
          <a:p>
            <a:pPr eaLnBrk="1" hangingPunct="1"/>
            <a:r>
              <a:rPr lang="ar-SA" smtClean="0"/>
              <a:t>علوم هوافضا</a:t>
            </a:r>
            <a:endParaRPr lang="fa-IR" smtClean="0"/>
          </a:p>
          <a:p>
            <a:pPr eaLnBrk="1" hangingPunct="1"/>
            <a:r>
              <a:rPr lang="ar-SA" smtClean="0"/>
              <a:t>اکتشافات </a:t>
            </a:r>
            <a:endParaRPr lang="en-US" smtClean="0"/>
          </a:p>
          <a:p>
            <a:pPr eaLnBrk="1" hangingPunct="1"/>
            <a:endParaRPr lang="en-US" smtClean="0"/>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20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fade">
                                      <p:cBhvr>
                                        <p:cTn id="17" dur="20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fade">
                                      <p:cBhvr>
                                        <p:cTn id="22" dur="20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fade">
                                      <p:cBhvr>
                                        <p:cTn id="27" dur="20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fade">
                                      <p:cBhvr>
                                        <p:cTn id="32" dur="20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8"/>
          <p:cNvSpPr>
            <a:spLocks noGrp="1" noChangeArrowheads="1"/>
          </p:cNvSpPr>
          <p:nvPr>
            <p:ph type="sldNum" sz="quarter" idx="12"/>
          </p:nvPr>
        </p:nvSpPr>
        <p:spPr>
          <a:noFill/>
        </p:spPr>
        <p:txBody>
          <a:bodyPr/>
          <a:lstStyle/>
          <a:p>
            <a:fld id="{E75AF570-0634-45E5-B905-5A1EE9E01D9F}" type="slidenum">
              <a:rPr lang="ar-SA" smtClean="0">
                <a:cs typeface="Arial" charset="0"/>
              </a:rPr>
              <a:pPr/>
              <a:t>9</a:t>
            </a:fld>
            <a:endParaRPr lang="en-US" smtClean="0">
              <a:cs typeface="Arial" charset="0"/>
            </a:endParaRPr>
          </a:p>
        </p:txBody>
      </p:sp>
      <p:sp>
        <p:nvSpPr>
          <p:cNvPr id="10243" name="Rectangle 3"/>
          <p:cNvSpPr>
            <a:spLocks noGrp="1" noChangeArrowheads="1"/>
          </p:cNvSpPr>
          <p:nvPr>
            <p:ph type="body" idx="1"/>
          </p:nvPr>
        </p:nvSpPr>
        <p:spPr/>
        <p:txBody>
          <a:bodyPr/>
          <a:lstStyle/>
          <a:p>
            <a:pPr eaLnBrk="1" hangingPunct="1">
              <a:lnSpc>
                <a:spcPct val="90000"/>
              </a:lnSpc>
            </a:pPr>
            <a:endParaRPr lang="en-US" smtClean="0"/>
          </a:p>
          <a:p>
            <a:pPr eaLnBrk="1" hangingPunct="1">
              <a:lnSpc>
                <a:spcPct val="90000"/>
              </a:lnSpc>
            </a:pPr>
            <a:r>
              <a:rPr lang="ar-SA" smtClean="0"/>
              <a:t>تسلیحات نظامی </a:t>
            </a:r>
            <a:endParaRPr lang="en-US" smtClean="0"/>
          </a:p>
          <a:p>
            <a:pPr eaLnBrk="1" hangingPunct="1">
              <a:lnSpc>
                <a:spcPct val="90000"/>
              </a:lnSpc>
            </a:pPr>
            <a:r>
              <a:rPr lang="ar-SA" smtClean="0"/>
              <a:t>پیش بینی وضع هوا</a:t>
            </a:r>
            <a:endParaRPr lang="en-US" smtClean="0"/>
          </a:p>
          <a:p>
            <a:pPr eaLnBrk="1" hangingPunct="1">
              <a:lnSpc>
                <a:spcPct val="90000"/>
              </a:lnSpc>
            </a:pPr>
            <a:r>
              <a:rPr lang="ar-SA" smtClean="0"/>
              <a:t>نقشه‌برداری</a:t>
            </a:r>
            <a:r>
              <a:rPr lang="en-US" smtClean="0"/>
              <a:t> </a:t>
            </a:r>
          </a:p>
          <a:p>
            <a:pPr eaLnBrk="1" hangingPunct="1">
              <a:lnSpc>
                <a:spcPct val="90000"/>
              </a:lnSpc>
            </a:pPr>
            <a:r>
              <a:rPr lang="ar-SA" smtClean="0"/>
              <a:t>شناسایی عوارض</a:t>
            </a:r>
            <a:r>
              <a:rPr lang="en-US" smtClean="0"/>
              <a:t> </a:t>
            </a:r>
          </a:p>
          <a:p>
            <a:pPr eaLnBrk="1" hangingPunct="1">
              <a:lnSpc>
                <a:spcPct val="90000"/>
              </a:lnSpc>
            </a:pPr>
            <a:r>
              <a:rPr lang="ar-SA" smtClean="0"/>
              <a:t>تشخیص صدا، تشخیص گفتار ؛ دست خط</a:t>
            </a: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10000"/>
                                  </p:iterate>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fade">
                                      <p:cBhvr>
                                        <p:cTn id="7" dur="500">
                                          <p:stCondLst>
                                            <p:cond delay="0"/>
                                          </p:stCondLst>
                                        </p:cTn>
                                        <p:tgtEl>
                                          <p:spTgt spid="1024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fade">
                                      <p:cBhvr>
                                        <p:cTn id="12" dur="500">
                                          <p:stCondLst>
                                            <p:cond delay="0"/>
                                          </p:stCondLst>
                                        </p:cTn>
                                        <p:tgtEl>
                                          <p:spTgt spid="1024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fade">
                                      <p:cBhvr>
                                        <p:cTn id="17" dur="500">
                                          <p:stCondLst>
                                            <p:cond delay="0"/>
                                          </p:stCondLst>
                                        </p:cTn>
                                        <p:tgtEl>
                                          <p:spTgt spid="1024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10243">
                                            <p:txEl>
                                              <p:pRg st="4" end="4"/>
                                            </p:txEl>
                                          </p:spTgt>
                                        </p:tgtEl>
                                        <p:attrNameLst>
                                          <p:attrName>style.visibility</p:attrName>
                                        </p:attrNameLst>
                                      </p:cBhvr>
                                      <p:to>
                                        <p:strVal val="visible"/>
                                      </p:to>
                                    </p:set>
                                    <p:animEffect transition="in" filter="fade">
                                      <p:cBhvr>
                                        <p:cTn id="22" dur="500">
                                          <p:stCondLst>
                                            <p:cond delay="0"/>
                                          </p:stCondLst>
                                        </p:cTn>
                                        <p:tgtEl>
                                          <p:spTgt spid="1024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fade">
                                      <p:cBhvr>
                                        <p:cTn id="27" dur="500">
                                          <p:stCondLst>
                                            <p:cond delay="0"/>
                                          </p:stCondLst>
                                        </p:cTn>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374</TotalTime>
  <Words>1521</Words>
  <Application>Microsoft PowerPoint</Application>
  <PresentationFormat>On-screen Show (4:3)</PresentationFormat>
  <Paragraphs>153</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Profile</vt:lpstr>
      <vt:lpstr>Slide 1</vt:lpstr>
      <vt:lpstr>تازه ها و كاربردهاي هوش مصنوعی </vt:lpstr>
      <vt:lpstr>هوش مصنوعي</vt:lpstr>
      <vt:lpstr>Slide 4</vt:lpstr>
      <vt:lpstr>Slide 5</vt:lpstr>
      <vt:lpstr>هدف هوش مصنوعی </vt:lpstr>
      <vt:lpstr>Slide 7</vt:lpstr>
      <vt:lpstr>کاربردهای هوش مصنوعی</vt:lpstr>
      <vt:lpstr>Slide 9</vt:lpstr>
      <vt:lpstr>كاربردهاي هوش مصنوعي درعلوم پزشكي</vt:lpstr>
      <vt:lpstr>كاربردهاي هوش مصنوعی در کشاورزی </vt:lpstr>
      <vt:lpstr>سيستم آبياري هوشمند مزارع </vt:lpstr>
      <vt:lpstr>كاربردهاي اينترنتي</vt:lpstr>
      <vt:lpstr>کاربردهای هوش مصنوعی در صنعت </vt:lpstr>
      <vt:lpstr>کاربردهای هوش مصنوعی در بازیها </vt:lpstr>
      <vt:lpstr>شاخه هاي هوش مصنوعي</vt:lpstr>
      <vt:lpstr>تازه هاي هوش مصنوعي</vt:lpstr>
      <vt:lpstr>لباس‏های هوشمند </vt:lpstr>
      <vt:lpstr>Slide 19</vt:lpstr>
      <vt:lpstr>Slide 20</vt:lpstr>
      <vt:lpstr>آجر و ساختمان‏های هوشمند </vt:lpstr>
      <vt:lpstr>Slide 22</vt:lpstr>
      <vt:lpstr>Slide 23</vt:lpstr>
      <vt:lpstr>کاغذ دیواری هوشمند </vt:lpstr>
      <vt:lpstr>کیف دستی </vt:lpstr>
      <vt:lpstr>شیر آب هوشمند </vt:lpstr>
      <vt:lpstr>سیستم‏های حمل و نقل هوشمند </vt:lpstr>
      <vt:lpstr>جاروبرقي هوشمند</vt:lpstr>
      <vt:lpstr>تسلیحات نظامی هوشمند </vt:lpstr>
      <vt:lpstr>ميز هوشمند سه بعدي سفارش غذا </vt:lpstr>
      <vt:lpstr>Slide 31</vt:lpstr>
      <vt:lpstr>شيشه هوشمند با استفاده از نانو</vt:lpstr>
      <vt:lpstr>دستكش هوشمند مجهز به فناوري بلوتوث </vt:lpstr>
      <vt:lpstr>دستگاه هوشمند كاهش مصرف بنزين</vt:lpstr>
      <vt:lpstr>يخچال هوشمند سخنگو</vt:lpstr>
      <vt:lpstr>هدف نهایی هوش مصنوعی </vt:lpstr>
      <vt:lpstr>Slide 37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SHADI</cp:lastModifiedBy>
  <cp:revision>42</cp:revision>
  <cp:lastPrinted>1601-01-01T00:00:00Z</cp:lastPrinted>
  <dcterms:created xsi:type="dcterms:W3CDTF">1601-01-01T00:00:00Z</dcterms:created>
  <dcterms:modified xsi:type="dcterms:W3CDTF">2014-11-05T18:31:36Z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