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handoutMasterIdLst>
    <p:handoutMasterId r:id="rId17"/>
  </p:handoutMasterIdLst>
  <p:sldIdLst>
    <p:sldId id="256" r:id="rId2"/>
    <p:sldId id="257" r:id="rId3"/>
    <p:sldId id="258" r:id="rId4"/>
    <p:sldId id="259" r:id="rId5"/>
    <p:sldId id="260" r:id="rId6"/>
    <p:sldId id="261" r:id="rId7"/>
    <p:sldId id="262" r:id="rId8"/>
    <p:sldId id="263" r:id="rId9"/>
    <p:sldId id="265" r:id="rId10"/>
    <p:sldId id="264" r:id="rId11"/>
    <p:sldId id="266" r:id="rId12"/>
    <p:sldId id="267" r:id="rId13"/>
    <p:sldId id="268"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sz="quarter" idx="1"/>
          </p:nvPr>
        </p:nvSpPr>
        <p:spPr>
          <a:xfrm>
            <a:off x="1588" y="0"/>
            <a:ext cx="2971800" cy="457200"/>
          </a:xfrm>
          <a:prstGeom prst="rect">
            <a:avLst/>
          </a:prstGeom>
        </p:spPr>
        <p:txBody>
          <a:bodyPr vert="horz" lIns="91440" tIns="45720" rIns="91440" bIns="45720" rtlCol="1"/>
          <a:lstStyle>
            <a:lvl1pPr algn="l">
              <a:defRPr sz="1200"/>
            </a:lvl1pPr>
          </a:lstStyle>
          <a:p>
            <a:fld id="{BCAE65CC-9FF7-4D84-A2F5-CB25160733C9}" type="datetime8">
              <a:rPr lang="fa-IR" smtClean="0"/>
              <a:t>دسامبر 14، 14</a:t>
            </a:fld>
            <a:endParaRPr lang="fa-IR"/>
          </a:p>
        </p:txBody>
      </p:sp>
      <p:sp>
        <p:nvSpPr>
          <p:cNvPr id="4" name="Footer Placeholder 3"/>
          <p:cNvSpPr>
            <a:spLocks noGrp="1"/>
          </p:cNvSpPr>
          <p:nvPr>
            <p:ph type="ftr" sz="quarter" idx="2"/>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5" name="Slide Number Placeholder 4"/>
          <p:cNvSpPr>
            <a:spLocks noGrp="1"/>
          </p:cNvSpPr>
          <p:nvPr>
            <p:ph type="sldNum" sz="quarter" idx="3"/>
          </p:nvPr>
        </p:nvSpPr>
        <p:spPr>
          <a:xfrm>
            <a:off x="1588" y="8685213"/>
            <a:ext cx="2971800" cy="457200"/>
          </a:xfrm>
          <a:prstGeom prst="rect">
            <a:avLst/>
          </a:prstGeom>
        </p:spPr>
        <p:txBody>
          <a:bodyPr vert="horz" lIns="91440" tIns="45720" rIns="91440" bIns="45720" rtlCol="1" anchor="b"/>
          <a:lstStyle>
            <a:lvl1pPr algn="l">
              <a:defRPr sz="1200"/>
            </a:lvl1pPr>
          </a:lstStyle>
          <a:p>
            <a:fld id="{E851094B-42BA-4773-ACF7-A562947A37A0}" type="slidenum">
              <a:rPr lang="fa-IR" smtClean="0"/>
              <a:t>‹#›</a:t>
            </a:fld>
            <a:endParaRPr lang="fa-IR"/>
          </a:p>
        </p:txBody>
      </p:sp>
    </p:spTree>
    <p:extLst>
      <p:ext uri="{BB962C8B-B14F-4D97-AF65-F5344CB8AC3E}">
        <p14:creationId xmlns:p14="http://schemas.microsoft.com/office/powerpoint/2010/main" val="3986908945"/>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2A387546-7DDD-4C94-A048-C46DBCF51C2B}" type="datetime8">
              <a:rPr lang="fa-IR" smtClean="0"/>
              <a:t>دسامبر 14، 14</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414BAA57-3908-433A-908D-0DB78BFDECD5}" type="slidenum">
              <a:rPr lang="fa-IR" smtClean="0"/>
              <a:t>‹#›</a:t>
            </a:fld>
            <a:endParaRPr lang="fa-IR"/>
          </a:p>
        </p:txBody>
      </p:sp>
    </p:spTree>
    <p:extLst>
      <p:ext uri="{BB962C8B-B14F-4D97-AF65-F5344CB8AC3E}">
        <p14:creationId xmlns:p14="http://schemas.microsoft.com/office/powerpoint/2010/main" val="188515618"/>
      </p:ext>
    </p:extLst>
  </p:cSld>
  <p:clrMap bg1="lt1" tx1="dk1" bg2="lt2" tx2="dk2" accent1="accent1" accent2="accent2" accent3="accent3" accent4="accent4" accent5="accent5" accent6="accent6" hlink="hlink" folHlink="folHlink"/>
  <p:hf sldNum="0" hdr="0" ftr="0" dt="0"/>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Tree>
    <p:extLst>
      <p:ext uri="{BB962C8B-B14F-4D97-AF65-F5344CB8AC3E}">
        <p14:creationId xmlns:p14="http://schemas.microsoft.com/office/powerpoint/2010/main" val="18928603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Tree>
    <p:extLst>
      <p:ext uri="{BB962C8B-B14F-4D97-AF65-F5344CB8AC3E}">
        <p14:creationId xmlns:p14="http://schemas.microsoft.com/office/powerpoint/2010/main" val="4238383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Tree>
    <p:extLst>
      <p:ext uri="{BB962C8B-B14F-4D97-AF65-F5344CB8AC3E}">
        <p14:creationId xmlns:p14="http://schemas.microsoft.com/office/powerpoint/2010/main" val="23708151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20EEB05-A0E1-4F1A-946D-79C01B6B6A89}" type="datetime1">
              <a:rPr lang="en-US" smtClean="0"/>
              <a:t>12/14/2014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487521-1798-431F-AEC5-6E9CF1C7CB75}" type="slidenum">
              <a:rPr lang="en-US" smtClean="0"/>
              <a:pPr/>
              <a:t>‹#›</a:t>
            </a:fld>
            <a:endParaRPr lang="en-US"/>
          </a:p>
        </p:txBody>
      </p:sp>
    </p:spTree>
    <p:extLst>
      <p:ext uri="{BB962C8B-B14F-4D97-AF65-F5344CB8AC3E}">
        <p14:creationId xmlns:p14="http://schemas.microsoft.com/office/powerpoint/2010/main" val="38196540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E3413BA-A22A-42A2-AEE5-1B48EA14D6B4}" type="datetime1">
              <a:rPr lang="en-US" smtClean="0"/>
              <a:t>12/14/2014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487521-1798-431F-AEC5-6E9CF1C7CB75}" type="slidenum">
              <a:rPr lang="en-US" smtClean="0"/>
              <a:pPr/>
              <a:t>‹#›</a:t>
            </a:fld>
            <a:endParaRPr lang="en-US"/>
          </a:p>
        </p:txBody>
      </p:sp>
    </p:spTree>
    <p:extLst>
      <p:ext uri="{BB962C8B-B14F-4D97-AF65-F5344CB8AC3E}">
        <p14:creationId xmlns:p14="http://schemas.microsoft.com/office/powerpoint/2010/main" val="41854492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9FB8A22-231D-4948-9EE8-8C3014DEEC92}" type="datetime1">
              <a:rPr lang="en-US" smtClean="0"/>
              <a:t>12/14/2014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487521-1798-431F-AEC5-6E9CF1C7CB75}" type="slidenum">
              <a:rPr lang="en-US" smtClean="0"/>
              <a:pPr/>
              <a:t>‹#›</a:t>
            </a:fld>
            <a:endParaRPr lang="en-US"/>
          </a:p>
        </p:txBody>
      </p:sp>
    </p:spTree>
    <p:extLst>
      <p:ext uri="{BB962C8B-B14F-4D97-AF65-F5344CB8AC3E}">
        <p14:creationId xmlns:p14="http://schemas.microsoft.com/office/powerpoint/2010/main" val="10913295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773B44A-B4B7-4313-9240-907784F36BCD}" type="datetime1">
              <a:rPr lang="en-US" smtClean="0"/>
              <a:t>12/14/2014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487521-1798-431F-AEC5-6E9CF1C7CB75}" type="slidenum">
              <a:rPr lang="en-US" smtClean="0"/>
              <a:pPr/>
              <a:t>‹#›</a:t>
            </a:fld>
            <a:endParaRPr lang="en-US"/>
          </a:p>
        </p:txBody>
      </p:sp>
    </p:spTree>
    <p:extLst>
      <p:ext uri="{BB962C8B-B14F-4D97-AF65-F5344CB8AC3E}">
        <p14:creationId xmlns:p14="http://schemas.microsoft.com/office/powerpoint/2010/main" val="32028557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68D0CA9-6C61-42CD-A872-E4CDF469C760}" type="datetime1">
              <a:rPr lang="en-US" smtClean="0"/>
              <a:t>12/14/2014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487521-1798-431F-AEC5-6E9CF1C7CB75}" type="slidenum">
              <a:rPr lang="en-US" smtClean="0"/>
              <a:pPr/>
              <a:t>‹#›</a:t>
            </a:fld>
            <a:endParaRPr lang="en-US"/>
          </a:p>
        </p:txBody>
      </p:sp>
    </p:spTree>
    <p:extLst>
      <p:ext uri="{BB962C8B-B14F-4D97-AF65-F5344CB8AC3E}">
        <p14:creationId xmlns:p14="http://schemas.microsoft.com/office/powerpoint/2010/main" val="18603330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C7E19A4-084A-4874-94A3-886D6AE44F99}" type="datetime1">
              <a:rPr lang="en-US" smtClean="0"/>
              <a:t>12/14/2014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487521-1798-431F-AEC5-6E9CF1C7CB75}" type="slidenum">
              <a:rPr lang="en-US" smtClean="0"/>
              <a:pPr/>
              <a:t>‹#›</a:t>
            </a:fld>
            <a:endParaRPr lang="en-US"/>
          </a:p>
        </p:txBody>
      </p:sp>
    </p:spTree>
    <p:extLst>
      <p:ext uri="{BB962C8B-B14F-4D97-AF65-F5344CB8AC3E}">
        <p14:creationId xmlns:p14="http://schemas.microsoft.com/office/powerpoint/2010/main" val="3882644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03BA9CB-AAC5-4505-9B56-5E182C3AFED8}" type="datetime1">
              <a:rPr lang="en-US" smtClean="0"/>
              <a:t>12/14/2014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3487521-1798-431F-AEC5-6E9CF1C7CB75}" type="slidenum">
              <a:rPr lang="en-US" smtClean="0"/>
              <a:pPr/>
              <a:t>‹#›</a:t>
            </a:fld>
            <a:endParaRPr lang="en-US"/>
          </a:p>
        </p:txBody>
      </p:sp>
    </p:spTree>
    <p:extLst>
      <p:ext uri="{BB962C8B-B14F-4D97-AF65-F5344CB8AC3E}">
        <p14:creationId xmlns:p14="http://schemas.microsoft.com/office/powerpoint/2010/main" val="11735881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438FE1E-66C7-462E-A1EC-A1C4E0F37B19}" type="datetime1">
              <a:rPr lang="en-US" smtClean="0"/>
              <a:t>12/14/2014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3487521-1798-431F-AEC5-6E9CF1C7CB75}" type="slidenum">
              <a:rPr lang="en-US" smtClean="0"/>
              <a:pPr/>
              <a:t>‹#›</a:t>
            </a:fld>
            <a:endParaRPr lang="en-US"/>
          </a:p>
        </p:txBody>
      </p:sp>
    </p:spTree>
    <p:extLst>
      <p:ext uri="{BB962C8B-B14F-4D97-AF65-F5344CB8AC3E}">
        <p14:creationId xmlns:p14="http://schemas.microsoft.com/office/powerpoint/2010/main" val="9805664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6F1EF6-00FD-4925-B409-D55D4DC749D9}" type="datetime1">
              <a:rPr lang="en-US" smtClean="0"/>
              <a:t>12/14/2014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3487521-1798-431F-AEC5-6E9CF1C7CB75}" type="slidenum">
              <a:rPr lang="en-US" smtClean="0"/>
              <a:pPr/>
              <a:t>‹#›</a:t>
            </a:fld>
            <a:endParaRPr lang="en-US"/>
          </a:p>
        </p:txBody>
      </p:sp>
    </p:spTree>
    <p:extLst>
      <p:ext uri="{BB962C8B-B14F-4D97-AF65-F5344CB8AC3E}">
        <p14:creationId xmlns:p14="http://schemas.microsoft.com/office/powerpoint/2010/main" val="33328817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D8C00B5-0320-4E1F-9810-3733C99BA4EB}" type="datetime1">
              <a:rPr lang="en-US" smtClean="0"/>
              <a:t>12/14/2014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487521-1798-431F-AEC5-6E9CF1C7CB75}" type="slidenum">
              <a:rPr lang="en-US" smtClean="0"/>
              <a:pPr/>
              <a:t>‹#›</a:t>
            </a:fld>
            <a:endParaRPr lang="en-US"/>
          </a:p>
        </p:txBody>
      </p:sp>
    </p:spTree>
    <p:extLst>
      <p:ext uri="{BB962C8B-B14F-4D97-AF65-F5344CB8AC3E}">
        <p14:creationId xmlns:p14="http://schemas.microsoft.com/office/powerpoint/2010/main" val="23144309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85FA7FA-EB53-41CE-A10E-90087432B760}" type="datetime1">
              <a:rPr lang="en-US" smtClean="0"/>
              <a:t>12/14/2014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487521-1798-431F-AEC5-6E9CF1C7CB75}" type="slidenum">
              <a:rPr lang="en-US" smtClean="0"/>
              <a:pPr/>
              <a:t>‹#›</a:t>
            </a:fld>
            <a:endParaRPr lang="en-US"/>
          </a:p>
        </p:txBody>
      </p:sp>
    </p:spTree>
    <p:extLst>
      <p:ext uri="{BB962C8B-B14F-4D97-AF65-F5344CB8AC3E}">
        <p14:creationId xmlns:p14="http://schemas.microsoft.com/office/powerpoint/2010/main" val="12457954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2000" r="-2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E7A30D-C98E-49A2-9792-A8B8EEADC181}" type="datetime1">
              <a:rPr lang="en-US" smtClean="0"/>
              <a:t>12/14/2014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487521-1798-431F-AEC5-6E9CF1C7CB75}" type="slidenum">
              <a:rPr lang="en-US" smtClean="0"/>
              <a:pPr/>
              <a:t>‹#›</a:t>
            </a:fld>
            <a:endParaRPr lang="en-US"/>
          </a:p>
        </p:txBody>
      </p:sp>
    </p:spTree>
    <p:extLst>
      <p:ext uri="{BB962C8B-B14F-4D97-AF65-F5344CB8AC3E}">
        <p14:creationId xmlns:p14="http://schemas.microsoft.com/office/powerpoint/2010/main" val="29196965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1916832"/>
            <a:ext cx="7772400" cy="4176464"/>
          </a:xfrm>
          <a:ln>
            <a:solidFill>
              <a:schemeClr val="accent1"/>
            </a:solidFill>
          </a:ln>
        </p:spPr>
        <p:txBody>
          <a:bodyPr>
            <a:normAutofit/>
          </a:bodyPr>
          <a:lstStyle/>
          <a:p>
            <a:r>
              <a:rPr lang="fa-IR" sz="4800" dirty="0" smtClean="0">
                <a:effectLst>
                  <a:outerShdw blurRad="38100" dist="38100" dir="2700000" algn="tl">
                    <a:srgbClr val="000000">
                      <a:alpha val="43137"/>
                    </a:srgbClr>
                  </a:outerShdw>
                </a:effectLst>
                <a:cs typeface="B Nazanin" pitchFamily="2" charset="-78"/>
              </a:rPr>
              <a:t>فصل هفتم : عدم قطعیت</a:t>
            </a:r>
            <a:r>
              <a:rPr lang="en-US" sz="4800" dirty="0" smtClean="0">
                <a:effectLst>
                  <a:outerShdw blurRad="38100" dist="38100" dir="2700000" algn="tl">
                    <a:srgbClr val="000000">
                      <a:alpha val="43137"/>
                    </a:srgbClr>
                  </a:outerShdw>
                </a:effectLst>
                <a:cs typeface="B Nazanin" pitchFamily="2" charset="-78"/>
              </a:rPr>
              <a:t/>
            </a:r>
            <a:br>
              <a:rPr lang="en-US" sz="4800" dirty="0" smtClean="0">
                <a:effectLst>
                  <a:outerShdw blurRad="38100" dist="38100" dir="2700000" algn="tl">
                    <a:srgbClr val="000000">
                      <a:alpha val="43137"/>
                    </a:srgbClr>
                  </a:outerShdw>
                </a:effectLst>
                <a:cs typeface="B Nazanin" pitchFamily="2" charset="-78"/>
              </a:rPr>
            </a:br>
            <a:r>
              <a:rPr lang="en-US" sz="4800" dirty="0">
                <a:cs typeface="B Nazanin" pitchFamily="2" charset="-78"/>
              </a:rPr>
              <a:t/>
            </a:r>
            <a:br>
              <a:rPr lang="en-US" sz="4800" dirty="0">
                <a:cs typeface="B Nazanin" pitchFamily="2" charset="-78"/>
              </a:rPr>
            </a:br>
            <a:r>
              <a:rPr lang="fa-IR" dirty="0" smtClean="0">
                <a:cs typeface="B Nazanin" pitchFamily="2" charset="-78"/>
              </a:rPr>
              <a:t/>
            </a:r>
            <a:br>
              <a:rPr lang="fa-IR" dirty="0" smtClean="0">
                <a:cs typeface="B Nazanin" pitchFamily="2" charset="-78"/>
              </a:rPr>
            </a:br>
            <a:r>
              <a:rPr lang="fa-IR" dirty="0" smtClean="0">
                <a:cs typeface="B Nazanin" pitchFamily="2" charset="-78"/>
              </a:rPr>
              <a:t>ارائه :محمد حبیبی</a:t>
            </a:r>
            <a:br>
              <a:rPr lang="fa-IR" dirty="0" smtClean="0">
                <a:cs typeface="B Nazanin" pitchFamily="2" charset="-78"/>
              </a:rPr>
            </a:br>
            <a:r>
              <a:rPr lang="fa-IR" dirty="0" smtClean="0">
                <a:cs typeface="B Nazanin" pitchFamily="2" charset="-78"/>
              </a:rPr>
              <a:t>مدرس : استاد عابدینی</a:t>
            </a:r>
            <a:endParaRPr lang="en-US" sz="4800" dirty="0">
              <a:cs typeface="B Nazanin" pitchFamily="2" charset="-78"/>
            </a:endParaRPr>
          </a:p>
        </p:txBody>
      </p:sp>
    </p:spTree>
    <p:extLst>
      <p:ext uri="{BB962C8B-B14F-4D97-AF65-F5344CB8AC3E}">
        <p14:creationId xmlns:p14="http://schemas.microsoft.com/office/powerpoint/2010/main" val="258208929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71841" y="1916832"/>
            <a:ext cx="7992888" cy="2246769"/>
          </a:xfrm>
          <a:prstGeom prst="rect">
            <a:avLst/>
          </a:prstGeom>
          <a:noFill/>
        </p:spPr>
        <p:txBody>
          <a:bodyPr wrap="square" rtlCol="1">
            <a:spAutoFit/>
          </a:bodyPr>
          <a:lstStyle/>
          <a:p>
            <a:pPr algn="r"/>
            <a:r>
              <a:rPr lang="fa-IR" sz="2800" dirty="0" smtClean="0">
                <a:cs typeface="B Nazanin" pitchFamily="2" charset="-78"/>
              </a:rPr>
              <a:t>در برخی سیستم های کاربردی , روش بیز با موفقیت های چشم گیری روبه رو شده است که در بین آنها                       به عنوان بهترین شناخته شده است .</a:t>
            </a:r>
          </a:p>
          <a:p>
            <a:pPr algn="r"/>
            <a:r>
              <a:rPr lang="fa-IR" sz="2800" dirty="0" smtClean="0">
                <a:cs typeface="B Nazanin" pitchFamily="2" charset="-78"/>
              </a:rPr>
              <a:t>این سیستم خبره در اکتشاف معادن رسوبی مانند مس و المینیوم موفقیت بالایی داشته است .</a:t>
            </a:r>
            <a:endParaRPr lang="fa-IR" sz="2800" dirty="0">
              <a:cs typeface="B Nazanin" pitchFamily="2" charset="-78"/>
            </a:endParaRPr>
          </a:p>
        </p:txBody>
      </p:sp>
      <p:sp>
        <p:nvSpPr>
          <p:cNvPr id="5" name="TextBox 4"/>
          <p:cNvSpPr txBox="1"/>
          <p:nvPr/>
        </p:nvSpPr>
        <p:spPr>
          <a:xfrm>
            <a:off x="2981146" y="2348880"/>
            <a:ext cx="1851661" cy="461665"/>
          </a:xfrm>
          <a:prstGeom prst="rect">
            <a:avLst/>
          </a:prstGeom>
          <a:noFill/>
        </p:spPr>
        <p:txBody>
          <a:bodyPr wrap="none" rtlCol="1">
            <a:spAutoFit/>
          </a:bodyPr>
          <a:lstStyle/>
          <a:p>
            <a:r>
              <a:rPr lang="en-US" sz="2400" dirty="0" smtClean="0"/>
              <a:t>PROSPRCTOR</a:t>
            </a:r>
            <a:endParaRPr lang="fa-IR" sz="2400" dirty="0"/>
          </a:p>
        </p:txBody>
      </p:sp>
    </p:spTree>
    <p:extLst>
      <p:ext uri="{BB962C8B-B14F-4D97-AF65-F5344CB8AC3E}">
        <p14:creationId xmlns:p14="http://schemas.microsoft.com/office/powerpoint/2010/main" val="16276505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6335" y="77151"/>
            <a:ext cx="8229600" cy="1143000"/>
          </a:xfrm>
        </p:spPr>
        <p:txBody>
          <a:bodyPr/>
          <a:lstStyle/>
          <a:p>
            <a:pPr algn="r"/>
            <a:r>
              <a:rPr lang="fa-IR" dirty="0" smtClean="0">
                <a:effectLst>
                  <a:outerShdw blurRad="38100" dist="38100" dir="2700000" algn="tl">
                    <a:srgbClr val="000000">
                      <a:alpha val="43137"/>
                    </a:srgbClr>
                  </a:outerShdw>
                </a:effectLst>
                <a:cs typeface="B Nazanin" pitchFamily="2" charset="-78"/>
              </a:rPr>
              <a:t>فاکتور های قطعیت :</a:t>
            </a:r>
            <a:endParaRPr lang="fa-IR" dirty="0">
              <a:effectLst>
                <a:outerShdw blurRad="38100" dist="38100" dir="2700000" algn="tl">
                  <a:srgbClr val="000000">
                    <a:alpha val="43137"/>
                  </a:srgbClr>
                </a:outerShdw>
              </a:effectLst>
              <a:cs typeface="B Nazanin" pitchFamily="2" charset="-78"/>
            </a:endParaRPr>
          </a:p>
        </p:txBody>
      </p:sp>
      <p:sp>
        <p:nvSpPr>
          <p:cNvPr id="4" name="TextBox 3"/>
          <p:cNvSpPr txBox="1"/>
          <p:nvPr/>
        </p:nvSpPr>
        <p:spPr>
          <a:xfrm>
            <a:off x="371714" y="1071836"/>
            <a:ext cx="8568952" cy="400110"/>
          </a:xfrm>
          <a:prstGeom prst="rect">
            <a:avLst/>
          </a:prstGeom>
          <a:noFill/>
        </p:spPr>
        <p:txBody>
          <a:bodyPr wrap="square" rtlCol="1">
            <a:spAutoFit/>
          </a:bodyPr>
          <a:lstStyle/>
          <a:p>
            <a:pPr algn="r"/>
            <a:r>
              <a:rPr lang="fa-IR" sz="2000" dirty="0" smtClean="0">
                <a:cs typeface="B Nazanin" pitchFamily="2" charset="-78"/>
              </a:rPr>
              <a:t>از روش های عدم قطعیت بیزین نمیتوان استفاده کرد</a:t>
            </a:r>
            <a:r>
              <a:rPr lang="en-US" sz="2000" dirty="0" smtClean="0">
                <a:cs typeface="B Nazanin" pitchFamily="2" charset="-78"/>
              </a:rPr>
              <a:t> </a:t>
            </a:r>
            <a:r>
              <a:rPr lang="en-US" sz="2000" dirty="0" smtClean="0">
                <a:latin typeface="Arial"/>
                <a:cs typeface="B Nazanin" pitchFamily="2" charset="-78"/>
              </a:rPr>
              <a:t>, </a:t>
            </a:r>
            <a:r>
              <a:rPr lang="en-US" sz="2000" dirty="0" smtClean="0">
                <a:cs typeface="B Nazanin" pitchFamily="2" charset="-78"/>
              </a:rPr>
              <a:t>MYCin</a:t>
            </a:r>
            <a:r>
              <a:rPr lang="fa-IR" sz="2000" dirty="0" smtClean="0">
                <a:cs typeface="B Nazanin" pitchFamily="2" charset="-78"/>
              </a:rPr>
              <a:t>در سیستم های خبره پزشکی معروفی مانند </a:t>
            </a:r>
            <a:endParaRPr lang="fa-IR" sz="2000" dirty="0">
              <a:cs typeface="B Nazanin" pitchFamily="2" charset="-78"/>
            </a:endParaRPr>
          </a:p>
        </p:txBody>
      </p:sp>
      <p:sp>
        <p:nvSpPr>
          <p:cNvPr id="5" name="TextBox 4"/>
          <p:cNvSpPr txBox="1"/>
          <p:nvPr/>
        </p:nvSpPr>
        <p:spPr>
          <a:xfrm>
            <a:off x="446335" y="1466784"/>
            <a:ext cx="8424936" cy="3170099"/>
          </a:xfrm>
          <a:prstGeom prst="rect">
            <a:avLst/>
          </a:prstGeom>
          <a:noFill/>
        </p:spPr>
        <p:txBody>
          <a:bodyPr wrap="square" rtlCol="1">
            <a:spAutoFit/>
          </a:bodyPr>
          <a:lstStyle/>
          <a:p>
            <a:pPr algn="r"/>
            <a:r>
              <a:rPr lang="fa-IR" sz="2000" dirty="0" smtClean="0">
                <a:cs typeface="B Nazanin" pitchFamily="2" charset="-78"/>
              </a:rPr>
              <a:t>به دلایلی که در ادامه مختصرا نام میبریم :</a:t>
            </a:r>
          </a:p>
          <a:p>
            <a:pPr algn="r"/>
            <a:r>
              <a:rPr lang="fa-IR" sz="2000" dirty="0" smtClean="0">
                <a:cs typeface="B Nazanin" pitchFamily="2" charset="-78"/>
              </a:rPr>
              <a:t>1..مشکلاتی در جمع آوری احتمالات و پیش شرط های اولیه وجود دارند . مشکلات از ناحیه متخصص و به علت جمع آوری یک سری اطلاعات پیچیده میباشد .</a:t>
            </a:r>
          </a:p>
          <a:p>
            <a:pPr algn="r"/>
            <a:r>
              <a:rPr lang="fa-IR" sz="2000" dirty="0" smtClean="0">
                <a:cs typeface="B Nazanin" pitchFamily="2" charset="-78"/>
              </a:rPr>
              <a:t>2. تئوری بیز تنها در صورتی معتبر است که فرض ها گسسته باشند به این معنی که وجه اشتراکی نداشته باشند . در حالی که در سیستم خبره پزشکی مذکور فرض ها کاملا جدا شدنی نیستند . به عنوان مثال بیماری مانند برونشیت میتواند علائمی مشابه انفلونزا هم داشته باشد.</a:t>
            </a:r>
          </a:p>
          <a:p>
            <a:pPr algn="r"/>
            <a:r>
              <a:rPr lang="fa-IR" sz="2000" dirty="0" smtClean="0">
                <a:cs typeface="B Nazanin" pitchFamily="2" charset="-78"/>
              </a:rPr>
              <a:t>3. یکی از ضروریات مهم در کاربرد تئوری بیز این امر میباشد که تمامی فرضیات ممکنه در فضای حل مسئله باید در نظر گرفته شود اما به هر حال در یک مسئله مرتبط با علوم پزشکی ممکن است چنین افاقی نیافتد . چرا که ممکن است همه بیماری ها بطور کامل شناخته شده نباشند . برای مثال بیماری ایدز در سال 1980 کشف شد و ..... </a:t>
            </a:r>
            <a:endParaRPr lang="fa-IR" sz="2000" dirty="0">
              <a:cs typeface="B Nazanin" pitchFamily="2" charset="-78"/>
            </a:endParaRPr>
          </a:p>
        </p:txBody>
      </p:sp>
      <p:sp>
        <p:nvSpPr>
          <p:cNvPr id="6" name="TextBox 5"/>
          <p:cNvSpPr txBox="1"/>
          <p:nvPr/>
        </p:nvSpPr>
        <p:spPr>
          <a:xfrm>
            <a:off x="446335" y="4636883"/>
            <a:ext cx="8419710" cy="1015663"/>
          </a:xfrm>
          <a:prstGeom prst="rect">
            <a:avLst/>
          </a:prstGeom>
          <a:noFill/>
        </p:spPr>
        <p:txBody>
          <a:bodyPr wrap="square" rtlCol="1">
            <a:spAutoFit/>
          </a:bodyPr>
          <a:lstStyle/>
          <a:p>
            <a:pPr algn="r"/>
            <a:r>
              <a:rPr lang="fa-IR" sz="2000" dirty="0" smtClean="0">
                <a:cs typeface="B Nazanin" pitchFamily="2" charset="-78"/>
              </a:rPr>
              <a:t>نرم افزار سیستم خبره مذکور توسط تکنیک معروف به فاکتور های قطعیت تکمیل شده است . فاکتور های </a:t>
            </a:r>
            <a:r>
              <a:rPr lang="en-US" sz="2000" dirty="0" smtClean="0">
                <a:cs typeface="B Nazanin" pitchFamily="2" charset="-78"/>
              </a:rPr>
              <a:t> </a:t>
            </a:r>
            <a:r>
              <a:rPr lang="fa-IR" sz="2000" dirty="0" smtClean="0">
                <a:cs typeface="B Nazanin" pitchFamily="2" charset="-78"/>
              </a:rPr>
              <a:t>قطعیت مقادیر احتمالی نیست و لزوما در محدوده احتمالی {1و0} قرار ندارد ام ای سین از فاکتور های قطعیت در محدوده {1-و1} استفاده میکند </a:t>
            </a:r>
            <a:endParaRPr lang="fa-IR" sz="2000" dirty="0">
              <a:cs typeface="B Nazanin" pitchFamily="2" charset="-78"/>
            </a:endParaRPr>
          </a:p>
        </p:txBody>
      </p:sp>
      <p:cxnSp>
        <p:nvCxnSpPr>
          <p:cNvPr id="8" name="Straight Connector 7"/>
          <p:cNvCxnSpPr/>
          <p:nvPr/>
        </p:nvCxnSpPr>
        <p:spPr>
          <a:xfrm>
            <a:off x="2339752" y="5652546"/>
            <a:ext cx="309634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2339752" y="5652546"/>
            <a:ext cx="0" cy="296734"/>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5410131" y="5652546"/>
            <a:ext cx="0" cy="296734"/>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3887924" y="5656579"/>
            <a:ext cx="0" cy="296734"/>
          </a:xfrm>
          <a:prstGeom prst="line">
            <a:avLst/>
          </a:prstGeom>
        </p:spPr>
        <p:style>
          <a:lnRef idx="1">
            <a:schemeClr val="accent1"/>
          </a:lnRef>
          <a:fillRef idx="0">
            <a:schemeClr val="accent1"/>
          </a:fillRef>
          <a:effectRef idx="0">
            <a:schemeClr val="accent1"/>
          </a:effectRef>
          <a:fontRef idx="minor">
            <a:schemeClr val="tx1"/>
          </a:fontRef>
        </p:style>
      </p:cxnSp>
      <p:sp>
        <p:nvSpPr>
          <p:cNvPr id="14" name="Rectangle 13"/>
          <p:cNvSpPr/>
          <p:nvPr/>
        </p:nvSpPr>
        <p:spPr>
          <a:xfrm>
            <a:off x="1907704" y="5949280"/>
            <a:ext cx="936104" cy="5760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000" dirty="0" smtClean="0"/>
              <a:t>1-</a:t>
            </a:r>
          </a:p>
          <a:p>
            <a:pPr algn="ctr"/>
            <a:r>
              <a:rPr lang="fa-IR" sz="2000" dirty="0" smtClean="0"/>
              <a:t>نادرست</a:t>
            </a:r>
            <a:endParaRPr lang="fa-IR" sz="2000" dirty="0"/>
          </a:p>
        </p:txBody>
      </p:sp>
      <p:sp>
        <p:nvSpPr>
          <p:cNvPr id="15" name="Rectangle 14"/>
          <p:cNvSpPr/>
          <p:nvPr/>
        </p:nvSpPr>
        <p:spPr>
          <a:xfrm>
            <a:off x="3419872" y="5953313"/>
            <a:ext cx="936104" cy="5760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000" dirty="0" smtClean="0"/>
              <a:t>0</a:t>
            </a:r>
          </a:p>
          <a:p>
            <a:pPr algn="ctr"/>
            <a:r>
              <a:rPr lang="fa-IR" sz="2000" dirty="0" smtClean="0"/>
              <a:t>نمیدانم</a:t>
            </a:r>
            <a:endParaRPr lang="fa-IR" sz="2000" dirty="0"/>
          </a:p>
        </p:txBody>
      </p:sp>
      <p:sp>
        <p:nvSpPr>
          <p:cNvPr id="16" name="Rectangle 15"/>
          <p:cNvSpPr/>
          <p:nvPr/>
        </p:nvSpPr>
        <p:spPr>
          <a:xfrm>
            <a:off x="4942079" y="5953313"/>
            <a:ext cx="936104" cy="5760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000" dirty="0" smtClean="0"/>
              <a:t>1+</a:t>
            </a:r>
          </a:p>
          <a:p>
            <a:pPr algn="ctr"/>
            <a:r>
              <a:rPr lang="fa-IR" sz="2000" dirty="0" smtClean="0"/>
              <a:t>درست</a:t>
            </a:r>
            <a:endParaRPr lang="fa-IR" sz="2000" dirty="0"/>
          </a:p>
        </p:txBody>
      </p:sp>
    </p:spTree>
    <p:extLst>
      <p:ext uri="{BB962C8B-B14F-4D97-AF65-F5344CB8AC3E}">
        <p14:creationId xmlns:p14="http://schemas.microsoft.com/office/powerpoint/2010/main" val="30072570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2880" y="476672"/>
            <a:ext cx="8229600" cy="1143000"/>
          </a:xfrm>
        </p:spPr>
        <p:txBody>
          <a:bodyPr>
            <a:noAutofit/>
          </a:bodyPr>
          <a:lstStyle/>
          <a:p>
            <a:pPr algn="r"/>
            <a:r>
              <a:rPr lang="fa-IR" sz="3600" dirty="0" smtClean="0">
                <a:effectLst>
                  <a:outerShdw blurRad="38100" dist="38100" dir="2700000" algn="tl">
                    <a:srgbClr val="000000">
                      <a:alpha val="43137"/>
                    </a:srgbClr>
                  </a:outerShdw>
                </a:effectLst>
                <a:cs typeface="B Nazanin" pitchFamily="2" charset="-78"/>
              </a:rPr>
              <a:t>روش های غیر عددی برای عدم قطعیت :</a:t>
            </a:r>
            <a:endParaRPr lang="fa-IR" sz="3600" dirty="0">
              <a:effectLst>
                <a:outerShdw blurRad="38100" dist="38100" dir="2700000" algn="tl">
                  <a:srgbClr val="000000">
                    <a:alpha val="43137"/>
                  </a:srgbClr>
                </a:outerShdw>
              </a:effectLst>
              <a:cs typeface="B Nazanin" pitchFamily="2" charset="-78"/>
            </a:endParaRPr>
          </a:p>
        </p:txBody>
      </p:sp>
      <p:sp>
        <p:nvSpPr>
          <p:cNvPr id="4" name="TextBox 3"/>
          <p:cNvSpPr txBox="1"/>
          <p:nvPr/>
        </p:nvSpPr>
        <p:spPr>
          <a:xfrm>
            <a:off x="395536" y="2348880"/>
            <a:ext cx="8496944" cy="3416320"/>
          </a:xfrm>
          <a:prstGeom prst="rect">
            <a:avLst/>
          </a:prstGeom>
          <a:noFill/>
        </p:spPr>
        <p:txBody>
          <a:bodyPr wrap="square" rtlCol="1">
            <a:spAutoFit/>
          </a:bodyPr>
          <a:lstStyle/>
          <a:p>
            <a:pPr algn="r"/>
            <a:r>
              <a:rPr lang="en-US" sz="2400" dirty="0" smtClean="0">
                <a:cs typeface="B Nazanin" pitchFamily="2" charset="-78"/>
              </a:rPr>
              <a:t> </a:t>
            </a:r>
            <a:r>
              <a:rPr lang="fa-IR" sz="2400" dirty="0" smtClean="0">
                <a:cs typeface="B Nazanin" pitchFamily="2" charset="-78"/>
              </a:rPr>
              <a:t>یک راه دسته بندی تکنیک های استنتاج </a:t>
            </a:r>
            <a:r>
              <a:rPr lang="fa-IR" sz="2400" dirty="0" smtClean="0">
                <a:latin typeface="Arial"/>
                <a:cs typeface="B Nazanin" pitchFamily="2" charset="-78"/>
              </a:rPr>
              <a:t>, برای عدم قطعیت این است که آنها را به دو </a:t>
            </a:r>
            <a:endParaRPr lang="en-US" sz="2400" dirty="0" smtClean="0">
              <a:latin typeface="Arial"/>
              <a:cs typeface="B Nazanin" pitchFamily="2" charset="-78"/>
            </a:endParaRPr>
          </a:p>
          <a:p>
            <a:pPr algn="r"/>
            <a:r>
              <a:rPr lang="en-US" sz="2400" dirty="0" smtClean="0">
                <a:latin typeface="Arial"/>
                <a:cs typeface="B Nazanin" pitchFamily="2" charset="-78"/>
              </a:rPr>
              <a:t>:</a:t>
            </a:r>
            <a:r>
              <a:rPr lang="fa-IR" sz="2400" dirty="0" smtClean="0">
                <a:latin typeface="Arial"/>
                <a:cs typeface="B Nazanin" pitchFamily="2" charset="-78"/>
              </a:rPr>
              <a:t>گروه تقسیم کنیم </a:t>
            </a:r>
          </a:p>
          <a:p>
            <a:pPr algn="r"/>
            <a:r>
              <a:rPr lang="fa-IR" sz="2400" dirty="0" smtClean="0">
                <a:latin typeface="Arial"/>
                <a:cs typeface="B Nazanin" pitchFamily="2" charset="-78"/>
              </a:rPr>
              <a:t>آنهایی که عمل استنتاج را با روش های عدم قطعیت انجام میدهند و آنهایی که استنتاج را در محدوده عدم قطعیت انجام میدهند . اولین گروه آنهایی هستند که شامل معیار های </a:t>
            </a:r>
            <a:r>
              <a:rPr lang="en-US" sz="2400" dirty="0" smtClean="0">
                <a:latin typeface="Arial"/>
                <a:cs typeface="B Nazanin" pitchFamily="2" charset="-78"/>
              </a:rPr>
              <a:t> </a:t>
            </a:r>
            <a:r>
              <a:rPr lang="fa-IR" sz="2400" dirty="0" smtClean="0">
                <a:latin typeface="Arial"/>
                <a:cs typeface="B Nazanin" pitchFamily="2" charset="-78"/>
              </a:rPr>
              <a:t>عددی بنام احتمال میباشند , که برخی از این روش ها در قسمت های قبل بررسی شد تکنیک های دیگر اطلاعات مهمی را در مورد منابع عدم قطعیت در بر دارد . بعنوان مثالی از این مورد میتوان از منطق یکنواخت و تئوری کوهن نام برد . این روش های عدم قطعیت متقابلا انحصاری نبوده و ممکن است در بعضی سیستم ها هر دودسته با هم به کار برده شوند .</a:t>
            </a:r>
          </a:p>
        </p:txBody>
      </p:sp>
    </p:spTree>
    <p:extLst>
      <p:ext uri="{BB962C8B-B14F-4D97-AF65-F5344CB8AC3E}">
        <p14:creationId xmlns:p14="http://schemas.microsoft.com/office/powerpoint/2010/main" val="8559679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77837" y="404664"/>
            <a:ext cx="8208912" cy="4031873"/>
          </a:xfrm>
          <a:prstGeom prst="rect">
            <a:avLst/>
          </a:prstGeom>
          <a:noFill/>
        </p:spPr>
        <p:txBody>
          <a:bodyPr wrap="square" rtlCol="1">
            <a:spAutoFit/>
          </a:bodyPr>
          <a:lstStyle/>
          <a:p>
            <a:pPr algn="r"/>
            <a:endParaRPr lang="en-US" sz="3200" dirty="0" smtClean="0">
              <a:effectLst>
                <a:outerShdw blurRad="38100" dist="38100" dir="2700000" algn="tl">
                  <a:srgbClr val="000000">
                    <a:alpha val="43137"/>
                  </a:srgbClr>
                </a:outerShdw>
              </a:effectLst>
              <a:cs typeface="B Nazanin" pitchFamily="2" charset="-78"/>
            </a:endParaRPr>
          </a:p>
          <a:p>
            <a:pPr algn="r"/>
            <a:r>
              <a:rPr lang="fa-IR" sz="3200" dirty="0" smtClean="0">
                <a:effectLst>
                  <a:outerShdw blurRad="38100" dist="38100" dir="2700000" algn="tl">
                    <a:srgbClr val="000000">
                      <a:alpha val="43137"/>
                    </a:srgbClr>
                  </a:outerShdw>
                </a:effectLst>
                <a:cs typeface="B Nazanin" pitchFamily="2" charset="-78"/>
              </a:rPr>
              <a:t>منطق غیر یکنواخت </a:t>
            </a:r>
            <a:r>
              <a:rPr lang="fa-IR" sz="3200" dirty="0" smtClean="0">
                <a:cs typeface="B Nazanin" pitchFamily="2" charset="-78"/>
              </a:rPr>
              <a:t>:</a:t>
            </a:r>
          </a:p>
          <a:p>
            <a:pPr algn="r"/>
            <a:r>
              <a:rPr lang="en-US" sz="2400" dirty="0" smtClean="0">
                <a:cs typeface="B Nazanin" pitchFamily="2" charset="-78"/>
              </a:rPr>
              <a:t> </a:t>
            </a:r>
            <a:r>
              <a:rPr lang="fa-IR" sz="2400" dirty="0" smtClean="0">
                <a:cs typeface="B Nazanin" pitchFamily="2" charset="-78"/>
              </a:rPr>
              <a:t> </a:t>
            </a:r>
          </a:p>
          <a:p>
            <a:pPr algn="r"/>
            <a:r>
              <a:rPr lang="fa-IR" sz="2400" dirty="0" smtClean="0">
                <a:cs typeface="B Nazanin" pitchFamily="2" charset="-78"/>
              </a:rPr>
              <a:t>در سیستم هایی که از منطق غیر یکنواخت استفاده میکنند فرضیات به صورتی ساخته </a:t>
            </a:r>
            <a:r>
              <a:rPr lang="en-US" sz="2400" dirty="0" smtClean="0">
                <a:cs typeface="B Nazanin" pitchFamily="2" charset="-78"/>
              </a:rPr>
              <a:t> </a:t>
            </a:r>
            <a:r>
              <a:rPr lang="fa-IR" sz="2400" dirty="0" smtClean="0">
                <a:cs typeface="B Nazanin" pitchFamily="2" charset="-78"/>
              </a:rPr>
              <a:t>شده اند که میشود آنها را برای بدست آوردن اطلاعات جدید </a:t>
            </a:r>
            <a:r>
              <a:rPr lang="fa-IR" sz="2400" dirty="0" smtClean="0">
                <a:latin typeface="Arial"/>
                <a:cs typeface="B Nazanin" pitchFamily="2" charset="-78"/>
              </a:rPr>
              <a:t>, تجدید نظر نمود .</a:t>
            </a:r>
          </a:p>
          <a:p>
            <a:pPr algn="r"/>
            <a:r>
              <a:rPr lang="fa-IR" sz="2400" dirty="0" smtClean="0">
                <a:latin typeface="Arial"/>
                <a:cs typeface="B Nazanin" pitchFamily="2" charset="-78"/>
              </a:rPr>
              <a:t>نتایجی که با این روش بدست می آید امکان دارد که با ورود داده های جدید ناسازگار میشود . به این علت که داده های جدید با مقادیر پیش فرض تطابق ندارد .</a:t>
            </a:r>
          </a:p>
          <a:p>
            <a:pPr algn="r"/>
            <a:r>
              <a:rPr lang="fa-IR" sz="2400" dirty="0" smtClean="0">
                <a:latin typeface="Arial"/>
                <a:cs typeface="B Nazanin" pitchFamily="2" charset="-78"/>
              </a:rPr>
              <a:t>سیستم استنتاجی , نتایجی را که در طول مراحل استنتاج تولید شده است ذخیره و تایید میکند و در مراحل بعدی هنگام تجدید نظر از آنها استفاده میکند.</a:t>
            </a:r>
          </a:p>
          <a:p>
            <a:pPr algn="r"/>
            <a:r>
              <a:rPr lang="fa-IR" sz="2400" dirty="0" smtClean="0">
                <a:latin typeface="Arial"/>
                <a:cs typeface="B Nazanin" pitchFamily="2" charset="-78"/>
              </a:rPr>
              <a:t>این روش خصوصا هنگامی که اطلاعات ناقص باشد برای استدلال بسیار مناسب میباشد.</a:t>
            </a:r>
            <a:endParaRPr lang="fa-IR" sz="2400" dirty="0">
              <a:cs typeface="B Nazanin" pitchFamily="2" charset="-78"/>
            </a:endParaRPr>
          </a:p>
        </p:txBody>
      </p:sp>
    </p:spTree>
    <p:extLst>
      <p:ext uri="{BB962C8B-B14F-4D97-AF65-F5344CB8AC3E}">
        <p14:creationId xmlns:p14="http://schemas.microsoft.com/office/powerpoint/2010/main" val="118505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effectLst>
                  <a:outerShdw blurRad="38100" dist="38100" dir="2700000" algn="tl">
                    <a:srgbClr val="000000">
                      <a:alpha val="43137"/>
                    </a:srgbClr>
                  </a:outerShdw>
                </a:effectLst>
                <a:cs typeface="B Nazanin" pitchFamily="2" charset="-78"/>
              </a:rPr>
              <a:t>تئوری تصدیق:</a:t>
            </a:r>
            <a:endParaRPr lang="fa-IR" dirty="0">
              <a:effectLst>
                <a:outerShdw blurRad="38100" dist="38100" dir="2700000" algn="tl">
                  <a:srgbClr val="000000">
                    <a:alpha val="43137"/>
                  </a:srgbClr>
                </a:outerShdw>
              </a:effectLst>
              <a:cs typeface="B Nazanin" pitchFamily="2" charset="-78"/>
            </a:endParaRPr>
          </a:p>
        </p:txBody>
      </p:sp>
      <p:sp>
        <p:nvSpPr>
          <p:cNvPr id="4" name="TextBox 3"/>
          <p:cNvSpPr txBox="1"/>
          <p:nvPr/>
        </p:nvSpPr>
        <p:spPr>
          <a:xfrm>
            <a:off x="395536" y="1412776"/>
            <a:ext cx="8352928" cy="3416320"/>
          </a:xfrm>
          <a:prstGeom prst="rect">
            <a:avLst/>
          </a:prstGeom>
          <a:noFill/>
        </p:spPr>
        <p:txBody>
          <a:bodyPr wrap="square" rtlCol="1">
            <a:spAutoFit/>
          </a:bodyPr>
          <a:lstStyle/>
          <a:p>
            <a:pPr algn="r"/>
            <a:r>
              <a:rPr lang="fa-IR" sz="2400" dirty="0" smtClean="0">
                <a:cs typeface="B Nazanin" pitchFamily="2" charset="-78"/>
              </a:rPr>
              <a:t>کوهن و گریندبرگ در سال 1993 </a:t>
            </a:r>
            <a:r>
              <a:rPr lang="fa-IR" sz="2400" dirty="0" smtClean="0">
                <a:latin typeface="Arial"/>
                <a:cs typeface="B Nazanin" pitchFamily="2" charset="-78"/>
              </a:rPr>
              <a:t>, یک تئوری در مورد عدم قطعیت , بر مبنای نمایش حالت هایی از قطعیت پایه گذاری کردند که تئوری تصدیق نام گرفت .</a:t>
            </a:r>
          </a:p>
          <a:p>
            <a:pPr algn="r"/>
            <a:r>
              <a:rPr lang="fa-IR" sz="2400" dirty="0" smtClean="0">
                <a:latin typeface="Arial"/>
                <a:cs typeface="B Nazanin" pitchFamily="2" charset="-78"/>
              </a:rPr>
              <a:t>این تئوری نقطه مقابل روش های استدلال عددی میباشد که به جای استفاده از اعداد و اطلاعات , در رابطه با عدم قطعیت , از خود دانش غیر قطعی استفاده میکند . این دانش شامل میزان صحت و قوت مشاهده است . به معنای آنکه آیا صحت مشاهدات چنان است که قابلیت ثبت داشته باشد یا خیر .</a:t>
            </a:r>
          </a:p>
          <a:p>
            <a:pPr algn="r"/>
            <a:r>
              <a:rPr lang="fa-IR" sz="2400" dirty="0" smtClean="0">
                <a:cs typeface="B Nazanin" pitchFamily="2" charset="-78"/>
              </a:rPr>
              <a:t>باید گفت که در واقع این روش به جای تعیین تمامی مقادیر احتمالات و ترکیب آنها بر روی یک بررسی محدوده ای متمرکز بوده که بر اساس روش های هیوریستیک (ذهنی) عدم قطعیت را بررسی مینماید .</a:t>
            </a:r>
            <a:endParaRPr lang="fa-IR" sz="2400" dirty="0">
              <a:latin typeface="Arial"/>
              <a:cs typeface="B Nazanin" pitchFamily="2" charset="-78"/>
            </a:endParaRPr>
          </a:p>
        </p:txBody>
      </p:sp>
    </p:spTree>
    <p:extLst>
      <p:ext uri="{BB962C8B-B14F-4D97-AF65-F5344CB8AC3E}">
        <p14:creationId xmlns:p14="http://schemas.microsoft.com/office/powerpoint/2010/main" val="36830463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cs typeface="B Nazanin" pitchFamily="2" charset="-78"/>
              </a:rPr>
              <a:t>مقدمه :</a:t>
            </a:r>
            <a:endParaRPr lang="fa-IR" dirty="0">
              <a:cs typeface="B Nazanin" pitchFamily="2" charset="-78"/>
            </a:endParaRPr>
          </a:p>
        </p:txBody>
      </p:sp>
      <p:sp>
        <p:nvSpPr>
          <p:cNvPr id="4" name="TextBox 3"/>
          <p:cNvSpPr txBox="1"/>
          <p:nvPr/>
        </p:nvSpPr>
        <p:spPr>
          <a:xfrm>
            <a:off x="251520" y="1556792"/>
            <a:ext cx="8568952" cy="4893647"/>
          </a:xfrm>
          <a:prstGeom prst="rect">
            <a:avLst/>
          </a:prstGeom>
          <a:noFill/>
        </p:spPr>
        <p:txBody>
          <a:bodyPr wrap="square" rtlCol="1">
            <a:spAutoFit/>
          </a:bodyPr>
          <a:lstStyle/>
          <a:p>
            <a:pPr algn="r"/>
            <a:r>
              <a:rPr lang="fa-IR" sz="2400" dirty="0" smtClean="0">
                <a:cs typeface="B Nazanin" pitchFamily="2" charset="-78"/>
              </a:rPr>
              <a:t>در بخش های قبل فرض بر این بود که واقعیت ها یا درست هستند یا نادرست . متاسفانه </a:t>
            </a:r>
            <a:r>
              <a:rPr lang="en-US" sz="2400" dirty="0" smtClean="0">
                <a:cs typeface="B Nazanin" pitchFamily="2" charset="-78"/>
              </a:rPr>
              <a:t> </a:t>
            </a:r>
            <a:r>
              <a:rPr lang="fa-IR" sz="2400" dirty="0" smtClean="0">
                <a:cs typeface="B Nazanin" pitchFamily="2" charset="-78"/>
              </a:rPr>
              <a:t>چنین فرضی در بسیاری از کابرد ها با ملاحظاتی مواجه میشود .</a:t>
            </a:r>
            <a:r>
              <a:rPr lang="fa-IR" sz="2400" dirty="0">
                <a:cs typeface="B Nazanin" pitchFamily="2" charset="-78"/>
              </a:rPr>
              <a:t> </a:t>
            </a:r>
            <a:r>
              <a:rPr lang="fa-IR" sz="2400" dirty="0" smtClean="0">
                <a:cs typeface="B Nazanin" pitchFamily="2" charset="-78"/>
              </a:rPr>
              <a:t>به عنوان مثال یک متخصص پزشکی هنگامی که در حال معالجه بیمار است میخواهد بداندکه آیا مریض به هنگام جوانی سرخک داشته است یا خیر ؟! ممکن است مریض پاسخ این سوال را به یاد نداشته باشد و به درستی تشخیص خود مطمئن نباشد این بدان معنیست که متخصص مجبور است بر مبنای اطلاعات ناقص یا نامطمئن تصمیم گیری کند . قطعا چنین تصمیم گیری هایی نتایج  قطعی هم نخواهند داشت  . علاوه بر این وقتی یک شرط در یک قانون یک مقدار قطعی داشته باشد باز هم نمیتوان به نتیجه گیری مطمئن بود !</a:t>
            </a:r>
          </a:p>
          <a:p>
            <a:pPr algn="r"/>
            <a:r>
              <a:rPr lang="fa-IR" sz="2400" dirty="0" smtClean="0">
                <a:cs typeface="B Nazanin" pitchFamily="2" charset="-78"/>
              </a:rPr>
              <a:t>قانون زیر را در نظر بگیرید :</a:t>
            </a:r>
          </a:p>
          <a:p>
            <a:pPr algn="r"/>
            <a:r>
              <a:rPr lang="fa-IR" sz="2400" dirty="0" smtClean="0">
                <a:cs typeface="B Nazanin" pitchFamily="2" charset="-78"/>
              </a:rPr>
              <a:t>اگر ماشین روشن نشود آنگاه باتری خراب است .</a:t>
            </a:r>
            <a:r>
              <a:rPr lang="en-US" sz="2400" dirty="0" smtClean="0">
                <a:cs typeface="B Nazanin" pitchFamily="2" charset="-78"/>
              </a:rPr>
              <a:t>(1</a:t>
            </a:r>
          </a:p>
          <a:p>
            <a:pPr algn="r"/>
            <a:r>
              <a:rPr lang="fa-IR" sz="2400" dirty="0" smtClean="0">
                <a:cs typeface="B Nazanin" pitchFamily="2" charset="-78"/>
              </a:rPr>
              <a:t>در بعضی موارد ممکن است درست باشد اما گاهی اوقات نتیجه غلط خواهد بود . چرا که ممکن است علت های دیگری دلیل بوجود آمدن این مشکل باشند نظیر :</a:t>
            </a:r>
          </a:p>
          <a:p>
            <a:pPr algn="r"/>
            <a:r>
              <a:rPr lang="fa-IR" sz="2400" dirty="0" smtClean="0">
                <a:cs typeface="B Nazanin" pitchFamily="2" charset="-78"/>
              </a:rPr>
              <a:t>خرابی </a:t>
            </a:r>
            <a:r>
              <a:rPr lang="fa-IR" sz="2400" smtClean="0">
                <a:cs typeface="B Nazanin" pitchFamily="2" charset="-78"/>
              </a:rPr>
              <a:t>استارت ,خالی </a:t>
            </a:r>
            <a:r>
              <a:rPr lang="fa-IR" sz="2400" dirty="0" smtClean="0">
                <a:cs typeface="B Nazanin" pitchFamily="2" charset="-78"/>
              </a:rPr>
              <a:t>بودن باک بنزین و غیره ....</a:t>
            </a:r>
            <a:endParaRPr lang="fa-IR" sz="2400" dirty="0">
              <a:cs typeface="B Nazanin" pitchFamily="2" charset="-78"/>
            </a:endParaRPr>
          </a:p>
        </p:txBody>
      </p:sp>
    </p:spTree>
    <p:extLst>
      <p:ext uri="{BB962C8B-B14F-4D97-AF65-F5344CB8AC3E}">
        <p14:creationId xmlns:p14="http://schemas.microsoft.com/office/powerpoint/2010/main" val="26517522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2146" y="188640"/>
            <a:ext cx="8229600" cy="1143000"/>
          </a:xfrm>
        </p:spPr>
        <p:txBody>
          <a:bodyPr>
            <a:normAutofit/>
          </a:bodyPr>
          <a:lstStyle/>
          <a:p>
            <a:pPr algn="r"/>
            <a:r>
              <a:rPr lang="fa-IR" sz="4000" dirty="0" smtClean="0">
                <a:effectLst>
                  <a:outerShdw blurRad="38100" dist="38100" dir="2700000" algn="tl">
                    <a:srgbClr val="000000">
                      <a:alpha val="43137"/>
                    </a:srgbClr>
                  </a:outerShdw>
                </a:effectLst>
                <a:cs typeface="B Nazanin" pitchFamily="2" charset="-78"/>
              </a:rPr>
              <a:t>روش های بررسی عدم قطعیت :</a:t>
            </a:r>
            <a:endParaRPr lang="fa-IR" sz="4000" dirty="0">
              <a:effectLst>
                <a:outerShdw blurRad="38100" dist="38100" dir="2700000" algn="tl">
                  <a:srgbClr val="000000">
                    <a:alpha val="43137"/>
                  </a:srgbClr>
                </a:outerShdw>
              </a:effectLst>
              <a:cs typeface="B Nazanin" pitchFamily="2" charset="-78"/>
            </a:endParaRPr>
          </a:p>
        </p:txBody>
      </p:sp>
      <p:sp>
        <p:nvSpPr>
          <p:cNvPr id="4" name="TextBox 3"/>
          <p:cNvSpPr txBox="1"/>
          <p:nvPr/>
        </p:nvSpPr>
        <p:spPr>
          <a:xfrm>
            <a:off x="251520" y="1164134"/>
            <a:ext cx="8640960" cy="5693866"/>
          </a:xfrm>
          <a:prstGeom prst="rect">
            <a:avLst/>
          </a:prstGeom>
          <a:noFill/>
        </p:spPr>
        <p:txBody>
          <a:bodyPr wrap="square" rtlCol="1">
            <a:spAutoFit/>
          </a:bodyPr>
          <a:lstStyle/>
          <a:p>
            <a:pPr algn="r"/>
            <a:r>
              <a:rPr lang="fa-IR" sz="2800" dirty="0" smtClean="0">
                <a:cs typeface="B Nazanin" pitchFamily="2" charset="-78"/>
              </a:rPr>
              <a:t>روش های بررسی عدم قطعیت دو دسته اند :</a:t>
            </a:r>
          </a:p>
          <a:p>
            <a:pPr algn="r"/>
            <a:r>
              <a:rPr lang="fa-IR" sz="2800" dirty="0" smtClean="0">
                <a:cs typeface="B Nazanin" pitchFamily="2" charset="-78"/>
              </a:rPr>
              <a:t>روش های عددی و روش های منطقی</a:t>
            </a:r>
            <a:r>
              <a:rPr lang="fa-IR" sz="2800" dirty="0">
                <a:cs typeface="B Nazanin" pitchFamily="2" charset="-78"/>
              </a:rPr>
              <a:t> </a:t>
            </a:r>
            <a:r>
              <a:rPr lang="fa-IR" sz="2800" dirty="0" smtClean="0">
                <a:cs typeface="B Nazanin" pitchFamily="2" charset="-78"/>
              </a:rPr>
              <a:t>.</a:t>
            </a:r>
          </a:p>
          <a:p>
            <a:pPr algn="r"/>
            <a:r>
              <a:rPr lang="fa-IR" sz="2800" dirty="0" smtClean="0">
                <a:cs typeface="B Nazanin" pitchFamily="2" charset="-78"/>
              </a:rPr>
              <a:t>بیشتر متخصصین سیستم های خبره از روش های عددی استفاده میکنند . برخی از این روش ها بر مبنای تئوری احتمالات هستند . این تئوری به حالت های مختلف هر رویداد عددی بین صفر و یک نسبت میدهد که صفر بیانگر عدم اتفاق رویداد و عدد یک بیانگر این است که رویداد مزبور حتما اتفاق میافتد . به عنوان مثال اگر رویداد برداشتن تصادفی یک کارت را از میان 50 کارت مختلف را در نظر بگیریم به نحوی که روی کارت ها با رنگ مشکی و یا قرمز اعداد 1 تا 50 نوشته شده باشد  احتمال اینکه کارتی با شماره 58 برداشته شود صفر است. این به این معنی است که کارتی با شماره 58 در میان این کارت ها وجود ندارد و همچنین احتمال اینکه نوشته روی کارت ها به رنگ قرمز یا مشکی باشد یک است به این دلیل که روی همه کارت ها به رنگ قرمز یا مشکی نوشته </a:t>
            </a:r>
            <a:r>
              <a:rPr lang="en-US" sz="2800" dirty="0" smtClean="0">
                <a:cs typeface="B Nazanin" pitchFamily="2" charset="-78"/>
              </a:rPr>
              <a:t>.</a:t>
            </a:r>
            <a:r>
              <a:rPr lang="fa-IR" sz="2800" dirty="0" smtClean="0">
                <a:cs typeface="B Nazanin" pitchFamily="2" charset="-78"/>
              </a:rPr>
              <a:t>شده است</a:t>
            </a:r>
            <a:endParaRPr lang="fa-IR" sz="2800" dirty="0">
              <a:cs typeface="B Nazanin" pitchFamily="2" charset="-78"/>
            </a:endParaRPr>
          </a:p>
        </p:txBody>
      </p:sp>
    </p:spTree>
    <p:extLst>
      <p:ext uri="{BB962C8B-B14F-4D97-AF65-F5344CB8AC3E}">
        <p14:creationId xmlns:p14="http://schemas.microsoft.com/office/powerpoint/2010/main" val="15748823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9552" y="1484784"/>
            <a:ext cx="8064896" cy="4401205"/>
          </a:xfrm>
          <a:prstGeom prst="rect">
            <a:avLst/>
          </a:prstGeom>
          <a:noFill/>
        </p:spPr>
        <p:txBody>
          <a:bodyPr wrap="square" rtlCol="1">
            <a:spAutoFit/>
          </a:bodyPr>
          <a:lstStyle/>
          <a:p>
            <a:pPr algn="r"/>
            <a:r>
              <a:rPr lang="fa-IR" sz="2800" dirty="0" smtClean="0">
                <a:cs typeface="B Nazanin" pitchFamily="2" charset="-78"/>
              </a:rPr>
              <a:t>تکنیک های مختلفی مبتنی بر احتمال برای نمایش عدم قطعیت به کار </a:t>
            </a:r>
            <a:endParaRPr lang="en-US" sz="2800" dirty="0" smtClean="0">
              <a:cs typeface="B Nazanin" pitchFamily="2" charset="-78"/>
            </a:endParaRPr>
          </a:p>
          <a:p>
            <a:pPr algn="r"/>
            <a:r>
              <a:rPr lang="fa-IR" sz="2800" dirty="0" smtClean="0">
                <a:cs typeface="B Nazanin" pitchFamily="2" charset="-78"/>
              </a:rPr>
              <a:t>میروند که شامل موارد ذیل میباشد :</a:t>
            </a:r>
          </a:p>
          <a:p>
            <a:pPr algn="r"/>
            <a:endParaRPr lang="en-US" sz="2800" dirty="0" smtClean="0">
              <a:cs typeface="B Nazanin" pitchFamily="2" charset="-78"/>
            </a:endParaRPr>
          </a:p>
          <a:p>
            <a:pPr algn="r"/>
            <a:r>
              <a:rPr lang="fa-IR" sz="2800" dirty="0" smtClean="0">
                <a:cs typeface="B Nazanin" pitchFamily="2" charset="-78"/>
              </a:rPr>
              <a:t>▪ بیزین</a:t>
            </a:r>
          </a:p>
          <a:p>
            <a:pPr algn="r"/>
            <a:r>
              <a:rPr lang="fa-IR" sz="2800" dirty="0" smtClean="0">
                <a:cs typeface="B Nazanin" pitchFamily="2" charset="-78"/>
              </a:rPr>
              <a:t>▪فاکتور های قطعیت</a:t>
            </a:r>
          </a:p>
          <a:p>
            <a:pPr algn="r"/>
            <a:r>
              <a:rPr lang="fa-IR" sz="2800" dirty="0" smtClean="0">
                <a:cs typeface="B Nazanin" pitchFamily="2" charset="-78"/>
              </a:rPr>
              <a:t>▪روش های غیر عددی</a:t>
            </a:r>
          </a:p>
          <a:p>
            <a:pPr algn="r"/>
            <a:endParaRPr lang="fa-IR" sz="2800" dirty="0">
              <a:cs typeface="B Nazanin" pitchFamily="2" charset="-78"/>
            </a:endParaRPr>
          </a:p>
          <a:p>
            <a:pPr algn="r"/>
            <a:r>
              <a:rPr lang="fa-IR" sz="2800" dirty="0" smtClean="0">
                <a:cs typeface="B Nazanin" pitchFamily="2" charset="-78"/>
              </a:rPr>
              <a:t>که هر کدام از این موارد انواع متفاوتی دارند که در ادامه بررسی خواهیم کرد. بیزین یکی از تکنیک های موفق استنتاج میباشد .</a:t>
            </a:r>
          </a:p>
          <a:p>
            <a:pPr algn="r"/>
            <a:endParaRPr lang="fa-IR" sz="2800" dirty="0">
              <a:cs typeface="B Nazanin" pitchFamily="2" charset="-78"/>
            </a:endParaRPr>
          </a:p>
        </p:txBody>
      </p:sp>
    </p:spTree>
    <p:extLst>
      <p:ext uri="{BB962C8B-B14F-4D97-AF65-F5344CB8AC3E}">
        <p14:creationId xmlns:p14="http://schemas.microsoft.com/office/powerpoint/2010/main" val="34790383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1143000"/>
          </a:xfrm>
        </p:spPr>
        <p:txBody>
          <a:bodyPr>
            <a:normAutofit/>
          </a:bodyPr>
          <a:lstStyle/>
          <a:p>
            <a:pPr algn="r"/>
            <a:r>
              <a:rPr lang="en-US" sz="4000" dirty="0" smtClean="0">
                <a:effectLst>
                  <a:outerShdw blurRad="38100" dist="38100" dir="2700000" algn="tl">
                    <a:srgbClr val="000000">
                      <a:alpha val="43137"/>
                    </a:srgbClr>
                  </a:outerShdw>
                </a:effectLst>
                <a:cs typeface="B Nazanin" pitchFamily="2" charset="-78"/>
              </a:rPr>
              <a:t>:(Baysian)</a:t>
            </a:r>
            <a:r>
              <a:rPr lang="fa-IR" sz="4000" dirty="0">
                <a:effectLst>
                  <a:outerShdw blurRad="38100" dist="38100" dir="2700000" algn="tl">
                    <a:srgbClr val="000000">
                      <a:alpha val="43137"/>
                    </a:srgbClr>
                  </a:outerShdw>
                </a:effectLst>
                <a:cs typeface="B Nazanin" pitchFamily="2" charset="-78"/>
              </a:rPr>
              <a:t> استنتاج بیزین </a:t>
            </a:r>
          </a:p>
        </p:txBody>
      </p:sp>
      <p:sp>
        <p:nvSpPr>
          <p:cNvPr id="6" name="TextBox 5"/>
          <p:cNvSpPr txBox="1"/>
          <p:nvPr/>
        </p:nvSpPr>
        <p:spPr>
          <a:xfrm>
            <a:off x="323528" y="1340768"/>
            <a:ext cx="8496944" cy="5262979"/>
          </a:xfrm>
          <a:prstGeom prst="rect">
            <a:avLst/>
          </a:prstGeom>
          <a:noFill/>
        </p:spPr>
        <p:txBody>
          <a:bodyPr wrap="square" rtlCol="1">
            <a:spAutoFit/>
          </a:bodyPr>
          <a:lstStyle/>
          <a:p>
            <a:pPr algn="r"/>
            <a:r>
              <a:rPr lang="fa-IR" sz="2400" dirty="0" smtClean="0">
                <a:cs typeface="B Nazanin" pitchFamily="2" charset="-78"/>
              </a:rPr>
              <a:t>در این روش عدم قطعیت را با ارائه مجموعه ای از تمامی احتمالات ممکن , که به عنوان (</a:t>
            </a:r>
            <a:r>
              <a:rPr lang="fa-IR" sz="2400" dirty="0">
                <a:cs typeface="B Nazanin" pitchFamily="2" charset="-78"/>
              </a:rPr>
              <a:t>فرضیات) </a:t>
            </a:r>
            <a:r>
              <a:rPr lang="fa-IR" sz="2400" dirty="0" smtClean="0">
                <a:cs typeface="B Nazanin" pitchFamily="2" charset="-78"/>
              </a:rPr>
              <a:t>نامیده میشوند , نشان میدهند . به عنوان مثال یک سیستم خبره پزشکی را در نظر بگیرید که بیماری ها را تشخیص میدهد در روش بیز هر بیماری مانند آنفلونزا , برونشیت و ... ممکن است به عنوان فرض ممکنه در فضای مسئله مطرح شوند واضح است که هر فرض احتمال وقوع خواهد داشت (حتی اگر پیدا کردن مقدار آن مشکل باشد ). در استنتاج به روش بیز لازم است برآورد اولیه ای از تمامی فرض هایی که در فضای مسئله وجود دارد , داشته باشیم .</a:t>
            </a:r>
          </a:p>
          <a:p>
            <a:pPr algn="r"/>
            <a:r>
              <a:rPr lang="fa-IR" sz="2400" dirty="0" smtClean="0">
                <a:cs typeface="B Nazanin" pitchFamily="2" charset="-78"/>
              </a:rPr>
              <a:t>این بر آورد احتمال اولیه نامیده میشود . باید توجه داشت که این مقدار نهایی نیست و باید اصلاح شود . استنتاج بیز با توجه به جواب هایی که کاربر در طول زمان اجرای سیستم ارائه میکند , احتمالات را به روز میکند .</a:t>
            </a:r>
          </a:p>
          <a:p>
            <a:pPr algn="r"/>
            <a:r>
              <a:rPr lang="fa-IR" sz="2400" dirty="0" smtClean="0">
                <a:cs typeface="B Nazanin" pitchFamily="2" charset="-78"/>
              </a:rPr>
              <a:t>سوالات ممکن است از این قبیل باشد : «درجه حرارت بدن بیمار چقدر است ؟» «آیا بیمار دچار سرگیجه است ؟» و غیره . این سوالات مشاهده نامید میشود , هر بخش از مشاهدات احتمال فرض خاصی را به روز می آورد . احتمالات ارئه شده با مطالعه شواهد و دانسته ها تجدید نظر شده سپس به صورت ریاضی با استفاده از قضیه بیز محاسبه میشود .</a:t>
            </a:r>
            <a:endParaRPr lang="fa-IR" sz="2400" dirty="0">
              <a:cs typeface="B Nazanin" pitchFamily="2" charset="-78"/>
            </a:endParaRPr>
          </a:p>
        </p:txBody>
      </p:sp>
    </p:spTree>
    <p:extLst>
      <p:ext uri="{BB962C8B-B14F-4D97-AF65-F5344CB8AC3E}">
        <p14:creationId xmlns:p14="http://schemas.microsoft.com/office/powerpoint/2010/main" val="12189989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dirty="0" smtClean="0">
                <a:cs typeface="B Nazanin" pitchFamily="2" charset="-78"/>
              </a:rPr>
              <a:t> :</a:t>
            </a:r>
            <a:r>
              <a:rPr lang="fa-IR" dirty="0" smtClean="0">
                <a:cs typeface="B Nazanin" pitchFamily="2" charset="-78"/>
              </a:rPr>
              <a:t>قضیه بیز</a:t>
            </a:r>
            <a:endParaRPr lang="fa-IR" dirty="0">
              <a:cs typeface="B Nazanin" pitchFamily="2" charset="-78"/>
            </a:endParaRPr>
          </a:p>
        </p:txBody>
      </p:sp>
      <p:sp>
        <p:nvSpPr>
          <p:cNvPr id="4" name="TextBox 3"/>
          <p:cNvSpPr txBox="1"/>
          <p:nvPr/>
        </p:nvSpPr>
        <p:spPr>
          <a:xfrm>
            <a:off x="251520" y="1340768"/>
            <a:ext cx="8568952" cy="830997"/>
          </a:xfrm>
          <a:prstGeom prst="rect">
            <a:avLst/>
          </a:prstGeom>
          <a:noFill/>
        </p:spPr>
        <p:txBody>
          <a:bodyPr wrap="square" rtlCol="1">
            <a:spAutoFit/>
          </a:bodyPr>
          <a:lstStyle/>
          <a:p>
            <a:pPr algn="r"/>
            <a:r>
              <a:rPr lang="fa-IR" sz="2400" dirty="0" smtClean="0"/>
              <a:t>قضیه بیز توسط فرمول زیر قابل محاسبه است :</a:t>
            </a:r>
          </a:p>
          <a:p>
            <a:pPr algn="r"/>
            <a:r>
              <a:rPr lang="fa-IR" sz="2400" dirty="0" smtClean="0"/>
              <a:t> </a:t>
            </a:r>
            <a:endParaRPr lang="fa-IR" sz="2400"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99792" y="2171765"/>
            <a:ext cx="4379839" cy="825187"/>
          </a:xfrm>
          <a:prstGeom prst="rect">
            <a:avLst/>
          </a:prstGeom>
        </p:spPr>
      </p:pic>
      <p:sp>
        <p:nvSpPr>
          <p:cNvPr id="6" name="TextBox 5"/>
          <p:cNvSpPr txBox="1"/>
          <p:nvPr/>
        </p:nvSpPr>
        <p:spPr>
          <a:xfrm>
            <a:off x="245089" y="3453386"/>
            <a:ext cx="8626143" cy="1569660"/>
          </a:xfrm>
          <a:prstGeom prst="rect">
            <a:avLst/>
          </a:prstGeom>
          <a:noFill/>
        </p:spPr>
        <p:txBody>
          <a:bodyPr wrap="none" rtlCol="1">
            <a:spAutoFit/>
          </a:bodyPr>
          <a:lstStyle/>
          <a:p>
            <a:pPr algn="r"/>
            <a:r>
              <a:rPr lang="fa-IR" sz="1600" b="1" dirty="0" smtClean="0">
                <a:cs typeface="B Nazanin" pitchFamily="2" charset="-78"/>
              </a:rPr>
              <a:t>مثال </a:t>
            </a:r>
            <a:r>
              <a:rPr lang="fa-IR" sz="1600" b="1" dirty="0">
                <a:cs typeface="B Nazanin" pitchFamily="2" charset="-78"/>
              </a:rPr>
              <a:t>تست بیماری </a:t>
            </a:r>
            <a:r>
              <a:rPr lang="fa-IR" sz="1600" b="1" dirty="0" smtClean="0">
                <a:cs typeface="B Nazanin" pitchFamily="2" charset="-78"/>
              </a:rPr>
              <a:t>:</a:t>
            </a:r>
          </a:p>
          <a:p>
            <a:pPr algn="r"/>
            <a:endParaRPr lang="fa-IR" sz="1600" dirty="0"/>
          </a:p>
          <a:p>
            <a:pPr algn="r"/>
            <a:r>
              <a:rPr lang="en-US" sz="1600" dirty="0" smtClean="0"/>
              <a:t>P(A)</a:t>
            </a:r>
            <a:r>
              <a:rPr lang="fa-IR" sz="1600" dirty="0" smtClean="0"/>
              <a:t>در </a:t>
            </a:r>
            <a:r>
              <a:rPr lang="fa-IR" sz="1600" dirty="0"/>
              <a:t>یک جامعه 0.1% افراد </a:t>
            </a:r>
            <a:r>
              <a:rPr lang="fa-IR" sz="1600" dirty="0" smtClean="0"/>
              <a:t>بیمارند. </a:t>
            </a:r>
            <a:endParaRPr lang="en-US" sz="1600" dirty="0" smtClean="0"/>
          </a:p>
          <a:p>
            <a:pPr algn="r"/>
            <a:r>
              <a:rPr lang="en-US" sz="1600" dirty="0" smtClean="0"/>
              <a:t>P(B|A)</a:t>
            </a:r>
            <a:r>
              <a:rPr lang="fa-IR" sz="1600" dirty="0" smtClean="0"/>
              <a:t>اگر شخص بیمار باشد،تست به احتمال 95% مثبت می آید. </a:t>
            </a:r>
            <a:endParaRPr lang="en-US" sz="1600" dirty="0"/>
          </a:p>
          <a:p>
            <a:pPr algn="r"/>
            <a:r>
              <a:rPr lang="en-US" sz="1600" dirty="0" smtClean="0"/>
              <a:t>P(B</a:t>
            </a:r>
            <a:r>
              <a:rPr lang="fa-IR" sz="1600" dirty="0"/>
              <a:t>ا</a:t>
            </a:r>
            <a:r>
              <a:rPr lang="en-US" sz="1600" dirty="0" smtClean="0"/>
              <a:t>|A</a:t>
            </a:r>
            <a:r>
              <a:rPr lang="fa-IR" sz="1600" dirty="0" smtClean="0"/>
              <a:t>اگر </a:t>
            </a:r>
            <a:r>
              <a:rPr lang="fa-IR" sz="1600" dirty="0"/>
              <a:t>شخص سالم باشد،تست به احتمال 95% منفی ما آید. </a:t>
            </a:r>
            <a:r>
              <a:rPr lang="fa-IR" sz="1600" dirty="0" smtClean="0"/>
              <a:t>('</a:t>
            </a:r>
            <a:endParaRPr lang="en-US" sz="1600" dirty="0"/>
          </a:p>
          <a:p>
            <a:pPr algn="r"/>
            <a:r>
              <a:rPr lang="fa-IR" sz="1600" dirty="0"/>
              <a:t>حال اگر یک نفر به طور تصادفی از این جامعه انتخاب کنیم و تست مثبت بیاید،احتمال آنکه آن شخص بیمار باشد برابر است با :</a:t>
            </a:r>
            <a:endParaRPr lang="en-US" sz="1600" dirty="0"/>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7971" y="5301208"/>
            <a:ext cx="8142501" cy="792088"/>
          </a:xfrm>
          <a:prstGeom prst="rect">
            <a:avLst/>
          </a:prstGeom>
        </p:spPr>
      </p:pic>
    </p:spTree>
    <p:extLst>
      <p:ext uri="{BB962C8B-B14F-4D97-AF65-F5344CB8AC3E}">
        <p14:creationId xmlns:p14="http://schemas.microsoft.com/office/powerpoint/2010/main" val="23321577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4664"/>
            <a:ext cx="8229600" cy="1143000"/>
          </a:xfrm>
        </p:spPr>
        <p:txBody>
          <a:bodyPr>
            <a:normAutofit/>
          </a:bodyPr>
          <a:lstStyle/>
          <a:p>
            <a:pPr algn="r"/>
            <a:r>
              <a:rPr lang="fa-IR" sz="4000" dirty="0" smtClean="0">
                <a:effectLst>
                  <a:outerShdw blurRad="38100" dist="38100" dir="2700000" algn="tl">
                    <a:srgbClr val="000000">
                      <a:alpha val="43137"/>
                    </a:srgbClr>
                  </a:outerShdw>
                </a:effectLst>
                <a:cs typeface="B Nazanin" pitchFamily="2" charset="-78"/>
              </a:rPr>
              <a:t>فرم احتمال نابرابر :</a:t>
            </a:r>
            <a:endParaRPr lang="fa-IR" sz="4000" dirty="0">
              <a:effectLst>
                <a:outerShdw blurRad="38100" dist="38100" dir="2700000" algn="tl">
                  <a:srgbClr val="000000">
                    <a:alpha val="43137"/>
                  </a:srgbClr>
                </a:outerShdw>
              </a:effectLst>
              <a:cs typeface="B Nazanin" pitchFamily="2" charset="-78"/>
            </a:endParaRPr>
          </a:p>
        </p:txBody>
      </p:sp>
      <p:sp>
        <p:nvSpPr>
          <p:cNvPr id="4" name="TextBox 3"/>
          <p:cNvSpPr txBox="1"/>
          <p:nvPr/>
        </p:nvSpPr>
        <p:spPr>
          <a:xfrm>
            <a:off x="323528" y="1998433"/>
            <a:ext cx="8496944" cy="3416320"/>
          </a:xfrm>
          <a:prstGeom prst="rect">
            <a:avLst/>
          </a:prstGeom>
          <a:noFill/>
        </p:spPr>
        <p:txBody>
          <a:bodyPr wrap="square" rtlCol="1">
            <a:spAutoFit/>
          </a:bodyPr>
          <a:lstStyle/>
          <a:p>
            <a:pPr algn="r"/>
            <a:r>
              <a:rPr lang="en-US" sz="2400" dirty="0" smtClean="0">
                <a:effectLst>
                  <a:outerShdw blurRad="38100" dist="38100" dir="2700000" algn="tl">
                    <a:srgbClr val="000000">
                      <a:alpha val="43137"/>
                    </a:srgbClr>
                  </a:outerShdw>
                </a:effectLst>
                <a:cs typeface="B Nazanin" pitchFamily="2" charset="-78"/>
              </a:rPr>
              <a:t>  </a:t>
            </a:r>
            <a:r>
              <a:rPr lang="fa-IR" sz="2400" dirty="0" smtClean="0">
                <a:effectLst>
                  <a:outerShdw blurRad="38100" dist="38100" dir="2700000" algn="tl">
                    <a:srgbClr val="000000">
                      <a:alpha val="43137"/>
                    </a:srgbClr>
                  </a:outerShdw>
                </a:effectLst>
                <a:cs typeface="B Nazanin" pitchFamily="2" charset="-78"/>
              </a:rPr>
              <a:t>در بسیاری از سیستم های خبره کاربردی , توسعه دهندگان اغلب از مدل های دیگری به غیر از تئوری بیز استفاده میکنند که به فرم های احتمال نابرابر معروفند . این مدل به صورت زیر نوشته میشود :</a:t>
            </a:r>
          </a:p>
          <a:p>
            <a:pPr algn="r"/>
            <a:endParaRPr lang="fa-IR" sz="2400" dirty="0">
              <a:effectLst>
                <a:outerShdw blurRad="38100" dist="38100" dir="2700000" algn="tl">
                  <a:srgbClr val="000000">
                    <a:alpha val="43137"/>
                  </a:srgbClr>
                </a:outerShdw>
              </a:effectLst>
              <a:cs typeface="B Nazanin" pitchFamily="2" charset="-78"/>
            </a:endParaRPr>
          </a:p>
          <a:p>
            <a:pPr algn="r"/>
            <a:r>
              <a:rPr lang="en-US" sz="2400" dirty="0" smtClean="0">
                <a:effectLst>
                  <a:outerShdw blurRad="38100" dist="38100" dir="2700000" algn="tl">
                    <a:srgbClr val="000000">
                      <a:alpha val="43137"/>
                    </a:srgbClr>
                  </a:outerShdw>
                </a:effectLst>
                <a:cs typeface="B Nazanin" pitchFamily="2" charset="-78"/>
              </a:rPr>
              <a:t>O(H)=P(H)/P(~H)=P(H)/[1-P(H)]</a:t>
            </a:r>
            <a:endParaRPr lang="fa-IR" sz="2400" dirty="0" smtClean="0">
              <a:effectLst>
                <a:outerShdw blurRad="38100" dist="38100" dir="2700000" algn="tl">
                  <a:srgbClr val="000000">
                    <a:alpha val="43137"/>
                  </a:srgbClr>
                </a:outerShdw>
              </a:effectLst>
              <a:cs typeface="B Nazanin" pitchFamily="2" charset="-78"/>
            </a:endParaRPr>
          </a:p>
          <a:p>
            <a:pPr algn="r"/>
            <a:r>
              <a:rPr lang="fa-IR" sz="2400" dirty="0" smtClean="0">
                <a:effectLst>
                  <a:outerShdw blurRad="38100" dist="38100" dir="2700000" algn="tl">
                    <a:srgbClr val="000000">
                      <a:alpha val="43137"/>
                    </a:srgbClr>
                  </a:outerShdw>
                </a:effectLst>
                <a:cs typeface="B Nazanin" pitchFamily="2" charset="-78"/>
              </a:rPr>
              <a:t>یا :</a:t>
            </a:r>
          </a:p>
          <a:p>
            <a:pPr algn="r"/>
            <a:r>
              <a:rPr lang="en-US" sz="2400" dirty="0" smtClean="0">
                <a:effectLst>
                  <a:outerShdw blurRad="38100" dist="38100" dir="2700000" algn="tl">
                    <a:srgbClr val="000000">
                      <a:alpha val="43137"/>
                    </a:srgbClr>
                  </a:outerShdw>
                </a:effectLst>
                <a:cs typeface="B Nazanin" pitchFamily="2" charset="-78"/>
              </a:rPr>
              <a:t>O(H/E)=P(H/E) / P(~H/E)=P(H/E) / [1-P(H)]</a:t>
            </a:r>
          </a:p>
          <a:p>
            <a:pPr algn="r"/>
            <a:endParaRPr lang="fa-IR" sz="2400" dirty="0">
              <a:effectLst>
                <a:outerShdw blurRad="38100" dist="38100" dir="2700000" algn="tl">
                  <a:srgbClr val="000000">
                    <a:alpha val="43137"/>
                  </a:srgbClr>
                </a:outerShdw>
              </a:effectLst>
              <a:cs typeface="B Nazanin" pitchFamily="2" charset="-78"/>
            </a:endParaRPr>
          </a:p>
          <a:p>
            <a:pPr algn="r"/>
            <a:r>
              <a:rPr lang="fa-IR" sz="2400" dirty="0" smtClean="0">
                <a:effectLst>
                  <a:outerShdw blurRad="38100" dist="38100" dir="2700000" algn="tl">
                    <a:srgbClr val="000000">
                      <a:alpha val="43137"/>
                    </a:srgbClr>
                  </a:outerShdw>
                </a:effectLst>
                <a:cs typeface="B Nazanin" pitchFamily="2" charset="-78"/>
              </a:rPr>
              <a:t>که در اینجا او اچ, نشان دهنده رویداد های متفاوت  اچ است.</a:t>
            </a:r>
          </a:p>
        </p:txBody>
      </p:sp>
    </p:spTree>
    <p:extLst>
      <p:ext uri="{BB962C8B-B14F-4D97-AF65-F5344CB8AC3E}">
        <p14:creationId xmlns:p14="http://schemas.microsoft.com/office/powerpoint/2010/main" val="9545960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63122" y="1004851"/>
            <a:ext cx="8352928" cy="1384995"/>
          </a:xfrm>
          <a:prstGeom prst="rect">
            <a:avLst/>
          </a:prstGeom>
          <a:noFill/>
        </p:spPr>
        <p:txBody>
          <a:bodyPr wrap="square" rtlCol="1">
            <a:spAutoFit/>
          </a:bodyPr>
          <a:lstStyle/>
          <a:p>
            <a:pPr algn="r"/>
            <a:r>
              <a:rPr lang="fa-IR" sz="2800" dirty="0" smtClean="0">
                <a:cs typeface="B Nazanin" pitchFamily="2" charset="-78"/>
              </a:rPr>
              <a:t>کفایت منطقی :</a:t>
            </a:r>
          </a:p>
          <a:p>
            <a:pPr algn="r"/>
            <a:r>
              <a:rPr lang="fa-IR" sz="2800" dirty="0" smtClean="0">
                <a:cs typeface="B Nazanin" pitchFamily="2" charset="-78"/>
              </a:rPr>
              <a:t>نشان دهنده میزان تایید فرض     در صورت مشاهده</a:t>
            </a:r>
            <a:r>
              <a:rPr lang="en-US" sz="2800" dirty="0" smtClean="0">
                <a:cs typeface="B Nazanin" pitchFamily="2" charset="-78"/>
              </a:rPr>
              <a:t> </a:t>
            </a:r>
            <a:r>
              <a:rPr lang="fa-IR" sz="2800" dirty="0" smtClean="0">
                <a:cs typeface="B Nazanin" pitchFamily="2" charset="-78"/>
              </a:rPr>
              <a:t>)</a:t>
            </a:r>
            <a:r>
              <a:rPr lang="en-US" sz="2800" dirty="0" smtClean="0">
                <a:cs typeface="B Nazanin" pitchFamily="2" charset="-78"/>
              </a:rPr>
              <a:t> Ls</a:t>
            </a:r>
            <a:r>
              <a:rPr lang="fa-IR" sz="2800" dirty="0">
                <a:cs typeface="B Nazanin" pitchFamily="2" charset="-78"/>
              </a:rPr>
              <a:t> کفایت </a:t>
            </a:r>
            <a:r>
              <a:rPr lang="fa-IR" sz="2800" dirty="0" smtClean="0">
                <a:cs typeface="B Nazanin" pitchFamily="2" charset="-78"/>
              </a:rPr>
              <a:t>منطقی( </a:t>
            </a:r>
            <a:endParaRPr lang="fa-IR" sz="2800" dirty="0">
              <a:cs typeface="B Nazanin" pitchFamily="2" charset="-78"/>
            </a:endParaRPr>
          </a:p>
          <a:p>
            <a:pPr algn="r"/>
            <a:endParaRPr lang="fa-IR" sz="2800" dirty="0">
              <a:cs typeface="B Nazanin" pitchFamily="2" charset="-78"/>
            </a:endParaRPr>
          </a:p>
        </p:txBody>
      </p:sp>
      <p:sp>
        <p:nvSpPr>
          <p:cNvPr id="5" name="TextBox 4"/>
          <p:cNvSpPr txBox="1"/>
          <p:nvPr/>
        </p:nvSpPr>
        <p:spPr>
          <a:xfrm>
            <a:off x="2627784" y="1468033"/>
            <a:ext cx="562975" cy="461665"/>
          </a:xfrm>
          <a:prstGeom prst="rect">
            <a:avLst/>
          </a:prstGeom>
          <a:noFill/>
        </p:spPr>
        <p:txBody>
          <a:bodyPr wrap="none" rtlCol="1">
            <a:spAutoFit/>
          </a:bodyPr>
          <a:lstStyle/>
          <a:p>
            <a:r>
              <a:rPr lang="en-US" sz="2400" dirty="0" smtClean="0"/>
              <a:t>(H)</a:t>
            </a:r>
            <a:endParaRPr lang="fa-IR" sz="2400" dirty="0"/>
          </a:p>
        </p:txBody>
      </p:sp>
      <p:sp>
        <p:nvSpPr>
          <p:cNvPr id="6" name="TextBox 5"/>
          <p:cNvSpPr txBox="1"/>
          <p:nvPr/>
        </p:nvSpPr>
        <p:spPr>
          <a:xfrm>
            <a:off x="250585" y="1466515"/>
            <a:ext cx="521297" cy="461665"/>
          </a:xfrm>
          <a:prstGeom prst="rect">
            <a:avLst/>
          </a:prstGeom>
          <a:noFill/>
        </p:spPr>
        <p:txBody>
          <a:bodyPr wrap="none" rtlCol="1">
            <a:spAutoFit/>
          </a:bodyPr>
          <a:lstStyle/>
          <a:p>
            <a:r>
              <a:rPr lang="en-US" sz="2400" dirty="0" smtClean="0"/>
              <a:t>(E)</a:t>
            </a:r>
            <a:endParaRPr lang="fa-IR" sz="2400" dirty="0"/>
          </a:p>
        </p:txBody>
      </p:sp>
      <p:sp>
        <p:nvSpPr>
          <p:cNvPr id="7" name="TextBox 6"/>
          <p:cNvSpPr txBox="1"/>
          <p:nvPr/>
        </p:nvSpPr>
        <p:spPr>
          <a:xfrm>
            <a:off x="511233" y="1954824"/>
            <a:ext cx="8141326" cy="1815882"/>
          </a:xfrm>
          <a:prstGeom prst="rect">
            <a:avLst/>
          </a:prstGeom>
          <a:noFill/>
        </p:spPr>
        <p:txBody>
          <a:bodyPr wrap="square" rtlCol="1">
            <a:spAutoFit/>
          </a:bodyPr>
          <a:lstStyle/>
          <a:p>
            <a:pPr algn="r"/>
            <a:r>
              <a:rPr lang="fa-IR" sz="2800" dirty="0" smtClean="0">
                <a:cs typeface="B Nazanin" pitchFamily="2" charset="-78"/>
              </a:rPr>
              <a:t>میباشد. که توسط فرمول زیر محاسبه میشود :</a:t>
            </a:r>
          </a:p>
          <a:p>
            <a:pPr algn="r"/>
            <a:endParaRPr lang="fa-IR" sz="2800" dirty="0" smtClean="0">
              <a:cs typeface="B Nazanin" pitchFamily="2" charset="-78"/>
            </a:endParaRPr>
          </a:p>
          <a:p>
            <a:pPr algn="r"/>
            <a:r>
              <a:rPr lang="en-US" sz="2800" dirty="0" smtClean="0">
                <a:cs typeface="B Nazanin" pitchFamily="2" charset="-78"/>
              </a:rPr>
              <a:t>LS=P(E/H) /P(E/~H)</a:t>
            </a:r>
          </a:p>
          <a:p>
            <a:pPr algn="r"/>
            <a:endParaRPr lang="fa-IR" sz="2800" dirty="0">
              <a:cs typeface="B Nazanin" pitchFamily="2" charset="-78"/>
            </a:endParaRPr>
          </a:p>
        </p:txBody>
      </p:sp>
      <p:sp>
        <p:nvSpPr>
          <p:cNvPr id="9" name="TextBox 8"/>
          <p:cNvSpPr txBox="1"/>
          <p:nvPr/>
        </p:nvSpPr>
        <p:spPr>
          <a:xfrm>
            <a:off x="250585" y="3770706"/>
            <a:ext cx="8565465" cy="2677656"/>
          </a:xfrm>
          <a:prstGeom prst="rect">
            <a:avLst/>
          </a:prstGeom>
          <a:noFill/>
        </p:spPr>
        <p:txBody>
          <a:bodyPr wrap="square" rtlCol="1">
            <a:spAutoFit/>
          </a:bodyPr>
          <a:lstStyle/>
          <a:p>
            <a:pPr algn="r"/>
            <a:r>
              <a:rPr lang="fa-IR" sz="2800" dirty="0" smtClean="0">
                <a:cs typeface="B Nazanin" pitchFamily="2" charset="-78"/>
              </a:rPr>
              <a:t>الزام منطقی :</a:t>
            </a:r>
          </a:p>
          <a:p>
            <a:pPr algn="r"/>
            <a:r>
              <a:rPr lang="fa-IR" sz="2800" dirty="0" smtClean="0">
                <a:cs typeface="B Nazanin" pitchFamily="2" charset="-78"/>
              </a:rPr>
              <a:t>الزام منطقی       نشان دهنده میزان تایید فرض    در صورت عدم مشاهده     </a:t>
            </a:r>
            <a:endParaRPr lang="en-US" sz="2800" dirty="0" smtClean="0">
              <a:cs typeface="B Nazanin" pitchFamily="2" charset="-78"/>
            </a:endParaRPr>
          </a:p>
          <a:p>
            <a:pPr algn="r"/>
            <a:r>
              <a:rPr lang="fa-IR" sz="2800" dirty="0" smtClean="0">
                <a:cs typeface="B Nazanin" pitchFamily="2" charset="-78"/>
              </a:rPr>
              <a:t>میباشد       با فرمول زیر بدست می آید .</a:t>
            </a:r>
          </a:p>
          <a:p>
            <a:pPr algn="r"/>
            <a:r>
              <a:rPr lang="en-US" sz="2800" dirty="0" smtClean="0">
                <a:cs typeface="B Nazanin" pitchFamily="2" charset="-78"/>
              </a:rPr>
              <a:t>LN=P(~E/H) / P(~E/~H)=O(H/~E)/O(H)</a:t>
            </a:r>
          </a:p>
          <a:p>
            <a:pPr algn="r"/>
            <a:r>
              <a:rPr lang="fa-IR" sz="2800" dirty="0" smtClean="0">
                <a:cs typeface="B Nazanin" pitchFamily="2" charset="-78"/>
              </a:rPr>
              <a:t>یا :</a:t>
            </a:r>
          </a:p>
          <a:p>
            <a:pPr algn="r"/>
            <a:r>
              <a:rPr lang="en-US" sz="2800" dirty="0" smtClean="0">
                <a:cs typeface="B Nazanin" pitchFamily="2" charset="-78"/>
              </a:rPr>
              <a:t>O(H/~E)=LN*O(H)</a:t>
            </a:r>
            <a:endParaRPr lang="fa-IR" sz="2800" dirty="0">
              <a:cs typeface="B Nazanin" pitchFamily="2" charset="-78"/>
            </a:endParaRPr>
          </a:p>
        </p:txBody>
      </p:sp>
      <p:sp>
        <p:nvSpPr>
          <p:cNvPr id="10" name="TextBox 9"/>
          <p:cNvSpPr txBox="1"/>
          <p:nvPr/>
        </p:nvSpPr>
        <p:spPr>
          <a:xfrm>
            <a:off x="6804248" y="4232349"/>
            <a:ext cx="614271" cy="400110"/>
          </a:xfrm>
          <a:prstGeom prst="rect">
            <a:avLst/>
          </a:prstGeom>
          <a:noFill/>
        </p:spPr>
        <p:txBody>
          <a:bodyPr wrap="none" rtlCol="1">
            <a:spAutoFit/>
          </a:bodyPr>
          <a:lstStyle/>
          <a:p>
            <a:r>
              <a:rPr lang="en-US" sz="2000" dirty="0" smtClean="0"/>
              <a:t>(LN)</a:t>
            </a:r>
            <a:endParaRPr lang="fa-IR" sz="2000" dirty="0"/>
          </a:p>
        </p:txBody>
      </p:sp>
      <p:sp>
        <p:nvSpPr>
          <p:cNvPr id="11" name="TextBox 10"/>
          <p:cNvSpPr txBox="1"/>
          <p:nvPr/>
        </p:nvSpPr>
        <p:spPr>
          <a:xfrm>
            <a:off x="3275856" y="4263127"/>
            <a:ext cx="377026" cy="461665"/>
          </a:xfrm>
          <a:prstGeom prst="rect">
            <a:avLst/>
          </a:prstGeom>
          <a:noFill/>
        </p:spPr>
        <p:txBody>
          <a:bodyPr wrap="none" rtlCol="1">
            <a:spAutoFit/>
          </a:bodyPr>
          <a:lstStyle/>
          <a:p>
            <a:r>
              <a:rPr lang="en-US" sz="2400" dirty="0" smtClean="0"/>
              <a:t>H</a:t>
            </a:r>
            <a:endParaRPr lang="fa-IR" sz="2400" dirty="0"/>
          </a:p>
        </p:txBody>
      </p:sp>
      <p:sp>
        <p:nvSpPr>
          <p:cNvPr id="12" name="TextBox 11"/>
          <p:cNvSpPr txBox="1"/>
          <p:nvPr/>
        </p:nvSpPr>
        <p:spPr>
          <a:xfrm>
            <a:off x="420216" y="4218898"/>
            <a:ext cx="335348" cy="461665"/>
          </a:xfrm>
          <a:prstGeom prst="rect">
            <a:avLst/>
          </a:prstGeom>
          <a:noFill/>
        </p:spPr>
        <p:txBody>
          <a:bodyPr wrap="none" rtlCol="1">
            <a:spAutoFit/>
          </a:bodyPr>
          <a:lstStyle/>
          <a:p>
            <a:r>
              <a:rPr lang="en-US" sz="2400" dirty="0"/>
              <a:t>E</a:t>
            </a:r>
            <a:endParaRPr lang="fa-IR" sz="2400" dirty="0"/>
          </a:p>
        </p:txBody>
      </p:sp>
      <p:sp>
        <p:nvSpPr>
          <p:cNvPr id="13" name="TextBox 12"/>
          <p:cNvSpPr txBox="1"/>
          <p:nvPr/>
        </p:nvSpPr>
        <p:spPr>
          <a:xfrm>
            <a:off x="7418519" y="4669903"/>
            <a:ext cx="513282" cy="461665"/>
          </a:xfrm>
          <a:prstGeom prst="rect">
            <a:avLst/>
          </a:prstGeom>
          <a:noFill/>
        </p:spPr>
        <p:txBody>
          <a:bodyPr wrap="none" rtlCol="1">
            <a:spAutoFit/>
          </a:bodyPr>
          <a:lstStyle/>
          <a:p>
            <a:r>
              <a:rPr lang="en-US" sz="2400" dirty="0" smtClean="0"/>
              <a:t>LN</a:t>
            </a:r>
            <a:endParaRPr lang="fa-IR" sz="2400" dirty="0"/>
          </a:p>
        </p:txBody>
      </p:sp>
    </p:spTree>
    <p:extLst>
      <p:ext uri="{BB962C8B-B14F-4D97-AF65-F5344CB8AC3E}">
        <p14:creationId xmlns:p14="http://schemas.microsoft.com/office/powerpoint/2010/main" val="7271445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805583472"/>
              </p:ext>
            </p:extLst>
          </p:nvPr>
        </p:nvGraphicFramePr>
        <p:xfrm>
          <a:off x="467544" y="1916832"/>
          <a:ext cx="8064896" cy="1768065"/>
        </p:xfrm>
        <a:graphic>
          <a:graphicData uri="http://schemas.openxmlformats.org/drawingml/2006/table">
            <a:tbl>
              <a:tblPr rtl="1" firstRow="1" bandRow="1">
                <a:tableStyleId>{5C22544A-7EE6-4342-B048-85BDC9FD1C3A}</a:tableStyleId>
              </a:tblPr>
              <a:tblGrid>
                <a:gridCol w="3863636"/>
                <a:gridCol w="4201260"/>
              </a:tblGrid>
              <a:tr h="471921">
                <a:tc>
                  <a:txBody>
                    <a:bodyPr/>
                    <a:lstStyle/>
                    <a:p>
                      <a:pPr algn="r" rtl="1"/>
                      <a:r>
                        <a:rPr lang="en-US" dirty="0" smtClean="0"/>
                        <a:t>LS</a:t>
                      </a:r>
                      <a:endParaRPr lang="fa-IR" dirty="0"/>
                    </a:p>
                  </a:txBody>
                  <a:tcPr/>
                </a:tc>
                <a:tc>
                  <a:txBody>
                    <a:bodyPr/>
                    <a:lstStyle/>
                    <a:p>
                      <a:pPr algn="r" rtl="1"/>
                      <a:r>
                        <a:rPr lang="fa-IR" dirty="0" smtClean="0"/>
                        <a:t>تاثیر روی فرض</a:t>
                      </a:r>
                      <a:endParaRPr lang="fa-IR" dirty="0"/>
                    </a:p>
                  </a:txBody>
                  <a:tcPr/>
                </a:tc>
              </a:tr>
              <a:tr h="399913">
                <a:tc>
                  <a:txBody>
                    <a:bodyPr/>
                    <a:lstStyle/>
                    <a:p>
                      <a:pPr algn="r" rtl="1"/>
                      <a:r>
                        <a:rPr lang="en-US" dirty="0" smtClean="0"/>
                        <a:t>0</a:t>
                      </a:r>
                      <a:endParaRPr lang="fa-IR" dirty="0"/>
                    </a:p>
                  </a:txBody>
                  <a:tcPr/>
                </a:tc>
                <a:tc>
                  <a:txBody>
                    <a:bodyPr/>
                    <a:lstStyle/>
                    <a:p>
                      <a:pPr algn="r" rtl="1"/>
                      <a:r>
                        <a:rPr lang="fa-IR" dirty="0" smtClean="0"/>
                        <a:t>وقتی </a:t>
                      </a:r>
                      <a:r>
                        <a:rPr lang="en-US" dirty="0" smtClean="0"/>
                        <a:t>E</a:t>
                      </a:r>
                      <a:r>
                        <a:rPr lang="fa-IR" dirty="0" smtClean="0"/>
                        <a:t> ,  درست باشد  </a:t>
                      </a:r>
                      <a:r>
                        <a:rPr lang="fa-IR" dirty="0" smtClean="0"/>
                        <a:t>,</a:t>
                      </a:r>
                      <a:r>
                        <a:rPr lang="en-US" dirty="0" smtClean="0"/>
                        <a:t>H </a:t>
                      </a:r>
                      <a:r>
                        <a:rPr lang="fa-IR" dirty="0" smtClean="0"/>
                        <a:t> غلط است</a:t>
                      </a:r>
                      <a:endParaRPr lang="fa-IR" dirty="0"/>
                    </a:p>
                  </a:txBody>
                  <a:tcPr/>
                </a:tc>
              </a:tr>
              <a:tr h="496318">
                <a:tc>
                  <a:txBody>
                    <a:bodyPr/>
                    <a:lstStyle/>
                    <a:p>
                      <a:pPr algn="r" rtl="1"/>
                      <a:r>
                        <a:rPr lang="fa-IR" sz="2400" dirty="0" smtClean="0"/>
                        <a:t>∞</a:t>
                      </a:r>
                      <a:endParaRPr lang="fa-IR" sz="2400" dirty="0"/>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fa-IR" dirty="0" smtClean="0"/>
                        <a:t>درست</a:t>
                      </a:r>
                      <a:r>
                        <a:rPr lang="fa-IR" baseline="0" dirty="0" smtClean="0"/>
                        <a:t> بودن</a:t>
                      </a:r>
                      <a:r>
                        <a:rPr lang="fa-IR" dirty="0" smtClean="0"/>
                        <a:t> </a:t>
                      </a:r>
                      <a:r>
                        <a:rPr lang="en-US" dirty="0" smtClean="0"/>
                        <a:t>E</a:t>
                      </a:r>
                      <a:r>
                        <a:rPr lang="fa-IR" dirty="0" smtClean="0"/>
                        <a:t> , درست بودن </a:t>
                      </a:r>
                      <a:r>
                        <a:rPr lang="en-US" dirty="0" smtClean="0"/>
                        <a:t>H</a:t>
                      </a:r>
                      <a:r>
                        <a:rPr lang="fa-IR" dirty="0" smtClean="0"/>
                        <a:t>را تضمین میکند</a:t>
                      </a:r>
                    </a:p>
                  </a:txBody>
                  <a:tcPr/>
                </a:tc>
              </a:tr>
              <a:tr h="399913">
                <a:tc>
                  <a:txBody>
                    <a:bodyPr/>
                    <a:lstStyle/>
                    <a:p>
                      <a:pPr algn="r" rtl="1"/>
                      <a:r>
                        <a:rPr lang="en-US" dirty="0" smtClean="0"/>
                        <a:t>1</a:t>
                      </a:r>
                      <a:endParaRPr lang="fa-IR" dirty="0"/>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fa-IR" dirty="0" smtClean="0"/>
                        <a:t>درست بودن </a:t>
                      </a:r>
                      <a:r>
                        <a:rPr lang="en-US" dirty="0" smtClean="0"/>
                        <a:t>E</a:t>
                      </a:r>
                      <a:r>
                        <a:rPr lang="fa-IR" dirty="0" smtClean="0"/>
                        <a:t>, تاثیری در درست بودن </a:t>
                      </a:r>
                      <a:r>
                        <a:rPr lang="en-US" dirty="0" smtClean="0"/>
                        <a:t> H</a:t>
                      </a:r>
                      <a:r>
                        <a:rPr lang="fa-IR" dirty="0" smtClean="0"/>
                        <a:t>ندارد</a:t>
                      </a:r>
                    </a:p>
                  </a:txBody>
                  <a:tcPr/>
                </a:tc>
              </a:tr>
            </a:tbl>
          </a:graphicData>
        </a:graphic>
      </p:graphicFrame>
      <p:graphicFrame>
        <p:nvGraphicFramePr>
          <p:cNvPr id="5" name="Content Placeholder 3"/>
          <p:cNvGraphicFramePr>
            <a:graphicFrameLocks/>
          </p:cNvGraphicFramePr>
          <p:nvPr>
            <p:extLst>
              <p:ext uri="{D42A27DB-BD31-4B8C-83A1-F6EECF244321}">
                <p14:modId xmlns:p14="http://schemas.microsoft.com/office/powerpoint/2010/main" val="504407303"/>
              </p:ext>
            </p:extLst>
          </p:nvPr>
        </p:nvGraphicFramePr>
        <p:xfrm>
          <a:off x="539552" y="4005064"/>
          <a:ext cx="7920880" cy="1979512"/>
        </p:xfrm>
        <a:graphic>
          <a:graphicData uri="http://schemas.openxmlformats.org/drawingml/2006/table">
            <a:tbl>
              <a:tblPr rtl="1" firstRow="1" bandRow="1">
                <a:tableStyleId>{5C22544A-7EE6-4342-B048-85BDC9FD1C3A}</a:tableStyleId>
              </a:tblPr>
              <a:tblGrid>
                <a:gridCol w="3453837"/>
                <a:gridCol w="4467043"/>
              </a:tblGrid>
              <a:tr h="452736">
                <a:tc>
                  <a:txBody>
                    <a:bodyPr/>
                    <a:lstStyle/>
                    <a:p>
                      <a:pPr algn="r" rtl="1"/>
                      <a:r>
                        <a:rPr lang="en-US" dirty="0" smtClean="0"/>
                        <a:t>LN</a:t>
                      </a:r>
                      <a:endParaRPr lang="fa-IR" dirty="0"/>
                    </a:p>
                  </a:txBody>
                  <a:tcPr/>
                </a:tc>
                <a:tc>
                  <a:txBody>
                    <a:bodyPr/>
                    <a:lstStyle/>
                    <a:p>
                      <a:pPr algn="r" rtl="1"/>
                      <a:r>
                        <a:rPr lang="fa-IR" dirty="0" smtClean="0"/>
                        <a:t>تاثیر روی فرض</a:t>
                      </a:r>
                      <a:endParaRPr lang="fa-IR" dirty="0"/>
                    </a:p>
                  </a:txBody>
                  <a:tcPr/>
                </a:tc>
              </a:tr>
              <a:tr h="534788">
                <a:tc>
                  <a:txBody>
                    <a:bodyPr/>
                    <a:lstStyle/>
                    <a:p>
                      <a:pPr algn="r" rtl="1"/>
                      <a:r>
                        <a:rPr lang="en-US" dirty="0" smtClean="0"/>
                        <a:t>0</a:t>
                      </a:r>
                      <a:endParaRPr lang="fa-IR" dirty="0"/>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fa-IR" dirty="0" smtClean="0"/>
                        <a:t>وقتی </a:t>
                      </a:r>
                      <a:r>
                        <a:rPr lang="en-US" dirty="0" smtClean="0"/>
                        <a:t>E</a:t>
                      </a:r>
                      <a:r>
                        <a:rPr lang="fa-IR" dirty="0" smtClean="0"/>
                        <a:t>, نادرست باشد , </a:t>
                      </a:r>
                      <a:r>
                        <a:rPr lang="en-US" dirty="0" smtClean="0"/>
                        <a:t>H</a:t>
                      </a:r>
                      <a:r>
                        <a:rPr lang="fa-IR" dirty="0" smtClean="0"/>
                        <a:t> درست است</a:t>
                      </a:r>
                    </a:p>
                  </a:txBody>
                  <a:tcPr/>
                </a:tc>
              </a:tr>
              <a:tr h="452636">
                <a:tc>
                  <a:txBody>
                    <a:bodyPr/>
                    <a:lstStyle/>
                    <a:p>
                      <a:pPr algn="r" rtl="1"/>
                      <a:r>
                        <a:rPr lang="fa-IR" sz="2400" dirty="0" smtClean="0"/>
                        <a:t>∞</a:t>
                      </a:r>
                      <a:endParaRPr lang="fa-IR" sz="2400" dirty="0"/>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fa-IR" dirty="0" smtClean="0"/>
                        <a:t>درست بودن </a:t>
                      </a:r>
                      <a:r>
                        <a:rPr lang="en-US" dirty="0" smtClean="0"/>
                        <a:t>E</a:t>
                      </a:r>
                      <a:r>
                        <a:rPr lang="fa-IR" dirty="0" smtClean="0"/>
                        <a:t>, درست بودن  </a:t>
                      </a:r>
                      <a:r>
                        <a:rPr lang="en-US" dirty="0" smtClean="0"/>
                        <a:t>H</a:t>
                      </a:r>
                      <a:r>
                        <a:rPr lang="fa-IR" dirty="0" smtClean="0"/>
                        <a:t> را تضمین میکند</a:t>
                      </a:r>
                    </a:p>
                  </a:txBody>
                  <a:tcPr/>
                </a:tc>
              </a:tr>
              <a:tr h="534788">
                <a:tc>
                  <a:txBody>
                    <a:bodyPr/>
                    <a:lstStyle/>
                    <a:p>
                      <a:pPr algn="r" rtl="1"/>
                      <a:r>
                        <a:rPr lang="en-US" dirty="0" smtClean="0"/>
                        <a:t>1</a:t>
                      </a:r>
                      <a:endParaRPr lang="fa-IR" dirty="0"/>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fa-IR" dirty="0" smtClean="0"/>
                        <a:t>وقتی </a:t>
                      </a:r>
                      <a:r>
                        <a:rPr lang="en-US" dirty="0" smtClean="0"/>
                        <a:t>E</a:t>
                      </a:r>
                      <a:r>
                        <a:rPr lang="fa-IR" dirty="0" smtClean="0"/>
                        <a:t> , تاثیری در درست بودن </a:t>
                      </a:r>
                      <a:r>
                        <a:rPr lang="en-US" dirty="0" smtClean="0"/>
                        <a:t>H</a:t>
                      </a:r>
                      <a:r>
                        <a:rPr lang="fa-IR" dirty="0" smtClean="0"/>
                        <a:t> ندارد</a:t>
                      </a:r>
                    </a:p>
                  </a:txBody>
                  <a:tcPr/>
                </a:tc>
              </a:tr>
            </a:tbl>
          </a:graphicData>
        </a:graphic>
      </p:graphicFrame>
      <p:sp>
        <p:nvSpPr>
          <p:cNvPr id="6" name="TextBox 5"/>
          <p:cNvSpPr txBox="1"/>
          <p:nvPr/>
        </p:nvSpPr>
        <p:spPr>
          <a:xfrm>
            <a:off x="1259632" y="1012086"/>
            <a:ext cx="7056784" cy="461665"/>
          </a:xfrm>
          <a:prstGeom prst="rect">
            <a:avLst/>
          </a:prstGeom>
          <a:noFill/>
        </p:spPr>
        <p:txBody>
          <a:bodyPr wrap="square" rtlCol="1">
            <a:spAutoFit/>
          </a:bodyPr>
          <a:lstStyle/>
          <a:p>
            <a:pPr algn="r"/>
            <a:r>
              <a:rPr lang="en-US" sz="2400" b="1" dirty="0" smtClean="0"/>
              <a:t>  :  H </a:t>
            </a:r>
            <a:r>
              <a:rPr lang="fa-IR" sz="2400" b="1" dirty="0"/>
              <a:t>بر روی</a:t>
            </a:r>
            <a:r>
              <a:rPr lang="fa-IR" sz="2400" b="1" dirty="0" smtClean="0"/>
              <a:t> </a:t>
            </a:r>
            <a:r>
              <a:rPr lang="en-US" sz="2400" b="1" dirty="0" smtClean="0"/>
              <a:t>   LN &amp; LS</a:t>
            </a:r>
            <a:r>
              <a:rPr lang="fa-IR" sz="2400" b="1" dirty="0" smtClean="0"/>
              <a:t>تاثیر مقادیر مرزی  </a:t>
            </a:r>
            <a:endParaRPr lang="fa-IR" sz="2400" b="1" dirty="0"/>
          </a:p>
        </p:txBody>
      </p:sp>
    </p:spTree>
    <p:extLst>
      <p:ext uri="{BB962C8B-B14F-4D97-AF65-F5344CB8AC3E}">
        <p14:creationId xmlns:p14="http://schemas.microsoft.com/office/powerpoint/2010/main" val="5861075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1547</TotalTime>
  <Words>1580</Words>
  <Application>Microsoft Office PowerPoint</Application>
  <PresentationFormat>On-screen Show (4:3)</PresentationFormat>
  <Paragraphs>105</Paragraphs>
  <Slides>14</Slides>
  <Notes>3</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فصل هفتم : عدم قطعیت   ارائه :محمد حبیبی مدرس : استاد عابدینی</vt:lpstr>
      <vt:lpstr>مقدمه :</vt:lpstr>
      <vt:lpstr>روش های بررسی عدم قطعیت :</vt:lpstr>
      <vt:lpstr>PowerPoint Presentation</vt:lpstr>
      <vt:lpstr>:(Baysian) استنتاج بیزین </vt:lpstr>
      <vt:lpstr> :قضیه بیز</vt:lpstr>
      <vt:lpstr>فرم احتمال نابرابر :</vt:lpstr>
      <vt:lpstr>PowerPoint Presentation</vt:lpstr>
      <vt:lpstr>PowerPoint Presentation</vt:lpstr>
      <vt:lpstr>PowerPoint Presentation</vt:lpstr>
      <vt:lpstr>فاکتور های قطعیت :</vt:lpstr>
      <vt:lpstr>روش های غیر عددی برای عدم قطعیت :</vt:lpstr>
      <vt:lpstr>PowerPoint Presentation</vt:lpstr>
      <vt:lpstr>تئوری تصدیق:</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خدمات ارزش افزوده درفناوری اطلاعات</dc:title>
  <dc:creator>nasser</dc:creator>
  <cp:lastModifiedBy>RN</cp:lastModifiedBy>
  <cp:revision>128</cp:revision>
  <dcterms:created xsi:type="dcterms:W3CDTF">2012-10-05T14:17:32Z</dcterms:created>
  <dcterms:modified xsi:type="dcterms:W3CDTF">2014-12-14T08:42:46Z</dcterms:modified>
</cp:coreProperties>
</file>