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99" r:id="rId2"/>
    <p:sldId id="256" r:id="rId3"/>
    <p:sldId id="308" r:id="rId4"/>
    <p:sldId id="257" r:id="rId5"/>
    <p:sldId id="258" r:id="rId6"/>
    <p:sldId id="301" r:id="rId7"/>
    <p:sldId id="309" r:id="rId8"/>
    <p:sldId id="259" r:id="rId9"/>
    <p:sldId id="302" r:id="rId10"/>
    <p:sldId id="300" r:id="rId11"/>
    <p:sldId id="303" r:id="rId12"/>
    <p:sldId id="260" r:id="rId13"/>
    <p:sldId id="261" r:id="rId14"/>
    <p:sldId id="262" r:id="rId15"/>
    <p:sldId id="276" r:id="rId16"/>
    <p:sldId id="306" r:id="rId17"/>
    <p:sldId id="307" r:id="rId18"/>
    <p:sldId id="304" r:id="rId19"/>
    <p:sldId id="263" r:id="rId20"/>
    <p:sldId id="30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0" autoAdjust="0"/>
    <p:restoredTop sz="94660"/>
  </p:normalViewPr>
  <p:slideViewPr>
    <p:cSldViewPr>
      <p:cViewPr varScale="1">
        <p:scale>
          <a:sx n="84" d="100"/>
          <a:sy n="84" d="100"/>
        </p:scale>
        <p:origin x="-1152" y="-1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C8FBA4D-EB4F-459F-97F3-0D3D05DD17D6}" type="datetimeFigureOut">
              <a:rPr lang="fa-IR" smtClean="0"/>
              <a:pPr/>
              <a:t>02/23/1437</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C451F0F9-5225-4AFC-966B-3B68142B3C01}" type="slidenum">
              <a:rPr lang="fa-IR" smtClean="0"/>
              <a:pPr/>
              <a:t>‹#›</a:t>
            </a:fld>
            <a:endParaRPr lang="fa-IR"/>
          </a:p>
        </p:txBody>
      </p:sp>
    </p:spTree>
    <p:extLst>
      <p:ext uri="{BB962C8B-B14F-4D97-AF65-F5344CB8AC3E}">
        <p14:creationId xmlns:p14="http://schemas.microsoft.com/office/powerpoint/2010/main" xmlns="" val="8570412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768412D-EC5E-427E-8E91-86A3E9FB8CF8}" type="datetime1">
              <a:rPr lang="en-US" smtClean="0"/>
              <a:pPr/>
              <a:t>12/5/2015</a:t>
            </a:fld>
            <a:endParaRPr lang="en-US"/>
          </a:p>
        </p:txBody>
      </p:sp>
      <p:sp>
        <p:nvSpPr>
          <p:cNvPr id="16" name="Slide Number Placeholder 15"/>
          <p:cNvSpPr>
            <a:spLocks noGrp="1"/>
          </p:cNvSpPr>
          <p:nvPr>
            <p:ph type="sldNum" sz="quarter" idx="11"/>
          </p:nvPr>
        </p:nvSpPr>
        <p:spPr/>
        <p:txBody>
          <a:bodyPr/>
          <a:lstStyle/>
          <a:p>
            <a:fld id="{699292A7-0A7E-4360-88B8-B2740AA7E145}" type="slidenum">
              <a:rPr lang="en-US" smtClean="0"/>
              <a:pPr/>
              <a:t>‹#›</a:t>
            </a:fld>
            <a:endParaRPr lang="en-US"/>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B93BCC-B024-4D06-86C4-F2E23E29D778}" type="datetime1">
              <a:rPr lang="en-US" smtClean="0"/>
              <a:pPr/>
              <a:t>12/5/2015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9292A7-0A7E-4360-88B8-B2740AA7E1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D206E0-7730-4574-A7A2-4226EFE97CD0}" type="datetime1">
              <a:rPr lang="en-US" smtClean="0"/>
              <a:pPr/>
              <a:t>12/5/2015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9292A7-0A7E-4360-88B8-B2740AA7E1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304B219F-6769-4261-B4BC-7D6EDFF525E7}" type="datetime1">
              <a:rPr lang="en-US" smtClean="0"/>
              <a:pPr/>
              <a:t>12/5/2015</a:t>
            </a:fld>
            <a:endParaRPr lang="en-US"/>
          </a:p>
        </p:txBody>
      </p:sp>
      <p:sp>
        <p:nvSpPr>
          <p:cNvPr id="15" name="Slide Number Placeholder 14"/>
          <p:cNvSpPr>
            <a:spLocks noGrp="1"/>
          </p:cNvSpPr>
          <p:nvPr>
            <p:ph type="sldNum" sz="quarter" idx="15"/>
          </p:nvPr>
        </p:nvSpPr>
        <p:spPr/>
        <p:txBody>
          <a:bodyPr/>
          <a:lstStyle>
            <a:lvl1pPr algn="ctr">
              <a:defRPr/>
            </a:lvl1pPr>
          </a:lstStyle>
          <a:p>
            <a:fld id="{699292A7-0A7E-4360-88B8-B2740AA7E145}" type="slidenum">
              <a:rPr lang="en-US" smtClean="0"/>
              <a:pPr/>
              <a:t>‹#›</a:t>
            </a:fld>
            <a:endParaRPr lang="en-US"/>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8600AC4-3311-4D4B-A69C-34427B2A004F}" type="datetime1">
              <a:rPr lang="en-US" smtClean="0"/>
              <a:pPr/>
              <a:t>12/5/2015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9292A7-0A7E-4360-88B8-B2740AA7E145}"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9222E14-C81E-48B8-B78B-EFDAE1B34689}" type="datetime1">
              <a:rPr lang="en-US" smtClean="0"/>
              <a:pPr/>
              <a:t>12/5/2015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9292A7-0A7E-4360-88B8-B2740AA7E14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99292A7-0A7E-4360-88B8-B2740AA7E145}" type="slidenum">
              <a:rPr lang="en-US" smtClean="0"/>
              <a:pPr/>
              <a:t>‹#›</a:t>
            </a:fld>
            <a:endParaRPr lang="en-US"/>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1F32C69E-1C9D-4189-B4E3-735688200698}" type="datetime1">
              <a:rPr lang="en-US" smtClean="0"/>
              <a:pPr/>
              <a:t>12/5/2015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300774-95A4-4FEE-A932-98B8FE073EC7}" type="datetime1">
              <a:rPr lang="en-US" smtClean="0"/>
              <a:pPr/>
              <a:t>12/5/2015</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9292A7-0A7E-4360-88B8-B2740AA7E145}"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D3F876-2837-4813-B361-326E98442414}" type="datetime1">
              <a:rPr lang="en-US" smtClean="0"/>
              <a:pPr/>
              <a:t>12/5/2015</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9292A7-0A7E-4360-88B8-B2740AA7E1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6606E41-ED92-4299-9502-1C3353A1F7C0}" type="datetime1">
              <a:rPr lang="en-US" smtClean="0"/>
              <a:pPr/>
              <a:t>12/5/2015</a:t>
            </a:fld>
            <a:endParaRPr lang="en-US"/>
          </a:p>
        </p:txBody>
      </p:sp>
      <p:sp>
        <p:nvSpPr>
          <p:cNvPr id="9" name="Slide Number Placeholder 8"/>
          <p:cNvSpPr>
            <a:spLocks noGrp="1"/>
          </p:cNvSpPr>
          <p:nvPr>
            <p:ph type="sldNum" sz="quarter" idx="15"/>
          </p:nvPr>
        </p:nvSpPr>
        <p:spPr/>
        <p:txBody>
          <a:bodyPr/>
          <a:lstStyle/>
          <a:p>
            <a:fld id="{699292A7-0A7E-4360-88B8-B2740AA7E145}" type="slidenum">
              <a:rPr lang="en-US" smtClean="0"/>
              <a:pPr/>
              <a:t>‹#›</a:t>
            </a:fld>
            <a:endParaRPr lang="en-US"/>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90907EC2-6F66-400E-8169-79A917636DC7}" type="datetime1">
              <a:rPr lang="en-US" smtClean="0"/>
              <a:pPr/>
              <a:t>12/5/2015</a:t>
            </a:fld>
            <a:endParaRPr lang="en-US"/>
          </a:p>
        </p:txBody>
      </p:sp>
      <p:sp>
        <p:nvSpPr>
          <p:cNvPr id="9" name="Slide Number Placeholder 8"/>
          <p:cNvSpPr>
            <a:spLocks noGrp="1"/>
          </p:cNvSpPr>
          <p:nvPr>
            <p:ph type="sldNum" sz="quarter" idx="11"/>
          </p:nvPr>
        </p:nvSpPr>
        <p:spPr/>
        <p:txBody>
          <a:bodyPr/>
          <a:lstStyle/>
          <a:p>
            <a:fld id="{699292A7-0A7E-4360-88B8-B2740AA7E145}" type="slidenum">
              <a:rPr lang="en-US" smtClean="0"/>
              <a:pPr/>
              <a:t>‹#›</a:t>
            </a:fld>
            <a:endParaRPr lang="en-US"/>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DBADB52-0350-4CAF-990F-9AF09895E655}" type="datetime1">
              <a:rPr lang="en-US" smtClean="0"/>
              <a:pPr/>
              <a:t>12/5/2015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99292A7-0A7E-4360-88B8-B2740AA7E145}"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a:spLocks noGrp="1"/>
          </p:cNvSpPr>
          <p:nvPr>
            <p:ph idx="1"/>
          </p:nvPr>
        </p:nvSpPr>
        <p:spPr>
          <a:xfrm>
            <a:off x="304800" y="381000"/>
            <a:ext cx="8458200" cy="6248400"/>
          </a:xfrm>
        </p:spPr>
        <p:txBody>
          <a:bodyPr/>
          <a:lstStyle/>
          <a:p>
            <a:pPr algn="ctr" rtl="1">
              <a:buNone/>
            </a:pPr>
            <a:endParaRPr lang="fa-IR" dirty="0" smtClean="0"/>
          </a:p>
          <a:p>
            <a:pPr algn="ctr" rtl="1">
              <a:buNone/>
            </a:pPr>
            <a:endParaRPr lang="fa-IR" dirty="0" smtClean="0"/>
          </a:p>
          <a:p>
            <a:pPr algn="ctr" rtl="1">
              <a:buNone/>
            </a:pPr>
            <a:endParaRPr lang="fa-IR" dirty="0" smtClean="0"/>
          </a:p>
          <a:p>
            <a:pPr algn="ctr" rtl="1">
              <a:buNone/>
            </a:pPr>
            <a:endParaRPr lang="fa-IR" dirty="0" smtClean="0"/>
          </a:p>
          <a:p>
            <a:pPr algn="ctr" rtl="1">
              <a:buNone/>
            </a:pPr>
            <a:endParaRPr lang="fa-IR" dirty="0" smtClean="0"/>
          </a:p>
          <a:p>
            <a:pPr algn="ctr" rtl="1">
              <a:buNone/>
            </a:pPr>
            <a:endParaRPr lang="fa-IR" dirty="0" smtClean="0">
              <a:solidFill>
                <a:schemeClr val="bg1"/>
              </a:solidFill>
            </a:endParaRPr>
          </a:p>
          <a:p>
            <a:pPr algn="ctr" rtl="1">
              <a:buNone/>
            </a:pPr>
            <a:endParaRPr lang="fa-IR" dirty="0" smtClean="0">
              <a:solidFill>
                <a:schemeClr val="bg1"/>
              </a:solidFill>
            </a:endParaRPr>
          </a:p>
          <a:p>
            <a:pPr algn="ctr" rtl="1">
              <a:buNone/>
            </a:pPr>
            <a:endParaRPr lang="fa-IR" dirty="0" smtClean="0"/>
          </a:p>
          <a:p>
            <a:pPr algn="ctr" rtl="1">
              <a:buNone/>
            </a:pPr>
            <a:endParaRPr lang="en-US" dirty="0"/>
          </a:p>
        </p:txBody>
      </p:sp>
      <p:sp>
        <p:nvSpPr>
          <p:cNvPr id="11" name="Rounded Rectangle 10"/>
          <p:cNvSpPr/>
          <p:nvPr/>
        </p:nvSpPr>
        <p:spPr>
          <a:xfrm>
            <a:off x="381000" y="4343400"/>
            <a:ext cx="4572000" cy="1676400"/>
          </a:xfrm>
          <a:prstGeom prst="roundRect">
            <a:avLst/>
          </a:prstGeom>
          <a:blipFill>
            <a:blip r:embed="rId2">
              <a:duotone>
                <a:schemeClr val="lt1">
                  <a:shade val="12000"/>
                  <a:satMod val="240000"/>
                </a:schemeClr>
                <a:schemeClr val="lt1">
                  <a:tint val="65000"/>
                </a:schemeClr>
              </a:duotone>
            </a:blip>
            <a:stretch>
              <a:fillRect/>
            </a:stretch>
          </a:blip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1003">
            <a:schemeClr val="lt1"/>
          </a:fillRef>
          <a:effectRef idx="2">
            <a:schemeClr val="accent1"/>
          </a:effectRef>
          <a:fontRef idx="minor">
            <a:schemeClr val="lt1"/>
          </a:fontRef>
        </p:style>
        <p:txBody>
          <a:bodyPr rtlCol="0" anchor="ctr"/>
          <a:lstStyle/>
          <a:p>
            <a:pPr algn="ctr" rtl="1"/>
            <a:r>
              <a:rPr lang="fa-IR" sz="3200" dirty="0" smtClean="0">
                <a:solidFill>
                  <a:srgbClr val="FFFF00"/>
                </a:solidFill>
                <a:cs typeface="B Nazanin" pitchFamily="2" charset="-78"/>
              </a:rPr>
              <a:t>تهیه کنندگان</a:t>
            </a:r>
          </a:p>
          <a:p>
            <a:pPr algn="ctr" rtl="1"/>
            <a:r>
              <a:rPr lang="fa-IR" sz="3200" dirty="0" smtClean="0">
                <a:solidFill>
                  <a:schemeClr val="tx1"/>
                </a:solidFill>
                <a:latin typeface="IranNastaliq" pitchFamily="18" charset="0"/>
                <a:cs typeface="B Nazanin" pitchFamily="2" charset="-78"/>
              </a:rPr>
              <a:t>وحید مخدومی</a:t>
            </a:r>
            <a:endParaRPr lang="fa-IR" sz="3200" dirty="0" smtClean="0">
              <a:solidFill>
                <a:schemeClr val="tx1"/>
              </a:solidFill>
              <a:latin typeface="IranNastaliq" pitchFamily="18" charset="0"/>
              <a:cs typeface="IranNastaliq" pitchFamily="18" charset="0"/>
            </a:endParaRPr>
          </a:p>
        </p:txBody>
      </p:sp>
      <p:pic>
        <p:nvPicPr>
          <p:cNvPr id="12" name="Picture 3" descr="D:\ketab\Besmelah\054.jpg"/>
          <p:cNvPicPr>
            <a:picLocks noChangeAspect="1" noChangeArrowheads="1"/>
          </p:cNvPicPr>
          <p:nvPr/>
        </p:nvPicPr>
        <p:blipFill>
          <a:blip r:embed="rId3" cstate="print"/>
          <a:srcRect/>
          <a:stretch>
            <a:fillRect/>
          </a:stretch>
        </p:blipFill>
        <p:spPr bwMode="auto">
          <a:xfrm>
            <a:off x="1371600" y="152400"/>
            <a:ext cx="6172200" cy="2362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3" name="Rounded Rectangle 12"/>
          <p:cNvSpPr/>
          <p:nvPr/>
        </p:nvSpPr>
        <p:spPr>
          <a:xfrm>
            <a:off x="4448175" y="4419600"/>
            <a:ext cx="4572000" cy="1752600"/>
          </a:xfrm>
          <a:prstGeom prst="roundRect">
            <a:avLst/>
          </a:prstGeo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1">
            <a:schemeClr val="accent1"/>
          </a:lnRef>
          <a:fillRef idx="1003">
            <a:schemeClr val="lt1"/>
          </a:fillRef>
          <a:effectRef idx="2">
            <a:schemeClr val="accent1"/>
          </a:effectRef>
          <a:fontRef idx="minor">
            <a:schemeClr val="lt1"/>
          </a:fontRef>
        </p:style>
        <p:txBody>
          <a:bodyPr rtlCol="0" anchor="ctr"/>
          <a:lstStyle/>
          <a:p>
            <a:pPr algn="r" rtl="1"/>
            <a:r>
              <a:rPr lang="fa-IR" sz="3200" b="1" dirty="0" smtClean="0">
                <a:solidFill>
                  <a:srgbClr val="FFFF00"/>
                </a:solidFill>
                <a:cs typeface="B Nazanin" pitchFamily="2" charset="-78"/>
              </a:rPr>
              <a:t>استاد</a:t>
            </a:r>
            <a:r>
              <a:rPr lang="fa-IR" sz="3200" b="1" dirty="0" smtClean="0">
                <a:solidFill>
                  <a:schemeClr val="tx1"/>
                </a:solidFill>
                <a:cs typeface="B Nazanin" pitchFamily="2" charset="-78"/>
              </a:rPr>
              <a:t>:</a:t>
            </a:r>
            <a:r>
              <a:rPr lang="en-US" sz="3200" b="1" dirty="0" smtClean="0">
                <a:solidFill>
                  <a:srgbClr val="FFFF00"/>
                </a:solidFill>
                <a:cs typeface="B Nazanin" pitchFamily="2" charset="-78"/>
              </a:rPr>
              <a:t> </a:t>
            </a:r>
            <a:endParaRPr lang="fa-IR" sz="3200" b="1" dirty="0" smtClean="0">
              <a:solidFill>
                <a:srgbClr val="FFFF00"/>
              </a:solidFill>
              <a:cs typeface="B Nazanin" pitchFamily="2" charset="-78"/>
            </a:endParaRPr>
          </a:p>
          <a:p>
            <a:pPr algn="ctr" rtl="1"/>
            <a:r>
              <a:rPr lang="fa-IR" sz="3200" b="1" dirty="0" smtClean="0">
                <a:solidFill>
                  <a:schemeClr val="tx1"/>
                </a:solidFill>
                <a:latin typeface="IranNastaliq" pitchFamily="18" charset="0"/>
                <a:cs typeface="B Nazanin" pitchFamily="2" charset="-78"/>
              </a:rPr>
              <a:t>فاطمه عابدینی بقا</a:t>
            </a:r>
          </a:p>
        </p:txBody>
      </p:sp>
      <p:sp>
        <p:nvSpPr>
          <p:cNvPr id="14" name="Rounded Rectangle 13"/>
          <p:cNvSpPr/>
          <p:nvPr/>
        </p:nvSpPr>
        <p:spPr>
          <a:xfrm>
            <a:off x="2209800" y="2743200"/>
            <a:ext cx="4572000" cy="1219200"/>
          </a:xfrm>
          <a:prstGeom prst="roundRect">
            <a:avLst>
              <a:gd name="adj" fmla="val 28572"/>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tlCol="0" anchor="ctr"/>
          <a:lstStyle/>
          <a:p>
            <a:pPr algn="ctr" rtl="1"/>
            <a:r>
              <a:rPr lang="fa-IR" sz="3200" b="1" dirty="0" smtClean="0">
                <a:solidFill>
                  <a:schemeClr val="bg2">
                    <a:lumMod val="50000"/>
                  </a:schemeClr>
                </a:solidFill>
                <a:cs typeface="B Nazanin Outline" pitchFamily="2" charset="-78"/>
              </a:rPr>
              <a:t>موضوع:</a:t>
            </a:r>
          </a:p>
          <a:p>
            <a:pPr algn="ctr" rtl="1"/>
            <a:r>
              <a:rPr lang="fa-IR" sz="3200" b="1" dirty="0" smtClean="0">
                <a:solidFill>
                  <a:schemeClr val="bg2">
                    <a:lumMod val="50000"/>
                  </a:schemeClr>
                </a:solidFill>
                <a:cs typeface="B Nazanin Outline" pitchFamily="2" charset="-78"/>
              </a:rPr>
              <a:t>تشخیص هویت به کمک عنبیه</a:t>
            </a:r>
          </a:p>
        </p:txBody>
      </p:sp>
      <p:sp>
        <p:nvSpPr>
          <p:cNvPr id="8" name="Slide Number Placeholder 7"/>
          <p:cNvSpPr>
            <a:spLocks noGrp="1"/>
          </p:cNvSpPr>
          <p:nvPr>
            <p:ph type="sldNum" sz="quarter" idx="15"/>
          </p:nvPr>
        </p:nvSpPr>
        <p:spPr/>
        <p:txBody>
          <a:bodyPr/>
          <a:lstStyle/>
          <a:p>
            <a:fld id="{699292A7-0A7E-4360-88B8-B2740AA7E145}" type="slidenum">
              <a:rPr lang="en-US" smtClean="0"/>
              <a:pPr/>
              <a:t>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set>
                                      <p:cBhvr>
                                        <p:cTn id="7" dur="228" fill="hold">
                                          <p:stCondLst>
                                            <p:cond delay="0"/>
                                          </p:stCondLst>
                                        </p:cTn>
                                        <p:tgtEl>
                                          <p:spTgt spid="14"/>
                                        </p:tgtEl>
                                        <p:attrNameLst>
                                          <p:attrName>style.rotation</p:attrName>
                                        </p:attrNameLst>
                                      </p:cBhvr>
                                      <p:to>
                                        <p:strVal val="-45.0"/>
                                      </p:to>
                                    </p:set>
                                    <p:anim calcmode="lin" valueType="num">
                                      <p:cBhvr>
                                        <p:cTn id="8" dur="228" fill="hold">
                                          <p:stCondLst>
                                            <p:cond delay="228"/>
                                          </p:stCondLst>
                                        </p:cTn>
                                        <p:tgtEl>
                                          <p:spTgt spid="14"/>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1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1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14"/>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lt">
                                    <p:tmPct val="50000"/>
                                  </p:iterate>
                                  <p:childTnLst>
                                    <p:set>
                                      <p:cBhvr>
                                        <p:cTn id="13" dur="1" fill="hold">
                                          <p:stCondLst>
                                            <p:cond delay="0"/>
                                          </p:stCondLst>
                                        </p:cTn>
                                        <p:tgtEl>
                                          <p:spTgt spid="13"/>
                                        </p:tgtEl>
                                        <p:attrNameLst>
                                          <p:attrName>style.visibility</p:attrName>
                                        </p:attrNameLst>
                                      </p:cBhvr>
                                      <p:to>
                                        <p:strVal val="visible"/>
                                      </p:to>
                                    </p:set>
                                    <p:set>
                                      <p:cBhvr>
                                        <p:cTn id="14" dur="228" fill="hold">
                                          <p:stCondLst>
                                            <p:cond delay="0"/>
                                          </p:stCondLst>
                                        </p:cTn>
                                        <p:tgtEl>
                                          <p:spTgt spid="13"/>
                                        </p:tgtEl>
                                        <p:attrNameLst>
                                          <p:attrName>style.rotation</p:attrName>
                                        </p:attrNameLst>
                                      </p:cBhvr>
                                      <p:to>
                                        <p:strVal val="-45.0"/>
                                      </p:to>
                                    </p:set>
                                    <p:anim calcmode="lin" valueType="num">
                                      <p:cBhvr>
                                        <p:cTn id="15" dur="228" fill="hold">
                                          <p:stCondLst>
                                            <p:cond delay="228"/>
                                          </p:stCondLst>
                                        </p:cTn>
                                        <p:tgtEl>
                                          <p:spTgt spid="13"/>
                                        </p:tgtEl>
                                        <p:attrNameLst>
                                          <p:attrName>style.rotation</p:attrName>
                                        </p:attrNameLst>
                                      </p:cBhvr>
                                      <p:tavLst>
                                        <p:tav tm="0">
                                          <p:val>
                                            <p:fltVal val="-45"/>
                                          </p:val>
                                        </p:tav>
                                        <p:tav tm="69900">
                                          <p:val>
                                            <p:fltVal val="45"/>
                                          </p:val>
                                        </p:tav>
                                        <p:tav tm="100000">
                                          <p:val>
                                            <p:fltVal val="0"/>
                                          </p:val>
                                        </p:tav>
                                      </p:tavLst>
                                    </p:anim>
                                    <p:anim calcmode="lin" valueType="num">
                                      <p:cBhvr>
                                        <p:cTn id="16" dur="228" fill="hold">
                                          <p:stCondLst>
                                            <p:cond delay="0"/>
                                          </p:stCondLst>
                                        </p:cTn>
                                        <p:tgtEl>
                                          <p:spTgt spid="13"/>
                                        </p:tgtEl>
                                        <p:attrNameLst>
                                          <p:attrName>ppt_y</p:attrName>
                                        </p:attrNameLst>
                                      </p:cBhvr>
                                      <p:tavLst>
                                        <p:tav tm="0">
                                          <p:val>
                                            <p:strVal val="#ppt_y-1"/>
                                          </p:val>
                                        </p:tav>
                                        <p:tav tm="100000">
                                          <p:val>
                                            <p:strVal val="#ppt_y-(0.354*#ppt_w-0.172*#ppt_h)"/>
                                          </p:val>
                                        </p:tav>
                                      </p:tavLst>
                                    </p:anim>
                                    <p:anim calcmode="lin" valueType="num">
                                      <p:cBhvr>
                                        <p:cTn id="17" dur="78" decel="50000" autoRev="1" fill="hold">
                                          <p:stCondLst>
                                            <p:cond delay="228"/>
                                          </p:stCondLst>
                                        </p:cTn>
                                        <p:tgtEl>
                                          <p:spTgt spid="13"/>
                                        </p:tgtEl>
                                        <p:attrNameLst>
                                          <p:attrName>ppt_y</p:attrName>
                                        </p:attrNameLst>
                                      </p:cBhvr>
                                      <p:tavLst>
                                        <p:tav tm="0">
                                          <p:val>
                                            <p:strVal val="#ppt_y-(0.354*#ppt_w-0.172*#ppt_h)"/>
                                          </p:val>
                                        </p:tav>
                                        <p:tav tm="100000">
                                          <p:val>
                                            <p:strVal val="#ppt_y-(0.354*#ppt_w-0.172*#ppt_h)-#ppt_h/2"/>
                                          </p:val>
                                        </p:tav>
                                      </p:tavLst>
                                    </p:anim>
                                    <p:anim calcmode="lin" valueType="num">
                                      <p:cBhvr>
                                        <p:cTn id="18" dur="68" fill="hold">
                                          <p:stCondLst>
                                            <p:cond delay="432"/>
                                          </p:stCondLst>
                                        </p:cTn>
                                        <p:tgtEl>
                                          <p:spTgt spid="13"/>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lt">
                                    <p:tmPct val="50000"/>
                                  </p:iterate>
                                  <p:childTnLst>
                                    <p:set>
                                      <p:cBhvr>
                                        <p:cTn id="20" dur="1" fill="hold">
                                          <p:stCondLst>
                                            <p:cond delay="0"/>
                                          </p:stCondLst>
                                        </p:cTn>
                                        <p:tgtEl>
                                          <p:spTgt spid="11"/>
                                        </p:tgtEl>
                                        <p:attrNameLst>
                                          <p:attrName>style.visibility</p:attrName>
                                        </p:attrNameLst>
                                      </p:cBhvr>
                                      <p:to>
                                        <p:strVal val="visible"/>
                                      </p:to>
                                    </p:set>
                                    <p:set>
                                      <p:cBhvr>
                                        <p:cTn id="21" dur="228" fill="hold">
                                          <p:stCondLst>
                                            <p:cond delay="0"/>
                                          </p:stCondLst>
                                        </p:cTn>
                                        <p:tgtEl>
                                          <p:spTgt spid="11"/>
                                        </p:tgtEl>
                                        <p:attrNameLst>
                                          <p:attrName>style.rotation</p:attrName>
                                        </p:attrNameLst>
                                      </p:cBhvr>
                                      <p:to>
                                        <p:strVal val="-45.0"/>
                                      </p:to>
                                    </p:set>
                                    <p:anim calcmode="lin" valueType="num">
                                      <p:cBhvr>
                                        <p:cTn id="22" dur="228" fill="hold">
                                          <p:stCondLst>
                                            <p:cond delay="228"/>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23" dur="228"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24" dur="78" decel="50000" autoRev="1" fill="hold">
                                          <p:stCondLst>
                                            <p:cond delay="228"/>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25" dur="68" fill="hold">
                                          <p:stCondLst>
                                            <p:cond delay="432"/>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72000"/>
          </a:xfrm>
        </p:spPr>
        <p:txBody>
          <a:bodyPr>
            <a:noAutofit/>
          </a:bodyPr>
          <a:lstStyle/>
          <a:p>
            <a:pPr algn="r">
              <a:buNone/>
            </a:pPr>
            <a:r>
              <a:rPr lang="ar-AE" sz="2400" dirty="0" smtClean="0">
                <a:cs typeface="B Nazanin"/>
              </a:rPr>
              <a:t>براساس سوابق مطالعات بیومتریک عنبیه به طور ذاتی بین افراد مختلف متفاوت است. حتی عنبیه دوقلوهای همسان هم تفاوت‌های ساختاری از خود نشان می‌دهند </a:t>
            </a:r>
            <a:r>
              <a:rPr lang="fa-IR" sz="2400" dirty="0" smtClean="0">
                <a:cs typeface="B Nazanin"/>
              </a:rPr>
              <a:t>! </a:t>
            </a:r>
            <a:r>
              <a:rPr lang="ar-AE" sz="2400" dirty="0" smtClean="0">
                <a:cs typeface="B Nazanin"/>
              </a:rPr>
              <a:t>آزمایش‌هايي که در مقیاس وسیع انجام شده است، قابلیت تشخیص هویت افراد را بر‌اساس بانک اطلاعاتی از انواع الگوهای عنبیه تأ‌یید می‌کند. یکی از این آزمایش‌ها که روی بانک اطلاعاتی مشتمل بر 632500 تصویر عنبیه - تهیه شده از 316250 داوطلب از 152 کشور مختلف - انجام شده است، تأیید می‌کند که ایجاد یک سیاست تصمیم‌گیری که نرخ تشخیص اشتباه آن صفر باشد، کاملاً امكان‌پذير است.</a:t>
            </a:r>
            <a:endParaRPr lang="fa-IR" sz="2400" dirty="0" smtClean="0">
              <a:cs typeface="B Nazanin"/>
            </a:endParaRPr>
          </a:p>
          <a:p>
            <a:pPr algn="r">
              <a:buNone/>
            </a:pPr>
            <a:r>
              <a:rPr lang="fa-IR" sz="2400" dirty="0" smtClean="0">
                <a:cs typeface="B Nazanin"/>
              </a:rPr>
              <a:t>ال</a:t>
            </a:r>
            <a:r>
              <a:rPr lang="ar-AE" sz="2400" dirty="0" smtClean="0">
                <a:cs typeface="B Nazanin"/>
              </a:rPr>
              <a:t>بته، این نرخ بر‌اساس کیفیت تصاویر عنبیه تهیه و پیش‌بینی شده است، که کیفیت این تصاویر باید به دقت کنترل شود تا از وضوح الگوهای بافتی قرنیه اطمینان حاصل شود. تحقیقاتی که مؤسسه ملی استاندارد و فناوري در سال 2006 روی تصاویری با محدوده گسترده‌ای از کیفیت انجام شده، نشان می‌دهد که در کارآمدترین سیستم‌های تشخیص عنبیه، نرخ تشخیص اشتباه عدم تطابق 1,1 تا 1,4 درصد در مقابل نرخ تشخیص اشتباه تطابق معادل 0,1 درصد است</a:t>
            </a:r>
          </a:p>
          <a:p>
            <a:pPr algn="r"/>
            <a:endParaRPr lang="en-US" sz="2400" dirty="0">
              <a:cs typeface="B Nazanin"/>
            </a:endParaRPr>
          </a:p>
        </p:txBody>
      </p:sp>
      <p:sp>
        <p:nvSpPr>
          <p:cNvPr id="4" name="Title 3"/>
          <p:cNvSpPr>
            <a:spLocks noGrp="1"/>
          </p:cNvSpPr>
          <p:nvPr>
            <p:ph type="title"/>
          </p:nvPr>
        </p:nvSpPr>
        <p:spPr>
          <a:xfrm>
            <a:off x="457200" y="-228600"/>
            <a:ext cx="8229600" cy="1219200"/>
          </a:xfrm>
        </p:spPr>
        <p:txBody>
          <a:bodyPr>
            <a:normAutofit/>
          </a:bodyPr>
          <a:lstStyle/>
          <a:p>
            <a:pPr algn="r"/>
            <a:r>
              <a:rPr lang="ar-AE" sz="2800" b="1" dirty="0" smtClean="0">
                <a:solidFill>
                  <a:schemeClr val="bg1"/>
                </a:solidFill>
                <a:cs typeface="B Nazanin"/>
              </a:rPr>
              <a:t>«چه چیز عنبیه را منحصر به فرد می‌کند؟»</a:t>
            </a:r>
            <a:endParaRPr lang="en-US" sz="2800" dirty="0">
              <a:solidFill>
                <a:schemeClr val="bg1"/>
              </a:solidFill>
              <a:cs typeface="B Nazanin"/>
            </a:endParaRPr>
          </a:p>
        </p:txBody>
      </p:sp>
      <p:sp>
        <p:nvSpPr>
          <p:cNvPr id="5" name="Slide Number Placeholder 4"/>
          <p:cNvSpPr>
            <a:spLocks noGrp="1"/>
          </p:cNvSpPr>
          <p:nvPr>
            <p:ph type="sldNum" sz="quarter" idx="15"/>
          </p:nvPr>
        </p:nvSpPr>
        <p:spPr/>
        <p:txBody>
          <a:bodyPr/>
          <a:lstStyle/>
          <a:p>
            <a:fld id="{699292A7-0A7E-4360-88B8-B2740AA7E145}"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52600"/>
            <a:ext cx="8229600" cy="4572000"/>
          </a:xfrm>
        </p:spPr>
        <p:txBody>
          <a:bodyPr/>
          <a:lstStyle/>
          <a:p>
            <a:pPr algn="r" rtl="1">
              <a:buNone/>
            </a:pPr>
            <a:r>
              <a:rPr lang="ar-SA" dirty="0" smtClean="0">
                <a:cs typeface="B Nazanin"/>
              </a:rPr>
              <a:t>فراوانی اطلاعات موجود در عنبیه، تنوع ، کم بودن وابستگی ژنتیکی آن، و قابلیت دسترسی آن به تصویر، بدون تماس فیزیکی و همچنين امكان صدمه ديدن پايين </a:t>
            </a:r>
            <a:r>
              <a:rPr lang="fa-IR" dirty="0" smtClean="0">
                <a:cs typeface="B Nazanin"/>
              </a:rPr>
              <a:t>،</a:t>
            </a:r>
            <a:r>
              <a:rPr lang="ar-SA" dirty="0" smtClean="0">
                <a:cs typeface="B Nazanin"/>
              </a:rPr>
              <a:t>همگی</a:t>
            </a:r>
            <a:r>
              <a:rPr lang="fa-IR" dirty="0" smtClean="0">
                <a:cs typeface="B Nazanin"/>
              </a:rPr>
              <a:t>،،</a:t>
            </a:r>
            <a:r>
              <a:rPr lang="ar-SA" dirty="0" smtClean="0">
                <a:cs typeface="B Nazanin"/>
              </a:rPr>
              <a:t> عنبیه را به یک معیارشناسایی ممتاز و شگرف تبدیل ساخته است</a:t>
            </a:r>
            <a:r>
              <a:rPr lang="en-US" dirty="0" smtClean="0">
                <a:cs typeface="B Nazanin"/>
              </a:rPr>
              <a:t>.</a:t>
            </a:r>
            <a:endParaRPr lang="en-US" dirty="0">
              <a:cs typeface="B Nazanin"/>
            </a:endParaRPr>
          </a:p>
        </p:txBody>
      </p:sp>
      <p:sp>
        <p:nvSpPr>
          <p:cNvPr id="4" name="Title 3"/>
          <p:cNvSpPr>
            <a:spLocks noGrp="1"/>
          </p:cNvSpPr>
          <p:nvPr>
            <p:ph type="title"/>
          </p:nvPr>
        </p:nvSpPr>
        <p:spPr>
          <a:xfrm>
            <a:off x="457200" y="609600"/>
            <a:ext cx="8229600" cy="1219200"/>
          </a:xfrm>
        </p:spPr>
        <p:txBody>
          <a:bodyPr>
            <a:normAutofit/>
          </a:bodyPr>
          <a:lstStyle/>
          <a:p>
            <a:pPr algn="r"/>
            <a:r>
              <a:rPr lang="fa-IR" sz="2800" b="1" dirty="0" smtClean="0">
                <a:solidFill>
                  <a:schemeClr val="bg1"/>
                </a:solidFill>
                <a:cs typeface="B Nazanin"/>
              </a:rPr>
              <a:t>چ</a:t>
            </a:r>
            <a:r>
              <a:rPr lang="ar-SA" sz="2800" b="1" dirty="0" smtClean="0">
                <a:solidFill>
                  <a:schemeClr val="bg1"/>
                </a:solidFill>
                <a:cs typeface="B Nazanin"/>
              </a:rPr>
              <a:t>را از عنبيه چشم براي تشخيص هويت استفاده شود؟</a:t>
            </a:r>
            <a:r>
              <a:rPr sz="2800" b="1" smtClean="0">
                <a:solidFill>
                  <a:schemeClr val="bg1"/>
                </a:solidFill>
                <a:cs typeface="B Nazanin"/>
              </a:rPr>
              <a:t/>
            </a:r>
            <a:br>
              <a:rPr sz="2800" b="1" smtClean="0">
                <a:solidFill>
                  <a:schemeClr val="bg1"/>
                </a:solidFill>
                <a:cs typeface="B Nazanin"/>
              </a:rPr>
            </a:br>
            <a:endParaRPr lang="en-US" sz="2800" b="1" dirty="0">
              <a:solidFill>
                <a:schemeClr val="bg1"/>
              </a:solidFill>
              <a:cs typeface="B Nazanin"/>
            </a:endParaRPr>
          </a:p>
        </p:txBody>
      </p:sp>
      <p:pic>
        <p:nvPicPr>
          <p:cNvPr id="5" name="Picture 4" descr="images (1).jpg"/>
          <p:cNvPicPr>
            <a:picLocks noChangeAspect="1"/>
          </p:cNvPicPr>
          <p:nvPr/>
        </p:nvPicPr>
        <p:blipFill>
          <a:blip r:embed="rId2"/>
          <a:stretch>
            <a:fillRect/>
          </a:stretch>
        </p:blipFill>
        <p:spPr>
          <a:xfrm>
            <a:off x="2895600" y="3733800"/>
            <a:ext cx="3091721" cy="2057400"/>
          </a:xfrm>
          <a:prstGeom prst="rect">
            <a:avLst/>
          </a:prstGeom>
          <a:ln>
            <a:noFill/>
          </a:ln>
          <a:effectLst>
            <a:softEdge rad="112500"/>
          </a:effectLst>
        </p:spPr>
      </p:pic>
      <p:sp>
        <p:nvSpPr>
          <p:cNvPr id="6" name="Slide Number Placeholder 5"/>
          <p:cNvSpPr>
            <a:spLocks noGrp="1"/>
          </p:cNvSpPr>
          <p:nvPr>
            <p:ph type="sldNum" sz="quarter" idx="15"/>
          </p:nvPr>
        </p:nvSpPr>
        <p:spPr/>
        <p:txBody>
          <a:bodyPr/>
          <a:lstStyle/>
          <a:p>
            <a:fld id="{699292A7-0A7E-4360-88B8-B2740AA7E145}"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28600"/>
            <a:ext cx="8610600" cy="6400800"/>
          </a:xfrm>
        </p:spPr>
        <p:txBody>
          <a:bodyPr>
            <a:normAutofit/>
          </a:bodyPr>
          <a:lstStyle/>
          <a:p>
            <a:pPr algn="r" rtl="1">
              <a:lnSpc>
                <a:spcPct val="150000"/>
              </a:lnSpc>
              <a:buNone/>
            </a:pPr>
            <a:r>
              <a:rPr lang="ar-AE" b="1" dirty="0" smtClean="0">
                <a:solidFill>
                  <a:srgbClr val="FFFF00"/>
                </a:solidFill>
              </a:rPr>
              <a:t>اجزاي سیستم‌های تشخیص عنبیه</a:t>
            </a:r>
            <a:r>
              <a:rPr lang="en-US" b="1" dirty="0" smtClean="0">
                <a:solidFill>
                  <a:srgbClr val="FFFF00"/>
                </a:solidFill>
              </a:rPr>
              <a:t>:</a:t>
            </a:r>
          </a:p>
          <a:p>
            <a:pPr algn="r" rtl="1">
              <a:lnSpc>
                <a:spcPct val="150000"/>
              </a:lnSpc>
              <a:buNone/>
            </a:pPr>
            <a:r>
              <a:rPr lang="ar-AE" sz="2400" dirty="0" smtClean="0"/>
              <a:t>اغلب سیستم‌های تشخیص هویت </a:t>
            </a:r>
            <a:endParaRPr lang="fa-IR" sz="2400" dirty="0" smtClean="0"/>
          </a:p>
          <a:p>
            <a:pPr algn="r" rtl="1">
              <a:lnSpc>
                <a:spcPct val="150000"/>
              </a:lnSpc>
              <a:buNone/>
            </a:pPr>
            <a:r>
              <a:rPr lang="fa-IR" sz="2400" dirty="0" smtClean="0"/>
              <a:t>           </a:t>
            </a:r>
            <a:r>
              <a:rPr lang="ar-AE" sz="2400" dirty="0" smtClean="0"/>
              <a:t>براساس عنبیه</a:t>
            </a:r>
            <a:r>
              <a:rPr lang="fa-IR" sz="2400" dirty="0" smtClean="0"/>
              <a:t> </a:t>
            </a:r>
          </a:p>
          <a:p>
            <a:pPr algn="r" rtl="1">
              <a:lnSpc>
                <a:spcPct val="150000"/>
              </a:lnSpc>
              <a:buNone/>
            </a:pPr>
            <a:r>
              <a:rPr lang="fa-IR" sz="2400" dirty="0" smtClean="0"/>
              <a:t> </a:t>
            </a:r>
            <a:r>
              <a:rPr lang="ar-AE" sz="2400" dirty="0" smtClean="0"/>
              <a:t>از پنج بخش پایه تشکیل شده‌اند </a:t>
            </a:r>
            <a:endParaRPr lang="fa-IR" sz="2400" dirty="0" smtClean="0"/>
          </a:p>
          <a:p>
            <a:pPr algn="r" rtl="1">
              <a:lnSpc>
                <a:spcPct val="150000"/>
              </a:lnSpc>
              <a:buNone/>
            </a:pPr>
            <a:r>
              <a:rPr lang="fa-IR" sz="2400" dirty="0" smtClean="0"/>
              <a:t> </a:t>
            </a:r>
            <a:r>
              <a:rPr lang="ar-AE" sz="2400" dirty="0" smtClean="0"/>
              <a:t>که درنهایت به اتخاذ تصمیم</a:t>
            </a:r>
            <a:endParaRPr lang="fa-IR" sz="2400" dirty="0" smtClean="0"/>
          </a:p>
          <a:p>
            <a:pPr algn="r" rtl="1">
              <a:lnSpc>
                <a:spcPct val="150000"/>
              </a:lnSpc>
              <a:buNone/>
            </a:pPr>
            <a:r>
              <a:rPr lang="ar-AE" sz="2400" dirty="0" smtClean="0"/>
              <a:t> درست منجر می‌شوند. </a:t>
            </a:r>
            <a:endParaRPr lang="en-US" sz="2400" b="1" dirty="0" smtClean="0"/>
          </a:p>
          <a:p>
            <a:pPr algn="r" rtl="1">
              <a:lnSpc>
                <a:spcPct val="150000"/>
              </a:lnSpc>
              <a:buNone/>
            </a:pPr>
            <a:endParaRPr lang="en-US" dirty="0">
              <a:cs typeface="B Nazanin" pitchFamily="2" charset="-78"/>
            </a:endParaRPr>
          </a:p>
        </p:txBody>
      </p:sp>
      <p:pic>
        <p:nvPicPr>
          <p:cNvPr id="4" name="Picture 3" descr="Enabie2.jpg"/>
          <p:cNvPicPr>
            <a:picLocks noChangeAspect="1"/>
          </p:cNvPicPr>
          <p:nvPr/>
        </p:nvPicPr>
        <p:blipFill>
          <a:blip r:embed="rId2"/>
          <a:stretch>
            <a:fillRect/>
          </a:stretch>
        </p:blipFill>
        <p:spPr>
          <a:xfrm>
            <a:off x="533400" y="1016508"/>
            <a:ext cx="4038600" cy="5391529"/>
          </a:xfrm>
          <a:prstGeom prst="rect">
            <a:avLst/>
          </a:prstGeom>
          <a:ln>
            <a:noFill/>
          </a:ln>
          <a:effectLst>
            <a:softEdge rad="112500"/>
          </a:effectLst>
        </p:spPr>
      </p:pic>
      <p:sp>
        <p:nvSpPr>
          <p:cNvPr id="5" name="Slide Number Placeholder 4"/>
          <p:cNvSpPr>
            <a:spLocks noGrp="1"/>
          </p:cNvSpPr>
          <p:nvPr>
            <p:ph type="sldNum" sz="quarter" idx="15"/>
          </p:nvPr>
        </p:nvSpPr>
        <p:spPr/>
        <p:txBody>
          <a:bodyPr/>
          <a:lstStyle/>
          <a:p>
            <a:fld id="{699292A7-0A7E-4360-88B8-B2740AA7E145}" type="slidenum">
              <a:rPr lang="en-US" smtClean="0"/>
              <a:pPr/>
              <a:t>12</a:t>
            </a:fld>
            <a:endParaRPr lang="en-US"/>
          </a:p>
        </p:txBody>
      </p:sp>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304800"/>
            <a:ext cx="8610600" cy="6248400"/>
          </a:xfrm>
        </p:spPr>
        <p:txBody>
          <a:bodyPr>
            <a:normAutofit lnSpcReduction="10000"/>
          </a:bodyPr>
          <a:lstStyle/>
          <a:p>
            <a:pPr algn="r" rtl="1">
              <a:lnSpc>
                <a:spcPct val="150000"/>
              </a:lnSpc>
              <a:buFont typeface="Wingdings" pitchFamily="2" charset="2"/>
              <a:buChar char="v"/>
            </a:pPr>
            <a:r>
              <a:rPr lang="ar-AE" sz="2800" b="1" dirty="0" smtClean="0">
                <a:solidFill>
                  <a:schemeClr val="bg1"/>
                </a:solidFill>
                <a:effectLst>
                  <a:outerShdw blurRad="38100" dist="38100" dir="2700000" algn="tl">
                    <a:srgbClr val="000000">
                      <a:alpha val="43137"/>
                    </a:srgbClr>
                  </a:outerShdw>
                </a:effectLst>
                <a:cs typeface="B Nazanin"/>
              </a:rPr>
              <a:t>واحد ثبت:</a:t>
            </a:r>
            <a:r>
              <a:rPr lang="fa-IR" sz="2800" b="1" dirty="0" smtClean="0">
                <a:solidFill>
                  <a:schemeClr val="bg1"/>
                </a:solidFill>
                <a:effectLst>
                  <a:outerShdw blurRad="38100" dist="38100" dir="2700000" algn="tl">
                    <a:srgbClr val="000000">
                      <a:alpha val="43137"/>
                    </a:srgbClr>
                  </a:outerShdw>
                </a:effectLst>
                <a:cs typeface="B Nazanin"/>
              </a:rPr>
              <a:t> </a:t>
            </a:r>
            <a:r>
              <a:rPr lang="fa-IR" sz="2400" b="1" dirty="0" smtClean="0">
                <a:cs typeface="B Nazanin"/>
              </a:rPr>
              <a:t>به</a:t>
            </a:r>
            <a:r>
              <a:rPr lang="ar-AE" sz="2400" b="1" dirty="0" smtClean="0">
                <a:cs typeface="B Nazanin"/>
              </a:rPr>
              <a:t> </a:t>
            </a:r>
            <a:r>
              <a:rPr lang="ar-AE" sz="2400" dirty="0" smtClean="0">
                <a:cs typeface="B Nazanin"/>
              </a:rPr>
              <a:t>کمک یک دوربین </a:t>
            </a:r>
            <a:r>
              <a:rPr lang="en-US" sz="2400" dirty="0" smtClean="0">
                <a:cs typeface="B Nazanin"/>
              </a:rPr>
              <a:t>CCD </a:t>
            </a:r>
            <a:r>
              <a:rPr lang="ar-AE" sz="2400" dirty="0" smtClean="0">
                <a:cs typeface="B Nazanin"/>
              </a:rPr>
              <a:t>تک رنگ حساس به پرتو نزدیک مادون</a:t>
            </a:r>
            <a:r>
              <a:rPr lang="fa-IR" sz="2400" dirty="0" smtClean="0">
                <a:cs typeface="B Nazanin"/>
              </a:rPr>
              <a:t> </a:t>
            </a:r>
            <a:r>
              <a:rPr lang="ar-AE" sz="2400" dirty="0" smtClean="0">
                <a:cs typeface="B Nazanin"/>
              </a:rPr>
              <a:t>قرمز </a:t>
            </a:r>
            <a:r>
              <a:rPr lang="en-US" sz="2400" dirty="0" smtClean="0">
                <a:cs typeface="B Nazanin"/>
              </a:rPr>
              <a:t>(NIR)</a:t>
            </a:r>
            <a:r>
              <a:rPr lang="ar-AE" sz="2400" dirty="0" smtClean="0">
                <a:cs typeface="B Nazanin"/>
              </a:rPr>
              <a:t>تصوير دو بعدی از چشم تهیه می‌کند</a:t>
            </a:r>
            <a:r>
              <a:rPr lang="ar-AE" sz="2400" dirty="0" smtClean="0"/>
              <a:t>.</a:t>
            </a:r>
            <a:r>
              <a:rPr lang="ar-AE" sz="2800" dirty="0" smtClean="0"/>
              <a:t> </a:t>
            </a:r>
            <a:endParaRPr lang="fa-IR" sz="2800" dirty="0" smtClean="0"/>
          </a:p>
          <a:p>
            <a:pPr algn="r" rtl="1">
              <a:lnSpc>
                <a:spcPct val="150000"/>
              </a:lnSpc>
              <a:buFont typeface="Wingdings" pitchFamily="2" charset="2"/>
              <a:buChar char="v"/>
            </a:pPr>
            <a:r>
              <a:rPr lang="ar-AE" sz="2800" b="1" dirty="0" smtClean="0">
                <a:solidFill>
                  <a:schemeClr val="bg1"/>
                </a:solidFill>
                <a:effectLst>
                  <a:outerShdw blurRad="38100" dist="38100" dir="2700000" algn="tl">
                    <a:srgbClr val="000000">
                      <a:alpha val="43137"/>
                    </a:srgbClr>
                  </a:outerShdw>
                </a:effectLst>
                <a:cs typeface="B Nazanin"/>
              </a:rPr>
              <a:t>واحد تفکیک: </a:t>
            </a:r>
            <a:r>
              <a:rPr lang="ar-AE" sz="2400" dirty="0" smtClean="0">
                <a:cs typeface="B Nazanin"/>
              </a:rPr>
              <a:t>محدوده فضایی عنبیه را از طریق جداسازی آن از سایر</a:t>
            </a:r>
            <a:r>
              <a:rPr lang="en-US" sz="2400" dirty="0" smtClean="0">
                <a:cs typeface="B Nazanin"/>
              </a:rPr>
              <a:t> </a:t>
            </a:r>
            <a:r>
              <a:rPr lang="ar-AE" sz="2400" dirty="0" smtClean="0">
                <a:cs typeface="B Nazanin"/>
              </a:rPr>
              <a:t>اندام‌های بصری نظیر سفیدی چشم، مردمک، مژه‌ها و پلک تعیین می‌کند.</a:t>
            </a:r>
            <a:endParaRPr lang="en-US" sz="2400" dirty="0" smtClean="0">
              <a:cs typeface="B Nazanin"/>
            </a:endParaRPr>
          </a:p>
          <a:p>
            <a:pPr algn="r" rtl="1">
              <a:lnSpc>
                <a:spcPct val="150000"/>
              </a:lnSpc>
              <a:buFont typeface="Wingdings" pitchFamily="2" charset="2"/>
              <a:buChar char="v"/>
            </a:pPr>
            <a:r>
              <a:rPr lang="ar-AE" sz="2800" b="1" dirty="0" smtClean="0">
                <a:solidFill>
                  <a:schemeClr val="bg1"/>
                </a:solidFill>
                <a:effectLst>
                  <a:outerShdw blurRad="38100" dist="38100" dir="2700000" algn="tl">
                    <a:srgbClr val="000000">
                      <a:alpha val="43137"/>
                    </a:srgbClr>
                  </a:outerShdw>
                </a:effectLst>
                <a:cs typeface="B Nazanin"/>
              </a:rPr>
              <a:t>واحد نرمال‌سازی:</a:t>
            </a:r>
            <a:r>
              <a:rPr lang="ar-AE" sz="3200" dirty="0" smtClean="0">
                <a:solidFill>
                  <a:schemeClr val="bg1"/>
                </a:solidFill>
                <a:effectLst>
                  <a:outerShdw blurRad="38100" dist="38100" dir="2700000" algn="tl">
                    <a:srgbClr val="000000">
                      <a:alpha val="43137"/>
                    </a:srgbClr>
                  </a:outerShdw>
                </a:effectLst>
                <a:cs typeface="B Nazanin"/>
              </a:rPr>
              <a:t> </a:t>
            </a:r>
            <a:r>
              <a:rPr lang="ar-AE" sz="2400" dirty="0" smtClean="0">
                <a:cs typeface="B Nazanin"/>
              </a:rPr>
              <a:t>با اجرای یک روند نرمال سازی هندسی، مشخصات عنبیه تفکیک شده را از مختصات دکارتی به مختصات قطبی تبدیل می‌کند.</a:t>
            </a:r>
            <a:endParaRPr lang="en-US" sz="2400" dirty="0" smtClean="0">
              <a:cs typeface="B Nazanin"/>
            </a:endParaRPr>
          </a:p>
          <a:p>
            <a:pPr algn="r" rtl="1">
              <a:lnSpc>
                <a:spcPct val="150000"/>
              </a:lnSpc>
              <a:buFont typeface="Wingdings" pitchFamily="2" charset="2"/>
              <a:buChar char="v"/>
            </a:pPr>
            <a:r>
              <a:rPr lang="ar-AE" sz="2800" b="1" dirty="0" smtClean="0">
                <a:solidFill>
                  <a:schemeClr val="bg1"/>
                </a:solidFill>
                <a:effectLst>
                  <a:outerShdw blurRad="38100" dist="38100" dir="2700000" algn="tl">
                    <a:srgbClr val="000000">
                      <a:alpha val="43137"/>
                    </a:srgbClr>
                  </a:outerShdw>
                </a:effectLst>
                <a:cs typeface="B Nazanin"/>
              </a:rPr>
              <a:t>واحد کدگذاری: </a:t>
            </a:r>
            <a:r>
              <a:rPr lang="ar-AE" sz="2400" dirty="0" smtClean="0">
                <a:cs typeface="B Nazanin"/>
              </a:rPr>
              <a:t>از یک روال استخراج الگو برای تولید یک کد دودویی استفاده می‌کند.</a:t>
            </a:r>
            <a:endParaRPr lang="en-US" sz="2400" dirty="0" smtClean="0">
              <a:cs typeface="B Nazanin"/>
            </a:endParaRPr>
          </a:p>
          <a:p>
            <a:pPr algn="r" rtl="1">
              <a:lnSpc>
                <a:spcPct val="150000"/>
              </a:lnSpc>
              <a:buFont typeface="Wingdings" pitchFamily="2" charset="2"/>
              <a:buChar char="v"/>
            </a:pPr>
            <a:r>
              <a:rPr lang="ar-AE" sz="2800" b="1" dirty="0" smtClean="0"/>
              <a:t>  </a:t>
            </a:r>
            <a:r>
              <a:rPr lang="ar-AE" sz="2800" b="1" dirty="0" smtClean="0">
                <a:solidFill>
                  <a:schemeClr val="bg1"/>
                </a:solidFill>
                <a:effectLst>
                  <a:outerShdw blurRad="38100" dist="38100" dir="2700000" algn="tl">
                    <a:srgbClr val="000000">
                      <a:alpha val="43137"/>
                    </a:srgbClr>
                  </a:outerShdw>
                </a:effectLst>
                <a:cs typeface="B Nazanin"/>
              </a:rPr>
              <a:t>واحد تطبیق:</a:t>
            </a:r>
            <a:r>
              <a:rPr lang="ar-AE" sz="2800" b="1" dirty="0" smtClean="0"/>
              <a:t> </a:t>
            </a:r>
            <a:r>
              <a:rPr lang="ar-AE" sz="2400" dirty="0" smtClean="0">
                <a:cs typeface="B Nazanin"/>
              </a:rPr>
              <a:t>تعیین می‌کند که کد تولید شده تا چه‌حد با نمونه ذخیره شده در پایگاه داده مطابقت دارد.</a:t>
            </a:r>
          </a:p>
          <a:p>
            <a:pPr algn="r" rtl="1">
              <a:lnSpc>
                <a:spcPct val="150000"/>
              </a:lnSpc>
              <a:buFont typeface="Wingdings" pitchFamily="2" charset="2"/>
              <a:buChar char="v"/>
            </a:pPr>
            <a:endParaRPr lang="en-US" sz="2400" dirty="0" smtClean="0">
              <a:cs typeface="B Nazanin"/>
            </a:endParaRPr>
          </a:p>
          <a:p>
            <a:pPr algn="r" rtl="1">
              <a:lnSpc>
                <a:spcPct val="150000"/>
              </a:lnSpc>
              <a:buFont typeface="Wingdings" pitchFamily="2" charset="2"/>
              <a:buChar char="v"/>
            </a:pPr>
            <a:endParaRPr lang="en-US" sz="2400" dirty="0" smtClean="0">
              <a:cs typeface="B Nazanin"/>
            </a:endParaRPr>
          </a:p>
          <a:p>
            <a:pPr algn="r" rtl="1">
              <a:lnSpc>
                <a:spcPct val="150000"/>
              </a:lnSpc>
              <a:buFont typeface="Wingdings" pitchFamily="2" charset="2"/>
              <a:buChar char="v"/>
            </a:pPr>
            <a:endParaRPr lang="en-US" sz="2800" dirty="0" smtClean="0">
              <a:cs typeface="B Nazanin"/>
            </a:endParaRPr>
          </a:p>
          <a:p>
            <a:pPr algn="r" rtl="1">
              <a:lnSpc>
                <a:spcPct val="150000"/>
              </a:lnSpc>
              <a:buNone/>
            </a:pPr>
            <a:endParaRPr lang="fa-IR" sz="2800" dirty="0" smtClean="0">
              <a:cs typeface="B Nazanin"/>
            </a:endParaRPr>
          </a:p>
        </p:txBody>
      </p:sp>
      <p:sp>
        <p:nvSpPr>
          <p:cNvPr id="3" name="Slide Number Placeholder 2"/>
          <p:cNvSpPr>
            <a:spLocks noGrp="1"/>
          </p:cNvSpPr>
          <p:nvPr>
            <p:ph type="sldNum" sz="quarter" idx="15"/>
          </p:nvPr>
        </p:nvSpPr>
        <p:spPr/>
        <p:txBody>
          <a:bodyPr/>
          <a:lstStyle/>
          <a:p>
            <a:fld id="{699292A7-0A7E-4360-88B8-B2740AA7E145}" type="slidenum">
              <a:rPr lang="en-US" smtClean="0"/>
              <a:pPr/>
              <a:t>13</a:t>
            </a:fld>
            <a:endParaRPr lang="en-US"/>
          </a:p>
        </p:txBody>
      </p:sp>
    </p:spTree>
  </p:cSld>
  <p:clrMapOvr>
    <a:masterClrMapping/>
  </p:clrMapOvr>
  <p:transition>
    <p:pull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86800" cy="5410200"/>
          </a:xfrm>
          <a:ln>
            <a:solidFill>
              <a:schemeClr val="tx1"/>
            </a:solidFill>
          </a:ln>
        </p:spPr>
        <p:txBody>
          <a:bodyPr>
            <a:normAutofit/>
          </a:bodyPr>
          <a:lstStyle/>
          <a:p>
            <a:pPr algn="r" rtl="1">
              <a:lnSpc>
                <a:spcPct val="150000"/>
              </a:lnSpc>
              <a:buNone/>
            </a:pPr>
            <a:r>
              <a:rPr lang="ar-AE" sz="2400" b="1" dirty="0" smtClean="0">
                <a:cs typeface="B Nazanin"/>
              </a:rPr>
              <a:t> </a:t>
            </a:r>
            <a:r>
              <a:rPr lang="fa-IR" sz="2400" b="1" spc="300" dirty="0" smtClean="0">
                <a:solidFill>
                  <a:schemeClr val="bg1"/>
                </a:solidFill>
                <a:effectLst>
                  <a:outerShdw blurRad="38100" dist="38100" dir="2700000" algn="tl">
                    <a:srgbClr val="000000">
                      <a:alpha val="43137"/>
                    </a:srgbClr>
                  </a:outerShdw>
                </a:effectLst>
                <a:cs typeface="B Nazanin"/>
              </a:rPr>
              <a:t>در توضیح تکمیلی </a:t>
            </a:r>
            <a:r>
              <a:rPr lang="ar-AE" sz="2400" b="1" spc="300" dirty="0" smtClean="0">
                <a:solidFill>
                  <a:schemeClr val="bg1"/>
                </a:solidFill>
                <a:effectLst>
                  <a:outerShdw blurRad="38100" dist="38100" dir="2700000" algn="tl">
                    <a:srgbClr val="000000">
                      <a:alpha val="43137"/>
                    </a:srgbClr>
                  </a:outerShdw>
                </a:effectLst>
                <a:cs typeface="B Nazanin"/>
              </a:rPr>
              <a:t>واحد کدگذاری</a:t>
            </a:r>
            <a:r>
              <a:rPr lang="fa-IR" sz="2400" b="1" spc="300" dirty="0" smtClean="0">
                <a:solidFill>
                  <a:schemeClr val="bg1"/>
                </a:solidFill>
                <a:effectLst>
                  <a:outerShdw blurRad="38100" dist="38100" dir="2700000" algn="tl">
                    <a:srgbClr val="000000">
                      <a:alpha val="43137"/>
                    </a:srgbClr>
                  </a:outerShdw>
                </a:effectLst>
                <a:cs typeface="B Nazanin"/>
              </a:rPr>
              <a:t>:</a:t>
            </a:r>
            <a:r>
              <a:rPr lang="ar-AE" sz="2400" dirty="0" smtClean="0">
                <a:cs typeface="B Nazanin"/>
              </a:rPr>
              <a:t/>
            </a:r>
            <a:br>
              <a:rPr lang="ar-AE" sz="2400" dirty="0" smtClean="0">
                <a:cs typeface="B Nazanin"/>
              </a:rPr>
            </a:br>
            <a:r>
              <a:rPr lang="ar-AE" sz="2400" dirty="0" smtClean="0">
                <a:cs typeface="B Nazanin"/>
              </a:rPr>
              <a:t>الگوریتم‌های کدگذاری به صورت معمول با استفاده از یک سری فیلتر موجی </a:t>
            </a:r>
            <a:r>
              <a:rPr lang="en-US" sz="2400" dirty="0" smtClean="0">
                <a:cs typeface="B Nazanin"/>
              </a:rPr>
              <a:t>(Wavelet)</a:t>
            </a:r>
            <a:r>
              <a:rPr lang="ar-AE" sz="2400" dirty="0" smtClean="0">
                <a:cs typeface="B Nazanin"/>
              </a:rPr>
              <a:t>و مقایسه نتایج حاصل از آن‌ها، تصویر عنبیه را با دقت‌های مختلف تحلیل می‌کنند. در یک مکانیسم کدگذاری پراستفاده معمول، ابتدا از توابع دوبعدی گابور </a:t>
            </a:r>
            <a:r>
              <a:rPr lang="en-US" sz="2400" dirty="0" smtClean="0">
                <a:cs typeface="B Nazanin"/>
              </a:rPr>
              <a:t>(2DGabor wavelet) </a:t>
            </a:r>
            <a:r>
              <a:rPr lang="ar-AE" sz="2400" dirty="0" smtClean="0">
                <a:cs typeface="B Nazanin"/>
              </a:rPr>
              <a:t>برای استخراج اطلاعات برداری </a:t>
            </a:r>
            <a:r>
              <a:rPr lang="en-US" sz="2400" dirty="0" smtClean="0">
                <a:cs typeface="B Nazanin"/>
              </a:rPr>
              <a:t>(</a:t>
            </a:r>
            <a:r>
              <a:rPr lang="en-US" sz="2400" dirty="0" err="1" smtClean="0">
                <a:cs typeface="B Nazanin"/>
              </a:rPr>
              <a:t>phasor</a:t>
            </a:r>
            <a:r>
              <a:rPr lang="en-US" sz="2400" dirty="0" smtClean="0">
                <a:cs typeface="B Nazanin"/>
              </a:rPr>
              <a:t>) </a:t>
            </a:r>
            <a:r>
              <a:rPr lang="ar-AE" sz="2400" dirty="0" smtClean="0">
                <a:cs typeface="B Nazanin"/>
              </a:rPr>
              <a:t>بافت عنبیه استفاده می‌شود. سپس سیستم هر یک از خروجی‌های برداری را با استفاده از دو بیت اطلاعات به یک «کد عنبیه» تبدیل می‌کند. </a:t>
            </a:r>
          </a:p>
          <a:p>
            <a:pPr algn="r" rtl="1">
              <a:lnSpc>
                <a:spcPct val="150000"/>
              </a:lnSpc>
              <a:buNone/>
            </a:pPr>
            <a:endParaRPr lang="fa-IR" sz="2400" dirty="0" smtClean="0">
              <a:cs typeface="B Nazanin"/>
            </a:endParaRPr>
          </a:p>
        </p:txBody>
      </p:sp>
      <p:sp>
        <p:nvSpPr>
          <p:cNvPr id="4" name="Slide Number Placeholder 3"/>
          <p:cNvSpPr>
            <a:spLocks noGrp="1"/>
          </p:cNvSpPr>
          <p:nvPr>
            <p:ph type="sldNum" sz="quarter" idx="15"/>
          </p:nvPr>
        </p:nvSpPr>
        <p:spPr/>
        <p:txBody>
          <a:bodyPr/>
          <a:lstStyle/>
          <a:p>
            <a:fld id="{699292A7-0A7E-4360-88B8-B2740AA7E145}" type="slidenum">
              <a:rPr lang="en-US" smtClean="0"/>
              <a:pPr/>
              <a:t>14</a:t>
            </a:fld>
            <a:endParaRPr lang="en-US"/>
          </a:p>
        </p:txBody>
      </p:sp>
    </p:spTree>
  </p:cSld>
  <p:clrMapOvr>
    <a:masterClrMapping/>
  </p:clrMapOvr>
  <p:transition>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724400" y="381000"/>
            <a:ext cx="4004622" cy="461665"/>
          </a:xfrm>
          <a:prstGeom prst="rect">
            <a:avLst/>
          </a:prstGeom>
        </p:spPr>
        <p:txBody>
          <a:bodyPr wrap="none">
            <a:spAutoFit/>
          </a:bodyPr>
          <a:lstStyle/>
          <a:p>
            <a:r>
              <a:rPr lang="ar-AE" sz="2400" dirty="0" smtClean="0">
                <a:cs typeface="B Nazanin"/>
              </a:rPr>
              <a:t>شکل </a:t>
            </a:r>
            <a:r>
              <a:rPr lang="fa-IR" sz="2400" dirty="0" smtClean="0">
                <a:cs typeface="B Nazanin"/>
              </a:rPr>
              <a:t>زیر </a:t>
            </a:r>
            <a:r>
              <a:rPr lang="ar-AE" sz="2400" dirty="0" smtClean="0">
                <a:cs typeface="B Nazanin"/>
              </a:rPr>
              <a:t>نمونه یک کد عنبیه را نشان می‌دهد</a:t>
            </a:r>
            <a:r>
              <a:rPr lang="fa-IR" sz="2400" dirty="0" smtClean="0">
                <a:cs typeface="B Nazanin"/>
              </a:rPr>
              <a:t>:</a:t>
            </a:r>
            <a:endParaRPr lang="en-US" sz="2400" dirty="0"/>
          </a:p>
        </p:txBody>
      </p:sp>
      <p:pic>
        <p:nvPicPr>
          <p:cNvPr id="7" name="Picture 6" descr="enabie3_s.jpg"/>
          <p:cNvPicPr>
            <a:picLocks noChangeAspect="1"/>
          </p:cNvPicPr>
          <p:nvPr/>
        </p:nvPicPr>
        <p:blipFill>
          <a:blip r:embed="rId2"/>
          <a:stretch>
            <a:fillRect/>
          </a:stretch>
        </p:blipFill>
        <p:spPr>
          <a:xfrm>
            <a:off x="2057400" y="1219200"/>
            <a:ext cx="5029200" cy="1676400"/>
          </a:xfrm>
          <a:prstGeom prst="rect">
            <a:avLst/>
          </a:prstGeom>
        </p:spPr>
      </p:pic>
      <p:sp>
        <p:nvSpPr>
          <p:cNvPr id="9" name="TextBox 8"/>
          <p:cNvSpPr txBox="1"/>
          <p:nvPr/>
        </p:nvSpPr>
        <p:spPr>
          <a:xfrm>
            <a:off x="838200" y="3429000"/>
            <a:ext cx="7467600" cy="3046988"/>
          </a:xfrm>
          <a:prstGeom prst="rect">
            <a:avLst/>
          </a:prstGeom>
          <a:noFill/>
        </p:spPr>
        <p:txBody>
          <a:bodyPr wrap="square" rtlCol="0">
            <a:spAutoFit/>
          </a:bodyPr>
          <a:lstStyle/>
          <a:p>
            <a:pPr algn="ctr" rtl="1"/>
            <a:r>
              <a:rPr lang="en-US" sz="2400" b="1" dirty="0" smtClean="0">
                <a:solidFill>
                  <a:schemeClr val="bg1"/>
                </a:solidFill>
                <a:cs typeface="B Nazanin"/>
              </a:rPr>
              <a:t>:a</a:t>
            </a:r>
            <a:r>
              <a:rPr lang="ar-AE" sz="2400" b="1" dirty="0" smtClean="0">
                <a:cs typeface="B Nazanin"/>
              </a:rPr>
              <a:t>نمونه خروجی واحد تفکیک</a:t>
            </a:r>
            <a:endParaRPr lang="en-US" sz="2400" b="1" dirty="0" smtClean="0">
              <a:cs typeface="B Nazanin"/>
            </a:endParaRPr>
          </a:p>
          <a:p>
            <a:pPr algn="ctr" rtl="1"/>
            <a:r>
              <a:rPr lang="en-US" sz="2400" b="1" dirty="0" smtClean="0">
                <a:cs typeface="B Nazanin"/>
              </a:rPr>
              <a:t>   </a:t>
            </a:r>
            <a:r>
              <a:rPr lang="ar-AE" sz="2400" b="1" dirty="0" smtClean="0">
                <a:cs typeface="B Nazanin"/>
              </a:rPr>
              <a:t> </a:t>
            </a:r>
            <a:r>
              <a:rPr lang="en-US" sz="2400" b="1" dirty="0" smtClean="0">
                <a:solidFill>
                  <a:schemeClr val="bg1"/>
                </a:solidFill>
                <a:cs typeface="B Nazanin"/>
              </a:rPr>
              <a:t>:b</a:t>
            </a:r>
            <a:r>
              <a:rPr lang="ar-AE" sz="2400" b="1" dirty="0" smtClean="0">
                <a:cs typeface="B Nazanin"/>
              </a:rPr>
              <a:t>نمونه خروجی واحد نرمال‌سازی</a:t>
            </a:r>
            <a:endParaRPr lang="en-US" sz="2400" b="1" dirty="0" smtClean="0">
              <a:cs typeface="B Nazanin"/>
            </a:endParaRPr>
          </a:p>
          <a:p>
            <a:pPr algn="ctr" rtl="1"/>
            <a:r>
              <a:rPr lang="en-US" sz="2400" b="1" dirty="0" smtClean="0">
                <a:solidFill>
                  <a:schemeClr val="bg1"/>
                </a:solidFill>
                <a:cs typeface="B Nazanin"/>
              </a:rPr>
              <a:t>:c </a:t>
            </a:r>
            <a:r>
              <a:rPr lang="ar-AE" sz="2400" b="1" dirty="0" smtClean="0">
                <a:cs typeface="B Nazanin"/>
              </a:rPr>
              <a:t>نمونه خروجی واحد کدگذاری. </a:t>
            </a:r>
            <a:endParaRPr lang="en-US" sz="2400" b="1" dirty="0" smtClean="0">
              <a:cs typeface="B Nazanin"/>
            </a:endParaRPr>
          </a:p>
          <a:p>
            <a:pPr algn="ctr" rtl="1"/>
            <a:r>
              <a:rPr lang="ar-AE" sz="2400" b="1" dirty="0" smtClean="0">
                <a:cs typeface="B Nazanin"/>
              </a:rPr>
              <a:t>واحد نرمال‌سازی تصویر عنبیه را بازگشایی کرده و بهبود می‌بخشد و واحد کدگذاری خصوصیات بافت تصویر را استخراج کرده و آن را به یک کد دو بعدی دودویی تبدیل می‌کند. از آنجا كه  کدگذاری هر پیکسل از تصویر نرمال شده عنبیه بر اساس دو بیت اطلاعات انجام می‌شود، نتیجه نهایی نیز دو نسخه کد دودویی خواهد بود. هر نسخه برای یکی از بیت‌ها.</a:t>
            </a:r>
            <a:endParaRPr lang="en-US" sz="2400" dirty="0">
              <a:cs typeface="B Nazanin"/>
            </a:endParaRPr>
          </a:p>
        </p:txBody>
      </p:sp>
      <p:sp>
        <p:nvSpPr>
          <p:cNvPr id="6" name="Slide Number Placeholder 5"/>
          <p:cNvSpPr>
            <a:spLocks noGrp="1"/>
          </p:cNvSpPr>
          <p:nvPr>
            <p:ph type="sldNum" sz="quarter" idx="15"/>
          </p:nvPr>
        </p:nvSpPr>
        <p:spPr/>
        <p:txBody>
          <a:bodyPr/>
          <a:lstStyle/>
          <a:p>
            <a:fld id="{699292A7-0A7E-4360-88B8-B2740AA7E145}" type="slidenum">
              <a:rPr lang="en-US" smtClean="0"/>
              <a:pPr/>
              <a:t>15</a:t>
            </a:fld>
            <a:endParaRPr lang="en-US"/>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72000"/>
          </a:xfrm>
        </p:spPr>
        <p:txBody>
          <a:bodyPr>
            <a:normAutofit/>
          </a:bodyPr>
          <a:lstStyle/>
          <a:p>
            <a:pPr algn="r">
              <a:buNone/>
            </a:pPr>
            <a:r>
              <a:rPr lang="ar-AE" sz="2400" dirty="0" smtClean="0">
                <a:cs typeface="B Nazanin"/>
              </a:rPr>
              <a:t>در یکی از این پژوهش‌ها برای بررسی سیستم‌های تشخیص چند طیفی، پژوهشگران نشان دادند که چگونه تصاویر طیف مرئی - یعنی تصاویر طیف </a:t>
            </a:r>
            <a:r>
              <a:rPr lang="ar-AE" sz="2400" dirty="0" smtClean="0">
                <a:effectLst>
                  <a:outerShdw blurRad="38100" dist="38100" dir="2700000" algn="tl">
                    <a:srgbClr val="000000">
                      <a:alpha val="43137"/>
                    </a:srgbClr>
                  </a:outerShdw>
                </a:effectLst>
                <a:cs typeface="B Nazanin"/>
              </a:rPr>
              <a:t>قرمز</a:t>
            </a:r>
            <a:r>
              <a:rPr lang="ar-AE" sz="2400" dirty="0" smtClean="0">
                <a:cs typeface="B Nazanin"/>
              </a:rPr>
              <a:t> و </a:t>
            </a:r>
            <a:r>
              <a:rPr lang="ar-AE" sz="2400" dirty="0" smtClean="0">
                <a:effectLst>
                  <a:outerShdw blurRad="38100" dist="38100" dir="2700000" algn="tl">
                    <a:srgbClr val="000000">
                      <a:alpha val="43137"/>
                    </a:srgbClr>
                  </a:outerShdw>
                </a:effectLst>
                <a:cs typeface="B Nazanin"/>
              </a:rPr>
              <a:t>سبز</a:t>
            </a:r>
            <a:r>
              <a:rPr lang="ar-AE" sz="2400" dirty="0" smtClean="0">
                <a:cs typeface="B Nazanin"/>
              </a:rPr>
              <a:t> و </a:t>
            </a:r>
            <a:r>
              <a:rPr lang="ar-AE" sz="2400" dirty="0" smtClean="0">
                <a:effectLst>
                  <a:outerShdw blurRad="38100" dist="38100" dir="2700000" algn="tl">
                    <a:srgbClr val="000000">
                      <a:alpha val="43137"/>
                    </a:srgbClr>
                  </a:outerShdw>
                </a:effectLst>
                <a:cs typeface="B Nazanin"/>
              </a:rPr>
              <a:t>آبی </a:t>
            </a:r>
            <a:r>
              <a:rPr lang="ar-AE" sz="2400" dirty="0" smtClean="0">
                <a:cs typeface="B Nazanin"/>
              </a:rPr>
              <a:t>با طول موج 400 تا 650 نانومتر - در ترکیب با </a:t>
            </a:r>
            <a:r>
              <a:rPr lang="fa-IR" sz="2400" dirty="0" smtClean="0">
                <a:cs typeface="B Nazanin"/>
              </a:rPr>
              <a:t>ت</a:t>
            </a:r>
            <a:r>
              <a:rPr lang="ar-AE" sz="2400" dirty="0" smtClean="0">
                <a:cs typeface="B Nazanin"/>
              </a:rPr>
              <a:t>صاویر نزدیک مادون قرمز در مرحله تعیین امتیاز تطابق می‌توانند دقت</a:t>
            </a:r>
            <a:r>
              <a:rPr lang="fa-IR" sz="2400" dirty="0" smtClean="0">
                <a:cs typeface="B Nazanin"/>
              </a:rPr>
              <a:t> </a:t>
            </a:r>
          </a:p>
          <a:p>
            <a:pPr algn="r">
              <a:buNone/>
            </a:pPr>
            <a:r>
              <a:rPr lang="fa-IR" sz="2400" dirty="0" smtClean="0">
                <a:cs typeface="B Nazanin"/>
              </a:rPr>
              <a:t>ت</a:t>
            </a:r>
            <a:r>
              <a:rPr lang="ar-AE" sz="2400" dirty="0" smtClean="0">
                <a:cs typeface="B Nazanin"/>
              </a:rPr>
              <a:t>شخیص را افزایش دهن</a:t>
            </a:r>
            <a:r>
              <a:rPr lang="fa-IR" sz="2400" dirty="0" smtClean="0">
                <a:cs typeface="B Nazanin"/>
              </a:rPr>
              <a:t>د.</a:t>
            </a:r>
          </a:p>
          <a:p>
            <a:pPr algn="r">
              <a:buNone/>
            </a:pPr>
            <a:r>
              <a:rPr lang="ar-AE" sz="2400" dirty="0" smtClean="0">
                <a:cs typeface="B Nazanin"/>
              </a:rPr>
              <a:t>استفاده از اطلاعات چند طیفی می‌تواند به بهینه‌سازی فرآیند تفکیک و بهبود روند تشخیص عنبیه منجر شود. همچنین می‌تواند به تشخیص خال‌ها یا لکه‌های سطح عنبیه کمک کند که سیستم تشخیص عنبیه قادر است از این اطلاعات در واحد تطبیق برای بهبود تشخیص استفاده کند.</a:t>
            </a:r>
            <a:endParaRPr lang="fa-IR" sz="2400" dirty="0" smtClean="0">
              <a:cs typeface="B Nazanin"/>
            </a:endParaRPr>
          </a:p>
          <a:p>
            <a:pPr algn="r">
              <a:buNone/>
            </a:pPr>
            <a:r>
              <a:rPr lang="ar-AE" sz="2400" dirty="0" smtClean="0">
                <a:cs typeface="B Nazanin"/>
              </a:rPr>
              <a:t>شكل‌هاي </a:t>
            </a:r>
            <a:r>
              <a:rPr lang="fa-IR" sz="2400" dirty="0" smtClean="0">
                <a:cs typeface="B Nazanin"/>
              </a:rPr>
              <a:t>اسلاید بعدی </a:t>
            </a:r>
            <a:r>
              <a:rPr lang="ar-AE" sz="2400" dirty="0" smtClean="0">
                <a:cs typeface="B Nazanin"/>
              </a:rPr>
              <a:t>شدت انعکاس نوری را در چهار کانال مختلف رنگی برای چشم‌های قهوه‌ای تیره، قهوه‌ای روشن و آبی نشان می‌دهند.</a:t>
            </a:r>
            <a:endParaRPr lang="en-US" sz="2400" dirty="0">
              <a:cs typeface="B Nazanin"/>
            </a:endParaRPr>
          </a:p>
        </p:txBody>
      </p:sp>
      <p:sp>
        <p:nvSpPr>
          <p:cNvPr id="4" name="Title 3"/>
          <p:cNvSpPr>
            <a:spLocks noGrp="1"/>
          </p:cNvSpPr>
          <p:nvPr>
            <p:ph type="title"/>
          </p:nvPr>
        </p:nvSpPr>
        <p:spPr>
          <a:xfrm>
            <a:off x="457200" y="152400"/>
            <a:ext cx="8229600" cy="1295400"/>
          </a:xfrm>
        </p:spPr>
        <p:txBody>
          <a:bodyPr>
            <a:normAutofit/>
          </a:bodyPr>
          <a:lstStyle/>
          <a:p>
            <a:pPr algn="r"/>
            <a:r>
              <a:rPr sz="2800" b="1" smtClean="0">
                <a:solidFill>
                  <a:schemeClr val="bg1"/>
                </a:solidFill>
                <a:cs typeface="B Nazanin"/>
              </a:rPr>
              <a:t>:</a:t>
            </a:r>
            <a:r>
              <a:rPr lang="ar-AE" sz="2800" b="1" dirty="0" smtClean="0">
                <a:solidFill>
                  <a:schemeClr val="bg1"/>
                </a:solidFill>
                <a:cs typeface="B Nazanin"/>
              </a:rPr>
              <a:t>تشخیص چند طیفی</a:t>
            </a:r>
            <a:br>
              <a:rPr lang="ar-AE" sz="2800" b="1" dirty="0" smtClean="0">
                <a:solidFill>
                  <a:schemeClr val="bg1"/>
                </a:solidFill>
                <a:cs typeface="B Nazanin"/>
              </a:rPr>
            </a:br>
            <a:endParaRPr lang="en-US" sz="2800" b="1" dirty="0">
              <a:solidFill>
                <a:schemeClr val="bg1"/>
              </a:solidFill>
              <a:cs typeface="B Nazanin"/>
            </a:endParaRPr>
          </a:p>
        </p:txBody>
      </p:sp>
      <p:sp>
        <p:nvSpPr>
          <p:cNvPr id="5" name="Slide Number Placeholder 4"/>
          <p:cNvSpPr>
            <a:spLocks noGrp="1"/>
          </p:cNvSpPr>
          <p:nvPr>
            <p:ph type="sldNum" sz="quarter" idx="15"/>
          </p:nvPr>
        </p:nvSpPr>
        <p:spPr/>
        <p:txBody>
          <a:bodyPr/>
          <a:lstStyle/>
          <a:p>
            <a:fld id="{699292A7-0A7E-4360-88B8-B2740AA7E145}"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nabie4.jpg"/>
          <p:cNvPicPr>
            <a:picLocks noGrp="1" noChangeAspect="1"/>
          </p:cNvPicPr>
          <p:nvPr>
            <p:ph idx="1"/>
          </p:nvPr>
        </p:nvPicPr>
        <p:blipFill>
          <a:blip r:embed="rId2"/>
          <a:stretch>
            <a:fillRect/>
          </a:stretch>
        </p:blipFill>
        <p:spPr>
          <a:xfrm>
            <a:off x="1219200" y="685800"/>
            <a:ext cx="5105400" cy="1063625"/>
          </a:xfrm>
          <a:prstGeom prst="rect">
            <a:avLst/>
          </a:prstGeom>
          <a:ln>
            <a:noFill/>
          </a:ln>
          <a:effectLst>
            <a:softEdge rad="112500"/>
          </a:effectLst>
        </p:spPr>
      </p:pic>
      <p:sp>
        <p:nvSpPr>
          <p:cNvPr id="4" name="Title 3"/>
          <p:cNvSpPr>
            <a:spLocks noGrp="1"/>
          </p:cNvSpPr>
          <p:nvPr>
            <p:ph type="title"/>
          </p:nvPr>
        </p:nvSpPr>
        <p:spPr/>
        <p:txBody>
          <a:bodyPr>
            <a:normAutofit/>
          </a:bodyPr>
          <a:lstStyle/>
          <a:p>
            <a:pPr algn="r" rtl="1"/>
            <a:r>
              <a:rPr lang="ar-AE" sz="2800" b="1" dirty="0" smtClean="0">
                <a:solidFill>
                  <a:schemeClr val="bg1"/>
                </a:solidFill>
                <a:cs typeface="B Nazanin"/>
              </a:rPr>
              <a:t>تشخیص چند طیفی</a:t>
            </a:r>
            <a:r>
              <a:rPr lang="fa-IR" sz="2800" b="1" dirty="0" smtClean="0">
                <a:solidFill>
                  <a:schemeClr val="bg1"/>
                </a:solidFill>
                <a:cs typeface="B Nazanin"/>
              </a:rPr>
              <a:t> :</a:t>
            </a:r>
            <a:r>
              <a:rPr lang="ar-AE" sz="2800" b="1" dirty="0" smtClean="0">
                <a:solidFill>
                  <a:schemeClr val="bg1"/>
                </a:solidFill>
                <a:cs typeface="B Nazanin"/>
              </a:rPr>
              <a:t/>
            </a:r>
            <a:br>
              <a:rPr lang="ar-AE" sz="2800" b="1" dirty="0" smtClean="0">
                <a:solidFill>
                  <a:schemeClr val="bg1"/>
                </a:solidFill>
                <a:cs typeface="B Nazanin"/>
              </a:rPr>
            </a:br>
            <a:endParaRPr lang="en-US" sz="2800" dirty="0"/>
          </a:p>
        </p:txBody>
      </p:sp>
      <p:sp>
        <p:nvSpPr>
          <p:cNvPr id="6" name="Rectangle 5"/>
          <p:cNvSpPr/>
          <p:nvPr/>
        </p:nvSpPr>
        <p:spPr>
          <a:xfrm>
            <a:off x="533400" y="1828800"/>
            <a:ext cx="7848600" cy="830997"/>
          </a:xfrm>
          <a:prstGeom prst="rect">
            <a:avLst/>
          </a:prstGeom>
        </p:spPr>
        <p:txBody>
          <a:bodyPr wrap="square">
            <a:spAutoFit/>
          </a:bodyPr>
          <a:lstStyle/>
          <a:p>
            <a:pPr algn="r"/>
            <a:r>
              <a:rPr lang="ar-AE" sz="2400" b="1" dirty="0" smtClean="0">
                <a:cs typeface="B Nazanin"/>
              </a:rPr>
              <a:t>تصویر چند طیفی یک عنبیه به رنگ قهوه‌ای تیره. میزان انعکاس در طیف نزدیک مادون قرمز بسیار زیاد است و در سایر طیف‌ها به طرز چشم‌گیری کاهش می‌یابد.</a:t>
            </a:r>
            <a:endParaRPr lang="en-US" sz="2400" dirty="0">
              <a:cs typeface="B Nazanin"/>
            </a:endParaRPr>
          </a:p>
        </p:txBody>
      </p:sp>
      <p:pic>
        <p:nvPicPr>
          <p:cNvPr id="7" name="Picture 6" descr="Enabie5.jpg"/>
          <p:cNvPicPr>
            <a:picLocks noChangeAspect="1"/>
          </p:cNvPicPr>
          <p:nvPr/>
        </p:nvPicPr>
        <p:blipFill>
          <a:blip r:embed="rId3"/>
          <a:stretch>
            <a:fillRect/>
          </a:stretch>
        </p:blipFill>
        <p:spPr>
          <a:xfrm>
            <a:off x="1371600" y="2743200"/>
            <a:ext cx="5105400" cy="1109870"/>
          </a:xfrm>
          <a:prstGeom prst="rect">
            <a:avLst/>
          </a:prstGeom>
          <a:ln>
            <a:noFill/>
          </a:ln>
          <a:effectLst>
            <a:softEdge rad="112500"/>
          </a:effectLst>
        </p:spPr>
      </p:pic>
      <p:sp>
        <p:nvSpPr>
          <p:cNvPr id="8" name="Rectangle 7"/>
          <p:cNvSpPr/>
          <p:nvPr/>
        </p:nvSpPr>
        <p:spPr>
          <a:xfrm>
            <a:off x="457200" y="3886200"/>
            <a:ext cx="8153400" cy="830997"/>
          </a:xfrm>
          <a:prstGeom prst="rect">
            <a:avLst/>
          </a:prstGeom>
        </p:spPr>
        <p:txBody>
          <a:bodyPr wrap="square">
            <a:spAutoFit/>
          </a:bodyPr>
          <a:lstStyle/>
          <a:p>
            <a:pPr algn="r"/>
            <a:r>
              <a:rPr lang="ar-AE" sz="2400" b="1" dirty="0" smtClean="0">
                <a:cs typeface="B Nazanin"/>
              </a:rPr>
              <a:t> تصویر چند طیفی یک عنبیه به رنگ قهوه‌ای روشن یا سبز. میزان انعکاس در طیف قرمز و نزدیک مادون قرمز بسیار زیاد است و در سایر طیف‌ها به طرز چشم‌گیری کاهش می‌یابد.</a:t>
            </a:r>
            <a:endParaRPr lang="en-US" sz="2400" dirty="0">
              <a:cs typeface="B Nazanin"/>
            </a:endParaRPr>
          </a:p>
        </p:txBody>
      </p:sp>
      <p:sp>
        <p:nvSpPr>
          <p:cNvPr id="9" name="Rectangle 8"/>
          <p:cNvSpPr/>
          <p:nvPr/>
        </p:nvSpPr>
        <p:spPr>
          <a:xfrm>
            <a:off x="457200" y="6031468"/>
            <a:ext cx="8077200" cy="369332"/>
          </a:xfrm>
          <a:prstGeom prst="rect">
            <a:avLst/>
          </a:prstGeom>
        </p:spPr>
        <p:txBody>
          <a:bodyPr wrap="square">
            <a:spAutoFit/>
          </a:bodyPr>
          <a:lstStyle/>
          <a:p>
            <a:r>
              <a:rPr lang="ar-AE" b="1" dirty="0" smtClean="0"/>
              <a:t>تصویر چند طیفی یک عنبیه به رنگ آبی. میزان انعکاس در هر چهار کانال کم و بیش یکسان است.</a:t>
            </a:r>
            <a:endParaRPr lang="en-US" dirty="0"/>
          </a:p>
        </p:txBody>
      </p:sp>
      <p:pic>
        <p:nvPicPr>
          <p:cNvPr id="10" name="Picture 9" descr="Enabie6.jpg"/>
          <p:cNvPicPr>
            <a:picLocks noChangeAspect="1"/>
          </p:cNvPicPr>
          <p:nvPr/>
        </p:nvPicPr>
        <p:blipFill>
          <a:blip r:embed="rId4"/>
          <a:stretch>
            <a:fillRect/>
          </a:stretch>
        </p:blipFill>
        <p:spPr>
          <a:xfrm>
            <a:off x="1295400" y="4812411"/>
            <a:ext cx="5181600" cy="1054989"/>
          </a:xfrm>
          <a:prstGeom prst="rect">
            <a:avLst/>
          </a:prstGeom>
          <a:ln>
            <a:noFill/>
          </a:ln>
          <a:effectLst>
            <a:softEdge rad="112500"/>
          </a:effectLst>
        </p:spPr>
      </p:pic>
      <p:sp>
        <p:nvSpPr>
          <p:cNvPr id="11" name="Slide Number Placeholder 10"/>
          <p:cNvSpPr>
            <a:spLocks noGrp="1"/>
          </p:cNvSpPr>
          <p:nvPr>
            <p:ph type="sldNum" sz="quarter" idx="15"/>
          </p:nvPr>
        </p:nvSpPr>
        <p:spPr/>
        <p:txBody>
          <a:bodyPr/>
          <a:lstStyle/>
          <a:p>
            <a:fld id="{699292A7-0A7E-4360-88B8-B2740AA7E145}"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iometrics-iris-th.jpg"/>
          <p:cNvPicPr>
            <a:picLocks noGrp="1" noChangeAspect="1"/>
          </p:cNvPicPr>
          <p:nvPr>
            <p:ph idx="1"/>
          </p:nvPr>
        </p:nvPicPr>
        <p:blipFill>
          <a:blip r:embed="rId2"/>
          <a:stretch>
            <a:fillRect/>
          </a:stretch>
        </p:blipFill>
        <p:spPr>
          <a:xfrm>
            <a:off x="3581400" y="1219200"/>
            <a:ext cx="2508924" cy="2245487"/>
          </a:xfrm>
        </p:spPr>
      </p:pic>
      <p:sp>
        <p:nvSpPr>
          <p:cNvPr id="4" name="Title 3"/>
          <p:cNvSpPr>
            <a:spLocks noGrp="1"/>
          </p:cNvSpPr>
          <p:nvPr>
            <p:ph type="title"/>
          </p:nvPr>
        </p:nvSpPr>
        <p:spPr>
          <a:xfrm>
            <a:off x="457200" y="-76200"/>
            <a:ext cx="8229600" cy="1219200"/>
          </a:xfrm>
        </p:spPr>
        <p:txBody>
          <a:bodyPr>
            <a:normAutofit/>
          </a:bodyPr>
          <a:lstStyle/>
          <a:p>
            <a:pPr algn="r" rtl="1"/>
            <a:r>
              <a:rPr lang="fa-IR" sz="2800" b="1" dirty="0" smtClean="0">
                <a:solidFill>
                  <a:schemeClr val="bg1"/>
                </a:solidFill>
                <a:effectLst>
                  <a:outerShdw blurRad="38100" dist="38100" dir="2700000" algn="tl">
                    <a:srgbClr val="000000">
                      <a:alpha val="43137"/>
                    </a:srgbClr>
                  </a:outerShdw>
                </a:effectLst>
                <a:cs typeface="B Nazanin"/>
              </a:rPr>
              <a:t>نمونه ابزارهای  امنیتی ،درتشخیص هویت افراد به کمک عنبیه :</a:t>
            </a:r>
            <a:endParaRPr lang="en-US" sz="2800" b="1" dirty="0">
              <a:solidFill>
                <a:schemeClr val="bg1"/>
              </a:solidFill>
              <a:effectLst>
                <a:outerShdw blurRad="38100" dist="38100" dir="2700000" algn="tl">
                  <a:srgbClr val="000000">
                    <a:alpha val="43137"/>
                  </a:srgbClr>
                </a:outerShdw>
              </a:effectLst>
              <a:cs typeface="B Nazanin"/>
            </a:endParaRPr>
          </a:p>
        </p:txBody>
      </p:sp>
      <p:pic>
        <p:nvPicPr>
          <p:cNvPr id="6" name="Picture 5" descr="Handheld_iris_scanner2.jpg"/>
          <p:cNvPicPr>
            <a:picLocks noChangeAspect="1"/>
          </p:cNvPicPr>
          <p:nvPr/>
        </p:nvPicPr>
        <p:blipFill>
          <a:blip r:embed="rId3"/>
          <a:stretch>
            <a:fillRect/>
          </a:stretch>
        </p:blipFill>
        <p:spPr>
          <a:xfrm>
            <a:off x="4495800" y="3810000"/>
            <a:ext cx="4038600" cy="2286000"/>
          </a:xfrm>
          <a:prstGeom prst="rect">
            <a:avLst/>
          </a:prstGeom>
        </p:spPr>
      </p:pic>
      <p:pic>
        <p:nvPicPr>
          <p:cNvPr id="7" name="Picture 6" descr="iris_scanner-sm.jpg"/>
          <p:cNvPicPr>
            <a:picLocks noChangeAspect="1"/>
          </p:cNvPicPr>
          <p:nvPr/>
        </p:nvPicPr>
        <p:blipFill>
          <a:blip r:embed="rId4"/>
          <a:stretch>
            <a:fillRect/>
          </a:stretch>
        </p:blipFill>
        <p:spPr>
          <a:xfrm>
            <a:off x="6381750" y="1219201"/>
            <a:ext cx="2381250" cy="2209800"/>
          </a:xfrm>
          <a:prstGeom prst="rect">
            <a:avLst/>
          </a:prstGeom>
        </p:spPr>
      </p:pic>
      <p:pic>
        <p:nvPicPr>
          <p:cNvPr id="8" name="Picture 7" descr="i-scan-2-lg.jpg"/>
          <p:cNvPicPr>
            <a:picLocks noChangeAspect="1"/>
          </p:cNvPicPr>
          <p:nvPr/>
        </p:nvPicPr>
        <p:blipFill>
          <a:blip r:embed="rId5"/>
          <a:stretch>
            <a:fillRect/>
          </a:stretch>
        </p:blipFill>
        <p:spPr>
          <a:xfrm>
            <a:off x="228600" y="1219200"/>
            <a:ext cx="3221888" cy="2209800"/>
          </a:xfrm>
          <a:prstGeom prst="rect">
            <a:avLst/>
          </a:prstGeom>
        </p:spPr>
      </p:pic>
      <p:pic>
        <p:nvPicPr>
          <p:cNvPr id="9" name="Picture 8" descr="zcarterscan.jpg"/>
          <p:cNvPicPr>
            <a:picLocks noChangeAspect="1"/>
          </p:cNvPicPr>
          <p:nvPr/>
        </p:nvPicPr>
        <p:blipFill>
          <a:blip r:embed="rId6"/>
          <a:stretch>
            <a:fillRect/>
          </a:stretch>
        </p:blipFill>
        <p:spPr>
          <a:xfrm>
            <a:off x="381000" y="3810000"/>
            <a:ext cx="3810000" cy="2329753"/>
          </a:xfrm>
          <a:prstGeom prst="rect">
            <a:avLst/>
          </a:prstGeom>
        </p:spPr>
      </p:pic>
      <p:sp>
        <p:nvSpPr>
          <p:cNvPr id="10" name="Slide Number Placeholder 9"/>
          <p:cNvSpPr>
            <a:spLocks noGrp="1"/>
          </p:cNvSpPr>
          <p:nvPr>
            <p:ph type="sldNum" sz="quarter" idx="15"/>
          </p:nvPr>
        </p:nvSpPr>
        <p:spPr/>
        <p:txBody>
          <a:bodyPr/>
          <a:lstStyle/>
          <a:p>
            <a:fld id="{699292A7-0A7E-4360-88B8-B2740AA7E145}"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descr="biometsafgh-660x440.jpg"/>
          <p:cNvPicPr>
            <a:picLocks noChangeAspect="1"/>
          </p:cNvPicPr>
          <p:nvPr/>
        </p:nvPicPr>
        <p:blipFill>
          <a:blip r:embed="rId2"/>
          <a:stretch>
            <a:fillRect/>
          </a:stretch>
        </p:blipFill>
        <p:spPr>
          <a:xfrm>
            <a:off x="4953000" y="1143000"/>
            <a:ext cx="3679050" cy="2376500"/>
          </a:xfrm>
          <a:prstGeom prst="rect">
            <a:avLst/>
          </a:prstGeom>
        </p:spPr>
      </p:pic>
      <p:pic>
        <p:nvPicPr>
          <p:cNvPr id="9" name="Picture 8" descr="iris-scan.jpg"/>
          <p:cNvPicPr>
            <a:picLocks noChangeAspect="1"/>
          </p:cNvPicPr>
          <p:nvPr/>
        </p:nvPicPr>
        <p:blipFill>
          <a:blip r:embed="rId3"/>
          <a:stretch>
            <a:fillRect/>
          </a:stretch>
        </p:blipFill>
        <p:spPr>
          <a:xfrm>
            <a:off x="228600" y="1143000"/>
            <a:ext cx="4607351" cy="2362200"/>
          </a:xfrm>
          <a:prstGeom prst="rect">
            <a:avLst/>
          </a:prstGeom>
        </p:spPr>
      </p:pic>
      <p:pic>
        <p:nvPicPr>
          <p:cNvPr id="10" name="Picture 9" descr="biometrics9.jpg"/>
          <p:cNvPicPr>
            <a:picLocks noChangeAspect="1"/>
          </p:cNvPicPr>
          <p:nvPr/>
        </p:nvPicPr>
        <p:blipFill>
          <a:blip r:embed="rId4"/>
          <a:stretch>
            <a:fillRect/>
          </a:stretch>
        </p:blipFill>
        <p:spPr>
          <a:xfrm>
            <a:off x="2209800" y="3810000"/>
            <a:ext cx="4419600" cy="2559546"/>
          </a:xfrm>
          <a:prstGeom prst="rect">
            <a:avLst/>
          </a:prstGeom>
        </p:spPr>
      </p:pic>
      <p:sp>
        <p:nvSpPr>
          <p:cNvPr id="6" name="Slide Number Placeholder 5"/>
          <p:cNvSpPr>
            <a:spLocks noGrp="1"/>
          </p:cNvSpPr>
          <p:nvPr>
            <p:ph type="sldNum" sz="quarter" idx="15"/>
          </p:nvPr>
        </p:nvSpPr>
        <p:spPr/>
        <p:txBody>
          <a:bodyPr/>
          <a:lstStyle/>
          <a:p>
            <a:fld id="{699292A7-0A7E-4360-88B8-B2740AA7E145}" type="slidenum">
              <a:rPr lang="en-US" smtClean="0"/>
              <a:pPr/>
              <a:t>19</a:t>
            </a:fld>
            <a:endParaRPr lang="en-US"/>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00200"/>
            <a:ext cx="7772400" cy="1470025"/>
          </a:xfrm>
        </p:spPr>
        <p:txBody>
          <a:bodyPr>
            <a:noAutofit/>
          </a:bodyPr>
          <a:lstStyle/>
          <a:p>
            <a:pPr rtl="1"/>
            <a:r>
              <a:rPr lang="fa-IR" b="1" dirty="0" smtClean="0">
                <a:solidFill>
                  <a:schemeClr val="tx1"/>
                </a:solidFill>
                <a:cs typeface="B Nazanin"/>
              </a:rPr>
              <a:t>** بیومتریک عنبیه **</a:t>
            </a:r>
            <a:r>
              <a:rPr lang="en-US" b="1" dirty="0" smtClean="0">
                <a:solidFill>
                  <a:schemeClr val="tx1"/>
                </a:solidFill>
                <a:cs typeface="B Nazanin"/>
              </a:rPr>
              <a:t/>
            </a:r>
            <a:br>
              <a:rPr lang="en-US" b="1" dirty="0" smtClean="0">
                <a:solidFill>
                  <a:schemeClr val="tx1"/>
                </a:solidFill>
                <a:cs typeface="B Nazanin"/>
              </a:rPr>
            </a:br>
            <a:r>
              <a:rPr lang="en-US" b="1" dirty="0" smtClean="0">
                <a:solidFill>
                  <a:schemeClr val="tx1"/>
                </a:solidFill>
                <a:cs typeface="B Nazanin"/>
              </a:rPr>
              <a:t/>
            </a:r>
            <a:br>
              <a:rPr lang="en-US" b="1" dirty="0" smtClean="0">
                <a:solidFill>
                  <a:schemeClr val="tx1"/>
                </a:solidFill>
                <a:cs typeface="B Nazanin"/>
              </a:rPr>
            </a:br>
            <a:r>
              <a:rPr lang="ar-SA" b="1" dirty="0" smtClean="0">
                <a:solidFill>
                  <a:schemeClr val="tx1"/>
                </a:solidFill>
                <a:cs typeface="B Nazanin"/>
              </a:rPr>
              <a:t> (</a:t>
            </a:r>
            <a:r>
              <a:rPr lang="en-US" b="1" dirty="0" smtClean="0">
                <a:solidFill>
                  <a:schemeClr val="tx1"/>
                </a:solidFill>
                <a:cs typeface="B Nazanin"/>
              </a:rPr>
              <a:t>Biometric </a:t>
            </a:r>
            <a:r>
              <a:rPr b="1" smtClean="0">
                <a:cs typeface="B Nazanin"/>
              </a:rPr>
              <a:t>Iris Eye </a:t>
            </a:r>
            <a:r>
              <a:rPr lang="ar-SA" b="1" dirty="0" smtClean="0">
                <a:solidFill>
                  <a:schemeClr val="tx1"/>
                </a:solidFill>
                <a:cs typeface="B Nazanin"/>
              </a:rPr>
              <a:t>) </a:t>
            </a:r>
            <a:endParaRPr lang="en-US" b="1" dirty="0">
              <a:solidFill>
                <a:schemeClr val="tx1"/>
              </a:solidFill>
              <a:cs typeface="B Nazanin"/>
            </a:endParaRPr>
          </a:p>
        </p:txBody>
      </p:sp>
      <p:pic>
        <p:nvPicPr>
          <p:cNvPr id="7" name="Picture 6" descr="1514A.jpg"/>
          <p:cNvPicPr>
            <a:picLocks noChangeAspect="1"/>
          </p:cNvPicPr>
          <p:nvPr/>
        </p:nvPicPr>
        <p:blipFill>
          <a:blip r:embed="rId2"/>
          <a:stretch>
            <a:fillRect/>
          </a:stretch>
        </p:blipFill>
        <p:spPr>
          <a:xfrm>
            <a:off x="990600" y="3810001"/>
            <a:ext cx="3759200" cy="2406648"/>
          </a:xfrm>
          <a:prstGeom prst="rect">
            <a:avLst/>
          </a:prstGeom>
          <a:ln>
            <a:noFill/>
          </a:ln>
          <a:effectLst>
            <a:softEdge rad="112500"/>
          </a:effectLst>
        </p:spPr>
      </p:pic>
      <p:pic>
        <p:nvPicPr>
          <p:cNvPr id="8" name="Picture 7" descr="iris-2-300x285.jpg"/>
          <p:cNvPicPr>
            <a:picLocks noChangeAspect="1"/>
          </p:cNvPicPr>
          <p:nvPr/>
        </p:nvPicPr>
        <p:blipFill>
          <a:blip r:embed="rId3"/>
          <a:stretch>
            <a:fillRect/>
          </a:stretch>
        </p:blipFill>
        <p:spPr>
          <a:xfrm>
            <a:off x="5257800" y="3810000"/>
            <a:ext cx="2438400" cy="23983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lide Number Placeholder 5"/>
          <p:cNvSpPr>
            <a:spLocks noGrp="1"/>
          </p:cNvSpPr>
          <p:nvPr>
            <p:ph type="sldNum" sz="quarter" idx="11"/>
          </p:nvPr>
        </p:nvSpPr>
        <p:spPr/>
        <p:txBody>
          <a:bodyPr/>
          <a:lstStyle/>
          <a:p>
            <a:fld id="{699292A7-0A7E-4360-88B8-B2740AA7E145}" type="slidenum">
              <a:rPr lang="en-US" smtClean="0"/>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81400"/>
            <a:ext cx="8229600" cy="1143000"/>
          </a:xfrm>
        </p:spPr>
        <p:txBody>
          <a:bodyPr/>
          <a:lstStyle/>
          <a:p>
            <a:pPr algn="r" rtl="1">
              <a:buNone/>
            </a:pPr>
            <a:r>
              <a:rPr lang="ar-AE" dirty="0" smtClean="0">
                <a:cs typeface="B Nazanin"/>
              </a:rPr>
              <a:t>مقاله «شیوه‌های نوین در تشخیص عنبیه»، نوشته: جی. داوگمن، شماره 37  بخش دوم، سال 2007، مجله </a:t>
            </a:r>
            <a:r>
              <a:rPr lang="en-US" dirty="0" smtClean="0">
                <a:cs typeface="B Nazanin"/>
              </a:rPr>
              <a:t>IEEE Trans</a:t>
            </a:r>
            <a:endParaRPr lang="en-US" dirty="0">
              <a:cs typeface="B Nazanin"/>
            </a:endParaRPr>
          </a:p>
        </p:txBody>
      </p:sp>
      <p:sp>
        <p:nvSpPr>
          <p:cNvPr id="4" name="Title 3"/>
          <p:cNvSpPr>
            <a:spLocks noGrp="1"/>
          </p:cNvSpPr>
          <p:nvPr>
            <p:ph type="title"/>
          </p:nvPr>
        </p:nvSpPr>
        <p:spPr/>
        <p:txBody>
          <a:bodyPr/>
          <a:lstStyle/>
          <a:p>
            <a:pPr algn="r"/>
            <a:r>
              <a:rPr lang="fa-IR" b="1" dirty="0" smtClean="0">
                <a:latin typeface="Andalus" pitchFamily="18" charset="-78"/>
                <a:cs typeface="B Nazanin"/>
              </a:rPr>
              <a:t>فهرست منابع:</a:t>
            </a:r>
            <a:endParaRPr lang="en-US" b="1" dirty="0">
              <a:latin typeface="Andalus" pitchFamily="18" charset="-78"/>
              <a:cs typeface="B Nazanin"/>
            </a:endParaRPr>
          </a:p>
        </p:txBody>
      </p:sp>
      <p:sp>
        <p:nvSpPr>
          <p:cNvPr id="5" name="TextBox 4"/>
          <p:cNvSpPr txBox="1"/>
          <p:nvPr/>
        </p:nvSpPr>
        <p:spPr>
          <a:xfrm>
            <a:off x="0" y="2155448"/>
            <a:ext cx="8686800" cy="892552"/>
          </a:xfrm>
          <a:prstGeom prst="rect">
            <a:avLst/>
          </a:prstGeom>
          <a:noFill/>
        </p:spPr>
        <p:txBody>
          <a:bodyPr wrap="square" rtlCol="0">
            <a:spAutoFit/>
          </a:bodyPr>
          <a:lstStyle/>
          <a:p>
            <a:pPr algn="r" rtl="1"/>
            <a:r>
              <a:rPr lang="ar-AE" sz="2600" b="1" dirty="0" smtClean="0">
                <a:cs typeface="B Nazanin"/>
              </a:rPr>
              <a:t>مقاله «ترکیب موثر رمزنگاری و بیومتریک»، نوشته: اف.هائو، آر.اندرسون و جی.داوگمن، شماره 9، سال 2006، مجله </a:t>
            </a:r>
            <a:r>
              <a:rPr lang="en-US" sz="2600" b="1" dirty="0" smtClean="0">
                <a:cs typeface="B Nazanin"/>
              </a:rPr>
              <a:t>IEEE Trans، </a:t>
            </a:r>
            <a:r>
              <a:rPr lang="ar-AE" sz="2600" b="1" dirty="0" smtClean="0">
                <a:cs typeface="B Nazanin"/>
              </a:rPr>
              <a:t>ویژه‌نامه کامپیوترها.</a:t>
            </a:r>
            <a:endParaRPr lang="en-US" sz="2600" b="1" dirty="0">
              <a:cs typeface="B Nazanin"/>
            </a:endParaRPr>
          </a:p>
        </p:txBody>
      </p:sp>
      <p:sp>
        <p:nvSpPr>
          <p:cNvPr id="6" name="Slide Number Placeholder 5"/>
          <p:cNvSpPr>
            <a:spLocks noGrp="1"/>
          </p:cNvSpPr>
          <p:nvPr>
            <p:ph type="sldNum" sz="quarter" idx="15"/>
          </p:nvPr>
        </p:nvSpPr>
        <p:spPr/>
        <p:txBody>
          <a:bodyPr/>
          <a:lstStyle/>
          <a:p>
            <a:fld id="{699292A7-0A7E-4360-88B8-B2740AA7E145}" type="slidenum">
              <a:rPr lang="en-US" smtClean="0"/>
              <a:pPr/>
              <a:t>20</a:t>
            </a:fld>
            <a:endParaRPr lang="en-US"/>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path" presetSubtype="0" accel="50000" decel="50000" fill="hold" grpId="0" nodeType="clickEffect">
                                  <p:stCondLst>
                                    <p:cond delay="0"/>
                                  </p:stCondLst>
                                  <p:childTnLst>
                                    <p:animMotion origin="layout" path="M 0.45 -2.47919E-6 L 0 -2.47919E-6 " pathEditMode="relative" rAng="0" ptsTypes="AA">
                                      <p:cBhvr>
                                        <p:cTn id="13" dur="1000" fill="hold"/>
                                        <p:tgtEl>
                                          <p:spTgt spid="2">
                                            <p:txEl>
                                              <p:pRg st="0" end="0"/>
                                            </p:txEl>
                                          </p:spTgt>
                                        </p:tgtEl>
                                        <p:attrNameLst>
                                          <p:attrName>ppt_x</p:attrName>
                                          <p:attrName>ppt_y</p:attrName>
                                        </p:attrNameLst>
                                      </p:cBhvr>
                                      <p:rCtr x="-22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752600"/>
            <a:ext cx="8229600" cy="5943600"/>
          </a:xfrm>
        </p:spPr>
        <p:txBody>
          <a:bodyPr>
            <a:normAutofit/>
          </a:bodyPr>
          <a:lstStyle/>
          <a:p>
            <a:pPr algn="r" rtl="1"/>
            <a:r>
              <a:rPr lang="fa-IR" sz="2800" b="1" dirty="0" smtClean="0">
                <a:effectLst>
                  <a:outerShdw blurRad="38100" dist="38100" dir="2700000" algn="tl">
                    <a:srgbClr val="000000">
                      <a:alpha val="43137"/>
                    </a:srgbClr>
                  </a:outerShdw>
                </a:effectLst>
                <a:cs typeface="B Nazanin"/>
              </a:rPr>
              <a:t>مقدمه و اشاره به بیومتریک(5و4)</a:t>
            </a:r>
          </a:p>
          <a:p>
            <a:pPr algn="r" rtl="1"/>
            <a:r>
              <a:rPr lang="fa-IR" sz="2800" b="1" dirty="0" smtClean="0">
                <a:effectLst>
                  <a:outerShdw blurRad="38100" dist="38100" dir="2700000" algn="tl">
                    <a:srgbClr val="000000">
                      <a:alpha val="43137"/>
                    </a:srgbClr>
                  </a:outerShdw>
                </a:effectLst>
                <a:cs typeface="B Nazanin"/>
              </a:rPr>
              <a:t>انواع بیومتریک(6)</a:t>
            </a:r>
          </a:p>
          <a:p>
            <a:pPr algn="r" rtl="1"/>
            <a:r>
              <a:rPr lang="fa-IR" sz="2800" b="1" dirty="0" smtClean="0">
                <a:effectLst>
                  <a:outerShdw blurRad="38100" dist="38100" dir="2700000" algn="tl">
                    <a:srgbClr val="000000">
                      <a:alpha val="43137"/>
                    </a:srgbClr>
                  </a:outerShdw>
                </a:effectLst>
                <a:cs typeface="B Nazanin"/>
              </a:rPr>
              <a:t>کاربردهای بیومتریک(7)</a:t>
            </a:r>
          </a:p>
          <a:p>
            <a:pPr algn="r" rtl="1"/>
            <a:r>
              <a:rPr lang="fa-IR" sz="2800" b="1" smtClean="0">
                <a:effectLst>
                  <a:outerShdw blurRad="38100" dist="38100" dir="2700000" algn="tl">
                    <a:srgbClr val="000000">
                      <a:alpha val="43137"/>
                    </a:srgbClr>
                  </a:outerShdw>
                </a:effectLst>
                <a:cs typeface="B Nazanin"/>
              </a:rPr>
              <a:t>عنبیه چیست(9و8)</a:t>
            </a:r>
            <a:endParaRPr lang="fa-IR" sz="2800" b="1" dirty="0" smtClean="0">
              <a:effectLst>
                <a:outerShdw blurRad="38100" dist="38100" dir="2700000" algn="tl">
                  <a:srgbClr val="000000">
                    <a:alpha val="43137"/>
                  </a:srgbClr>
                </a:outerShdw>
              </a:effectLst>
              <a:cs typeface="B Nazanin"/>
            </a:endParaRPr>
          </a:p>
          <a:p>
            <a:pPr algn="r" rtl="1"/>
            <a:r>
              <a:rPr lang="fa-IR" sz="2800" b="1" dirty="0" smtClean="0">
                <a:effectLst>
                  <a:outerShdw blurRad="38100" dist="38100" dir="2700000" algn="tl">
                    <a:srgbClr val="000000">
                      <a:alpha val="43137"/>
                    </a:srgbClr>
                  </a:outerShdw>
                </a:effectLst>
                <a:cs typeface="B Nazanin"/>
              </a:rPr>
              <a:t>چه چیز عنبیه را منحصر به فرد میکند(10)</a:t>
            </a:r>
          </a:p>
          <a:p>
            <a:pPr algn="r" rtl="1"/>
            <a:r>
              <a:rPr lang="fa-IR" sz="2800" b="1" dirty="0" smtClean="0">
                <a:effectLst>
                  <a:outerShdw blurRad="38100" dist="38100" dir="2700000" algn="tl">
                    <a:srgbClr val="000000">
                      <a:alpha val="43137"/>
                    </a:srgbClr>
                  </a:outerShdw>
                </a:effectLst>
                <a:cs typeface="B Nazanin"/>
              </a:rPr>
              <a:t>بررسی مختصر اجزای سیستم تشخیص هویت به کمک عنبیه(12تا انتها)</a:t>
            </a:r>
            <a:endParaRPr lang="en-US" sz="2800" b="1" dirty="0">
              <a:effectLst>
                <a:outerShdw blurRad="38100" dist="38100" dir="2700000" algn="tl">
                  <a:srgbClr val="000000">
                    <a:alpha val="43137"/>
                  </a:srgbClr>
                </a:outerShdw>
              </a:effectLst>
              <a:cs typeface="B Nazanin"/>
            </a:endParaRPr>
          </a:p>
        </p:txBody>
      </p:sp>
      <p:sp>
        <p:nvSpPr>
          <p:cNvPr id="4" name="Title 3"/>
          <p:cNvSpPr>
            <a:spLocks noGrp="1"/>
          </p:cNvSpPr>
          <p:nvPr>
            <p:ph type="title"/>
          </p:nvPr>
        </p:nvSpPr>
        <p:spPr/>
        <p:txBody>
          <a:bodyPr>
            <a:normAutofit/>
          </a:bodyPr>
          <a:lstStyle/>
          <a:p>
            <a:pPr algn="r"/>
            <a:r>
              <a:rPr lang="fa-IR" sz="2800" b="1" dirty="0" smtClean="0">
                <a:solidFill>
                  <a:schemeClr val="bg1"/>
                </a:solidFill>
                <a:cs typeface="B Nazanin"/>
              </a:rPr>
              <a:t>فهرست مطالب:</a:t>
            </a:r>
            <a:endParaRPr lang="en-US" sz="2800" b="1" dirty="0">
              <a:solidFill>
                <a:schemeClr val="bg1"/>
              </a:solidFill>
              <a:cs typeface="B Nazanin"/>
            </a:endParaRPr>
          </a:p>
        </p:txBody>
      </p:sp>
      <p:sp>
        <p:nvSpPr>
          <p:cNvPr id="5" name="Slide Number Placeholder 4"/>
          <p:cNvSpPr>
            <a:spLocks noGrp="1"/>
          </p:cNvSpPr>
          <p:nvPr>
            <p:ph type="sldNum" sz="quarter" idx="15"/>
          </p:nvPr>
        </p:nvSpPr>
        <p:spPr/>
        <p:txBody>
          <a:bodyPr/>
          <a:lstStyle/>
          <a:p>
            <a:fld id="{699292A7-0A7E-4360-88B8-B2740AA7E145}"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305800" cy="6096000"/>
          </a:xfrm>
        </p:spPr>
        <p:txBody>
          <a:bodyPr>
            <a:normAutofit fontScale="92500" lnSpcReduction="10000"/>
          </a:bodyPr>
          <a:lstStyle/>
          <a:p>
            <a:pPr algn="ctr" rtl="1">
              <a:buNone/>
            </a:pPr>
            <a:r>
              <a:rPr lang="fa-IR" sz="5200" b="1" dirty="0" smtClean="0">
                <a:solidFill>
                  <a:srgbClr val="FFFF00"/>
                </a:solidFill>
                <a:effectLst>
                  <a:outerShdw blurRad="38100" dist="38100" dir="2700000" algn="tl">
                    <a:srgbClr val="000000">
                      <a:alpha val="43137"/>
                    </a:srgbClr>
                  </a:outerShdw>
                </a:effectLst>
                <a:cs typeface="B Nazanin" pitchFamily="2" charset="-78"/>
              </a:rPr>
              <a:t>اشاره </a:t>
            </a:r>
          </a:p>
          <a:p>
            <a:pPr algn="r" rtl="1">
              <a:buNone/>
            </a:pPr>
            <a:endParaRPr lang="en-US" sz="1500" dirty="0" smtClean="0">
              <a:cs typeface="B Nazanin" pitchFamily="2" charset="-78"/>
            </a:endParaRPr>
          </a:p>
          <a:p>
            <a:pPr algn="r" rtl="1">
              <a:lnSpc>
                <a:spcPct val="150000"/>
              </a:lnSpc>
              <a:buNone/>
            </a:pPr>
            <a:r>
              <a:rPr lang="fa-IR" dirty="0" smtClean="0">
                <a:cs typeface="B Nazanin" pitchFamily="2" charset="-78"/>
              </a:rPr>
              <a:t>   </a:t>
            </a:r>
            <a:r>
              <a:rPr lang="ar-SA" dirty="0" smtClean="0">
                <a:cs typeface="B Nazanin" pitchFamily="2" charset="-78"/>
              </a:rPr>
              <a:t>يکي از مباحث مهم در جامعه امروزي که دغدغه بسياري از کارشناسان و همچنين کاربران مي‌باشد بحث </a:t>
            </a:r>
            <a:r>
              <a:rPr lang="ar-SA" dirty="0" smtClean="0">
                <a:solidFill>
                  <a:schemeClr val="bg1"/>
                </a:solidFill>
                <a:cs typeface="B Nazanin" pitchFamily="2" charset="-78"/>
              </a:rPr>
              <a:t>ا</a:t>
            </a:r>
            <a:r>
              <a:rPr lang="ar-SA" dirty="0" smtClean="0">
                <a:solidFill>
                  <a:schemeClr val="bg1"/>
                </a:solidFill>
                <a:effectLst>
                  <a:outerShdw blurRad="38100" dist="38100" dir="2700000" algn="tl">
                    <a:srgbClr val="000000">
                      <a:alpha val="43137"/>
                    </a:srgbClr>
                  </a:outerShdw>
                </a:effectLst>
                <a:cs typeface="B Nazanin" pitchFamily="2" charset="-78"/>
              </a:rPr>
              <a:t>منيت</a:t>
            </a:r>
            <a:r>
              <a:rPr lang="ar-SA" dirty="0" smtClean="0">
                <a:cs typeface="B Nazanin" pitchFamily="2" charset="-78"/>
              </a:rPr>
              <a:t> و </a:t>
            </a:r>
            <a:r>
              <a:rPr lang="ar-SA" dirty="0" smtClean="0">
                <a:solidFill>
                  <a:schemeClr val="bg1"/>
                </a:solidFill>
                <a:effectLst>
                  <a:outerShdw blurRad="38100" dist="38100" dir="2700000" algn="tl">
                    <a:srgbClr val="000000">
                      <a:alpha val="43137"/>
                    </a:srgbClr>
                  </a:outerShdw>
                </a:effectLst>
                <a:cs typeface="B Nazanin" pitchFamily="2" charset="-78"/>
              </a:rPr>
              <a:t>تشخيص و تاييد هويت </a:t>
            </a:r>
            <a:r>
              <a:rPr lang="ar-SA" dirty="0" smtClean="0">
                <a:cs typeface="B Nazanin" pitchFamily="2" charset="-78"/>
              </a:rPr>
              <a:t>است. </a:t>
            </a:r>
            <a:endParaRPr lang="fa-IR" dirty="0" smtClean="0">
              <a:cs typeface="B Nazanin" pitchFamily="2" charset="-78"/>
            </a:endParaRPr>
          </a:p>
          <a:p>
            <a:pPr algn="r" rtl="1">
              <a:lnSpc>
                <a:spcPct val="150000"/>
              </a:lnSpc>
              <a:buNone/>
            </a:pPr>
            <a:r>
              <a:rPr lang="fa-IR" dirty="0" smtClean="0">
                <a:cs typeface="B Nazanin" pitchFamily="2" charset="-78"/>
              </a:rPr>
              <a:t>   </a:t>
            </a:r>
            <a:r>
              <a:rPr lang="ar-SA" dirty="0" smtClean="0">
                <a:cs typeface="B Nazanin" pitchFamily="2" charset="-78"/>
              </a:rPr>
              <a:t>امروزه در امور مربوط به امنيت اماکني مانند </a:t>
            </a:r>
            <a:r>
              <a:rPr lang="ar-SA" u="sng" dirty="0" smtClean="0">
                <a:cs typeface="B Nazanin" pitchFamily="2" charset="-78"/>
              </a:rPr>
              <a:t>دانشگاه ها</a:t>
            </a:r>
            <a:r>
              <a:rPr lang="ar-SA" dirty="0" smtClean="0">
                <a:cs typeface="B Nazanin" pitchFamily="2" charset="-78"/>
              </a:rPr>
              <a:t>، فرودگاه ها، </a:t>
            </a:r>
            <a:r>
              <a:rPr lang="ar-SA" u="sng" dirty="0" smtClean="0">
                <a:cs typeface="B Nazanin" pitchFamily="2" charset="-78"/>
              </a:rPr>
              <a:t>وزارتخانه ها</a:t>
            </a:r>
            <a:r>
              <a:rPr lang="ar-SA" dirty="0" smtClean="0">
                <a:cs typeface="B Nazanin" pitchFamily="2" charset="-78"/>
              </a:rPr>
              <a:t> و حتي </a:t>
            </a:r>
            <a:r>
              <a:rPr lang="ar-SA" u="sng" dirty="0" smtClean="0">
                <a:cs typeface="B Nazanin" pitchFamily="2" charset="-78"/>
              </a:rPr>
              <a:t>شبکه‌هاي کامپيوتري </a:t>
            </a:r>
            <a:r>
              <a:rPr lang="ar-SA" dirty="0" smtClean="0">
                <a:cs typeface="B Nazanin" pitchFamily="2" charset="-78"/>
              </a:rPr>
              <a:t>استفاده از روش هاي بيومتريک در تشخيص هويت يا تاييد هويت افراد بسيار متداول شده  است.</a:t>
            </a:r>
            <a:br>
              <a:rPr lang="ar-SA" dirty="0" smtClean="0">
                <a:cs typeface="B Nazanin" pitchFamily="2" charset="-78"/>
              </a:rPr>
            </a:br>
            <a:r>
              <a:rPr lang="ar-SA" dirty="0" smtClean="0">
                <a:cs typeface="B Nazanin" pitchFamily="2" charset="-78"/>
              </a:rPr>
              <a:t>سيستم‌هاي پيشرفته حضور و غياب ادارات، سيستم‌هاي محافظتي ورود خروج اماکن خاص، نوت‌بوک‌هاي مجهز به </a:t>
            </a:r>
            <a:r>
              <a:rPr lang="en-US" dirty="0" smtClean="0">
                <a:cs typeface="B Nazanin" pitchFamily="2" charset="-78"/>
              </a:rPr>
              <a:t>Finger Print</a:t>
            </a:r>
            <a:r>
              <a:rPr lang="ar-SA" dirty="0" smtClean="0">
                <a:cs typeface="B Nazanin" pitchFamily="2" charset="-78"/>
              </a:rPr>
              <a:t> و ... از روش‌‌هاي مختلف تشخيص هويت بيومتريک استفاده مي‌کنند.     </a:t>
            </a:r>
            <a:br>
              <a:rPr lang="ar-SA" dirty="0" smtClean="0">
                <a:cs typeface="B Nazanin" pitchFamily="2" charset="-78"/>
              </a:rPr>
            </a:br>
            <a:r>
              <a:rPr lang="ar-SA" dirty="0" smtClean="0">
                <a:cs typeface="B Nazanin" pitchFamily="2" charset="-78"/>
              </a:rPr>
              <a:t>در اين مقاله سعي مي‌کنيم مختصر</a:t>
            </a:r>
            <a:r>
              <a:rPr lang="fa-IR" dirty="0" smtClean="0">
                <a:cs typeface="B Nazanin" pitchFamily="2" charset="-78"/>
              </a:rPr>
              <a:t>ی </a:t>
            </a:r>
            <a:r>
              <a:rPr lang="ar-SA" dirty="0" smtClean="0">
                <a:cs typeface="B Nazanin" pitchFamily="2" charset="-78"/>
              </a:rPr>
              <a:t>، مروري بر بيومتريک داشته  باشيم.</a:t>
            </a:r>
            <a:endParaRPr lang="en-US" dirty="0" smtClean="0">
              <a:cs typeface="B Nazanin" pitchFamily="2" charset="-78"/>
            </a:endParaRPr>
          </a:p>
          <a:p>
            <a:pPr algn="r" rtl="1">
              <a:buNone/>
            </a:pPr>
            <a:endParaRPr lang="en-US" dirty="0">
              <a:cs typeface="B Nazanin" pitchFamily="2" charset="-78"/>
            </a:endParaRPr>
          </a:p>
        </p:txBody>
      </p:sp>
      <p:sp>
        <p:nvSpPr>
          <p:cNvPr id="5" name="Slide Number Placeholder 4"/>
          <p:cNvSpPr>
            <a:spLocks noGrp="1"/>
          </p:cNvSpPr>
          <p:nvPr>
            <p:ph type="sldNum" sz="quarter" idx="15"/>
          </p:nvPr>
        </p:nvSpPr>
        <p:spPr/>
        <p:txBody>
          <a:bodyPr/>
          <a:lstStyle/>
          <a:p>
            <a:fld id="{699292A7-0A7E-4360-88B8-B2740AA7E145}" type="slidenum">
              <a:rPr lang="en-US" smtClean="0"/>
              <a:pPr/>
              <a:t>4</a:t>
            </a:fld>
            <a:endParaRPr lang="en-US"/>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82000" cy="5638800"/>
          </a:xfrm>
        </p:spPr>
        <p:txBody>
          <a:bodyPr>
            <a:normAutofit/>
          </a:bodyPr>
          <a:lstStyle/>
          <a:p>
            <a:pPr algn="r" rtl="1">
              <a:lnSpc>
                <a:spcPct val="150000"/>
              </a:lnSpc>
              <a:buNone/>
            </a:pPr>
            <a:r>
              <a:rPr lang="ar-SA" sz="2500" dirty="0" smtClean="0">
                <a:cs typeface="B Nazanin" pitchFamily="2" charset="-78"/>
              </a:rPr>
              <a:t>کلمه </a:t>
            </a:r>
            <a:r>
              <a:rPr lang="en-US" sz="2500" dirty="0" smtClean="0">
                <a:cs typeface="B Nazanin" pitchFamily="2" charset="-78"/>
              </a:rPr>
              <a:t>Biometric</a:t>
            </a:r>
            <a:r>
              <a:rPr lang="ar-SA" sz="2500" dirty="0" smtClean="0">
                <a:cs typeface="B Nazanin" pitchFamily="2" charset="-78"/>
              </a:rPr>
              <a:t> از ترکيب دو کلمه يوناني </a:t>
            </a:r>
            <a:r>
              <a:rPr lang="en-US" sz="2500" dirty="0" smtClean="0">
                <a:solidFill>
                  <a:schemeClr val="bg1"/>
                </a:solidFill>
                <a:effectLst>
                  <a:outerShdw blurRad="38100" dist="38100" dir="2700000" algn="tl">
                    <a:srgbClr val="000000">
                      <a:alpha val="43137"/>
                    </a:srgbClr>
                  </a:outerShdw>
                </a:effectLst>
                <a:cs typeface="B Nazanin" pitchFamily="2" charset="-78"/>
              </a:rPr>
              <a:t>bios</a:t>
            </a:r>
            <a:r>
              <a:rPr lang="ar-SA" sz="2500" dirty="0" smtClean="0">
                <a:solidFill>
                  <a:schemeClr val="bg1"/>
                </a:solidFill>
                <a:cs typeface="B Nazanin" pitchFamily="2" charset="-78"/>
              </a:rPr>
              <a:t> </a:t>
            </a:r>
            <a:r>
              <a:rPr lang="ar-SA" sz="2500" dirty="0" smtClean="0">
                <a:cs typeface="B Nazanin" pitchFamily="2" charset="-78"/>
              </a:rPr>
              <a:t>(زندگي) و </a:t>
            </a:r>
            <a:r>
              <a:rPr lang="en-US" sz="2500" dirty="0" err="1" smtClean="0">
                <a:solidFill>
                  <a:schemeClr val="bg1"/>
                </a:solidFill>
                <a:effectLst>
                  <a:outerShdw blurRad="38100" dist="38100" dir="2700000" algn="tl">
                    <a:srgbClr val="000000">
                      <a:alpha val="43137"/>
                    </a:srgbClr>
                  </a:outerShdw>
                </a:effectLst>
                <a:cs typeface="B Nazanin" pitchFamily="2" charset="-78"/>
              </a:rPr>
              <a:t>metrikos</a:t>
            </a:r>
            <a:r>
              <a:rPr lang="ar-SA" sz="2500" dirty="0" smtClean="0">
                <a:solidFill>
                  <a:srgbClr val="FF0000"/>
                </a:solidFill>
                <a:cs typeface="B Nazanin" pitchFamily="2" charset="-78"/>
              </a:rPr>
              <a:t> </a:t>
            </a:r>
            <a:r>
              <a:rPr lang="ar-SA" sz="2500" dirty="0" smtClean="0">
                <a:cs typeface="B Nazanin" pitchFamily="2" charset="-78"/>
              </a:rPr>
              <a:t>(تخمين) شکل گرفته  است.</a:t>
            </a:r>
            <a:br>
              <a:rPr lang="ar-SA" sz="2500" dirty="0" smtClean="0">
                <a:cs typeface="B Nazanin" pitchFamily="2" charset="-78"/>
              </a:rPr>
            </a:br>
            <a:r>
              <a:rPr lang="ar-SA" sz="2800" b="1" i="1" dirty="0" smtClean="0">
                <a:solidFill>
                  <a:schemeClr val="tx2">
                    <a:lumMod val="75000"/>
                  </a:schemeClr>
                </a:solidFill>
                <a:cs typeface="B Nazanin"/>
              </a:rPr>
              <a:t>بيومتريک</a:t>
            </a:r>
            <a:r>
              <a:rPr lang="fa-IR" sz="2800" b="1" i="1" dirty="0" smtClean="0">
                <a:solidFill>
                  <a:schemeClr val="tx2">
                    <a:lumMod val="75000"/>
                  </a:schemeClr>
                </a:solidFill>
                <a:cs typeface="B Nazanin"/>
              </a:rPr>
              <a:t>:</a:t>
            </a:r>
            <a:r>
              <a:rPr lang="ar-SA" sz="2800" b="1" i="1" dirty="0" smtClean="0">
                <a:cs typeface="B Nazanin"/>
              </a:rPr>
              <a:t> </a:t>
            </a:r>
            <a:r>
              <a:rPr lang="ar-AE" sz="2400" dirty="0" smtClean="0">
                <a:cs typeface="B Nazanin"/>
              </a:rPr>
              <a:t>در واقع علم احراز هویت انسان‌ها با استفاده از ویژگی‌های فیزیکی یا رفتاری نظیر چهره، اثر انگشت، اثر کف دست، عنبیه، فرم هندسی دست و صدا است.</a:t>
            </a:r>
            <a:endParaRPr lang="en-US" sz="2400" dirty="0" smtClean="0">
              <a:cs typeface="B Nazanin"/>
            </a:endParaRPr>
          </a:p>
          <a:p>
            <a:pPr algn="r"/>
            <a:endParaRPr lang="fa-IR" sz="2400" dirty="0" smtClean="0">
              <a:cs typeface="B Nazanin"/>
            </a:endParaRPr>
          </a:p>
          <a:p>
            <a:pPr algn="r">
              <a:buNone/>
            </a:pPr>
            <a:r>
              <a:rPr lang="ar-AE" sz="2400" dirty="0" smtClean="0">
                <a:cs typeface="B Nazanin"/>
              </a:rPr>
              <a:t>در این میان </a:t>
            </a:r>
            <a:r>
              <a:rPr lang="fa-IR" sz="2400" dirty="0" smtClean="0">
                <a:cs typeface="B Nazanin"/>
              </a:rPr>
              <a:t>،</a:t>
            </a:r>
            <a:r>
              <a:rPr lang="ar-AE" sz="2400" dirty="0" smtClean="0">
                <a:cs typeface="B Nazanin"/>
              </a:rPr>
              <a:t>سیستم‌های تشخیص عنبیه به طور خاص توجه زیادی را به خود جلب کرده‌اند، زیرا بافت غنی عنبیه معیارهای بیومتریکی قوی را برای تشخیص هویت افراد فراهم می‌کند</a:t>
            </a:r>
          </a:p>
          <a:p>
            <a:pPr>
              <a:buNone/>
            </a:pPr>
            <a:r>
              <a:rPr lang="ar-AE" sz="2400" dirty="0" smtClean="0">
                <a:cs typeface="B Nazanin"/>
              </a:rPr>
              <a:t/>
            </a:r>
            <a:br>
              <a:rPr lang="ar-AE" sz="2400" dirty="0" smtClean="0">
                <a:cs typeface="B Nazanin"/>
              </a:rPr>
            </a:br>
            <a:r>
              <a:rPr lang="ar-SA" sz="2400" dirty="0" smtClean="0">
                <a:cs typeface="B Nazanin"/>
              </a:rPr>
              <a:t/>
            </a:r>
            <a:br>
              <a:rPr lang="ar-SA" sz="2400" dirty="0" smtClean="0">
                <a:cs typeface="B Nazanin"/>
              </a:rPr>
            </a:br>
            <a:endParaRPr lang="en-US" sz="2400" dirty="0">
              <a:cs typeface="B Nazanin"/>
            </a:endParaRPr>
          </a:p>
        </p:txBody>
      </p:sp>
      <p:sp>
        <p:nvSpPr>
          <p:cNvPr id="3" name="Title 2"/>
          <p:cNvSpPr>
            <a:spLocks noGrp="1"/>
          </p:cNvSpPr>
          <p:nvPr>
            <p:ph type="title"/>
          </p:nvPr>
        </p:nvSpPr>
        <p:spPr>
          <a:xfrm>
            <a:off x="457200" y="-228600"/>
            <a:ext cx="8229600" cy="1219200"/>
          </a:xfrm>
        </p:spPr>
        <p:txBody>
          <a:bodyPr>
            <a:normAutofit/>
          </a:bodyPr>
          <a:lstStyle/>
          <a:p>
            <a:pPr algn="ctr" rtl="1"/>
            <a:r>
              <a:rPr lang="ar-SA" sz="4400" b="1" dirty="0" smtClean="0">
                <a:solidFill>
                  <a:srgbClr val="FFFF00"/>
                </a:solidFill>
                <a:effectLst>
                  <a:outerShdw blurRad="38100" dist="38100" dir="2700000" algn="tl">
                    <a:srgbClr val="000000">
                      <a:alpha val="43137"/>
                    </a:srgbClr>
                  </a:outerShdw>
                </a:effectLst>
                <a:cs typeface="B Nazanin" pitchFamily="2" charset="-78"/>
              </a:rPr>
              <a:t>مقدمه</a:t>
            </a:r>
            <a:endParaRPr lang="en-US" sz="4400" dirty="0">
              <a:solidFill>
                <a:srgbClr val="FFFF00"/>
              </a:solidFill>
              <a:effectLst>
                <a:outerShdw blurRad="38100" dist="38100" dir="2700000" algn="tl">
                  <a:srgbClr val="000000">
                    <a:alpha val="43137"/>
                  </a:srgbClr>
                </a:outerShdw>
              </a:effectLst>
              <a:cs typeface="B Nazanin" pitchFamily="2" charset="-78"/>
            </a:endParaRPr>
          </a:p>
        </p:txBody>
      </p:sp>
      <p:sp>
        <p:nvSpPr>
          <p:cNvPr id="5" name="Slide Number Placeholder 4"/>
          <p:cNvSpPr>
            <a:spLocks noGrp="1"/>
          </p:cNvSpPr>
          <p:nvPr>
            <p:ph type="sldNum" sz="quarter" idx="15"/>
          </p:nvPr>
        </p:nvSpPr>
        <p:spPr/>
        <p:txBody>
          <a:bodyPr/>
          <a:lstStyle/>
          <a:p>
            <a:fld id="{699292A7-0A7E-4360-88B8-B2740AA7E145}" type="slidenum">
              <a:rPr lang="en-US" smtClean="0"/>
              <a:pPr/>
              <a:t>5</a:t>
            </a:fld>
            <a:endParaRPr lang="en-US"/>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8" name="Group 4"/>
          <p:cNvGrpSpPr>
            <a:grpSpLocks noChangeAspect="1"/>
          </p:cNvGrpSpPr>
          <p:nvPr/>
        </p:nvGrpSpPr>
        <p:grpSpPr bwMode="auto">
          <a:xfrm>
            <a:off x="533400" y="457200"/>
            <a:ext cx="8001000" cy="5791200"/>
            <a:chOff x="432" y="288"/>
            <a:chExt cx="5040" cy="3648"/>
          </a:xfrm>
          <a:noFill/>
        </p:grpSpPr>
        <p:sp>
          <p:nvSpPr>
            <p:cNvPr id="1027" name="AutoShape 3"/>
            <p:cNvSpPr>
              <a:spLocks noChangeAspect="1" noChangeArrowheads="1" noTextEdit="1"/>
            </p:cNvSpPr>
            <p:nvPr/>
          </p:nvSpPr>
          <p:spPr bwMode="auto">
            <a:xfrm>
              <a:off x="432" y="288"/>
              <a:ext cx="5040" cy="3648"/>
            </a:xfrm>
            <a:prstGeom prst="rect">
              <a:avLst/>
            </a:prstGeom>
            <a:grpFill/>
            <a:ln w="9525">
              <a:noFill/>
              <a:miter lim="800000"/>
              <a:headEnd/>
              <a:tailEnd/>
            </a:ln>
            <a:scene3d>
              <a:camera prst="orthographicFront"/>
              <a:lightRig rig="threePt" dir="t"/>
            </a:scene3d>
            <a:sp3d>
              <a:bevelT w="88900" h="139700"/>
              <a:bevelB w="57150" h="44450"/>
            </a:sp3d>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srcRect/>
            <a:stretch>
              <a:fillRect/>
            </a:stretch>
          </p:blipFill>
          <p:spPr bwMode="auto">
            <a:xfrm>
              <a:off x="432" y="288"/>
              <a:ext cx="5045" cy="3652"/>
            </a:xfrm>
            <a:prstGeom prst="rect">
              <a:avLst/>
            </a:prstGeom>
            <a:grpFill/>
            <a:ln w="9525">
              <a:noFill/>
              <a:miter lim="800000"/>
              <a:headEnd/>
              <a:tailEnd/>
            </a:ln>
            <a:scene3d>
              <a:camera prst="orthographicFront"/>
              <a:lightRig rig="threePt" dir="t"/>
            </a:scene3d>
            <a:sp3d>
              <a:bevelT w="88900" h="139700"/>
              <a:bevelB w="57150" h="44450"/>
            </a:sp3d>
          </p:spPr>
        </p:pic>
      </p:grpSp>
      <p:sp>
        <p:nvSpPr>
          <p:cNvPr id="6" name="Slide Number Placeholder 5"/>
          <p:cNvSpPr>
            <a:spLocks noGrp="1"/>
          </p:cNvSpPr>
          <p:nvPr>
            <p:ph type="sldNum" sz="quarter" idx="15"/>
          </p:nvPr>
        </p:nvSpPr>
        <p:spPr/>
        <p:txBody>
          <a:bodyPr/>
          <a:lstStyle/>
          <a:p>
            <a:fld id="{699292A7-0A7E-4360-88B8-B2740AA7E145}"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143000"/>
            <a:ext cx="8229600" cy="4572000"/>
          </a:xfrm>
        </p:spPr>
        <p:txBody>
          <a:bodyPr>
            <a:normAutofit fontScale="70000" lnSpcReduction="20000"/>
          </a:bodyPr>
          <a:lstStyle/>
          <a:p>
            <a:pPr algn="r" rtl="1">
              <a:buNone/>
            </a:pPr>
            <a:r>
              <a:rPr lang="fa-IR" sz="4400" dirty="0" smtClean="0">
                <a:cs typeface="B Niki Border" pitchFamily="2" charset="-78"/>
              </a:rPr>
              <a:t/>
            </a:r>
            <a:br>
              <a:rPr lang="fa-IR" sz="4400" dirty="0" smtClean="0">
                <a:cs typeface="B Niki Border" pitchFamily="2" charset="-78"/>
              </a:rPr>
            </a:br>
            <a:r>
              <a:rPr lang="fa-IR" sz="3000" b="1" dirty="0" smtClean="0">
                <a:cs typeface="B Nazanin" pitchFamily="2" charset="-78"/>
              </a:rPr>
              <a:t/>
            </a:r>
            <a:br>
              <a:rPr lang="fa-IR" sz="3000" b="1" dirty="0" smtClean="0">
                <a:cs typeface="B Nazanin" pitchFamily="2" charset="-78"/>
              </a:rPr>
            </a:br>
            <a:r>
              <a:rPr lang="fa-IR" sz="3000" b="1" dirty="0" smtClean="0">
                <a:cs typeface="B Nazanin" pitchFamily="2" charset="-78"/>
              </a:rPr>
              <a:t>* شناسایی مجرما ن </a:t>
            </a:r>
            <a:br>
              <a:rPr lang="fa-IR" sz="3000" b="1" dirty="0" smtClean="0">
                <a:cs typeface="B Nazanin" pitchFamily="2" charset="-78"/>
              </a:rPr>
            </a:br>
            <a:r>
              <a:rPr lang="fa-IR" sz="3000" b="1" dirty="0" smtClean="0">
                <a:cs typeface="B Nazanin" pitchFamily="2" charset="-78"/>
              </a:rPr>
              <a:t>* تعیین یا تأیید هویت افراد به هنگام انجام تراکنش های مالی </a:t>
            </a:r>
            <a:br>
              <a:rPr lang="fa-IR" sz="3000" b="1" dirty="0" smtClean="0">
                <a:cs typeface="B Nazanin" pitchFamily="2" charset="-78"/>
              </a:rPr>
            </a:br>
            <a:r>
              <a:rPr lang="fa-IR" sz="3000" b="1" dirty="0" smtClean="0">
                <a:cs typeface="B Nazanin" pitchFamily="2" charset="-78"/>
              </a:rPr>
              <a:t>* دسترسی به حسابها </a:t>
            </a:r>
            <a:br>
              <a:rPr lang="fa-IR" sz="3000" b="1" dirty="0" smtClean="0">
                <a:cs typeface="B Nazanin" pitchFamily="2" charset="-78"/>
              </a:rPr>
            </a:br>
            <a:r>
              <a:rPr lang="fa-IR" sz="3000" b="1" dirty="0" smtClean="0">
                <a:cs typeface="B Nazanin" pitchFamily="2" charset="-78"/>
              </a:rPr>
              <a:t>* خود پردازها </a:t>
            </a:r>
            <a:br>
              <a:rPr lang="fa-IR" sz="3000" b="1" dirty="0" smtClean="0">
                <a:cs typeface="B Nazanin" pitchFamily="2" charset="-78"/>
              </a:rPr>
            </a:br>
            <a:r>
              <a:rPr lang="fa-IR" sz="3000" b="1" dirty="0" smtClean="0">
                <a:cs typeface="B Nazanin" pitchFamily="2" charset="-78"/>
              </a:rPr>
              <a:t>* تجارت الکترونیکی</a:t>
            </a:r>
          </a:p>
          <a:p>
            <a:pPr algn="r" rtl="1">
              <a:buNone/>
            </a:pPr>
            <a:r>
              <a:rPr lang="fa-IR" sz="3000" b="1" dirty="0" smtClean="0">
                <a:cs typeface="B Nazanin" pitchFamily="2" charset="-78"/>
              </a:rPr>
              <a:t/>
            </a:r>
            <a:br>
              <a:rPr lang="fa-IR" sz="3000" b="1" dirty="0" smtClean="0">
                <a:cs typeface="B Nazanin" pitchFamily="2" charset="-78"/>
              </a:rPr>
            </a:br>
            <a:r>
              <a:rPr lang="fa-IR" sz="3000" b="1" dirty="0" smtClean="0">
                <a:cs typeface="B Nazanin" pitchFamily="2" charset="-78"/>
              </a:rPr>
              <a:t>* دسترسی به رایانه / شبکه </a:t>
            </a:r>
            <a:br>
              <a:rPr lang="fa-IR" sz="3000" b="1" dirty="0" smtClean="0">
                <a:cs typeface="B Nazanin" pitchFamily="2" charset="-78"/>
              </a:rPr>
            </a:br>
            <a:r>
              <a:rPr lang="fa-IR" sz="3000" b="1" dirty="0" smtClean="0">
                <a:cs typeface="B Nazanin" pitchFamily="2" charset="-78"/>
              </a:rPr>
              <a:t>* دسترسی فیزیکی / کنترل حضور و غیاب </a:t>
            </a:r>
          </a:p>
          <a:p>
            <a:pPr algn="r" rtl="1">
              <a:buNone/>
            </a:pPr>
            <a:r>
              <a:rPr lang="fa-IR" sz="3000" b="1" dirty="0" smtClean="0">
                <a:cs typeface="B Nazanin" pitchFamily="2" charset="-78"/>
              </a:rPr>
              <a:t/>
            </a:r>
            <a:br>
              <a:rPr lang="fa-IR" sz="3000" b="1" dirty="0" smtClean="0">
                <a:cs typeface="B Nazanin" pitchFamily="2" charset="-78"/>
              </a:rPr>
            </a:br>
            <a:r>
              <a:rPr lang="fa-IR" sz="3000" b="1" dirty="0" smtClean="0">
                <a:cs typeface="B Nazanin" pitchFamily="2" charset="-78"/>
              </a:rPr>
              <a:t>* نظارت ( بانکداری الکترونیک، امنیت شبکه های اطلاعاتی، امنیت ملی ، امنیت مرزی ، صدور مدارک مسافرتی و اقامتی ) </a:t>
            </a:r>
          </a:p>
          <a:p>
            <a:pPr algn="r" rtl="1">
              <a:buNone/>
            </a:pPr>
            <a:r>
              <a:rPr lang="fa-IR" sz="3000" b="1" dirty="0" smtClean="0">
                <a:cs typeface="B Nazanin" pitchFamily="2" charset="-78"/>
              </a:rPr>
              <a:t/>
            </a:r>
            <a:br>
              <a:rPr lang="fa-IR" sz="3000" b="1" dirty="0" smtClean="0">
                <a:cs typeface="B Nazanin" pitchFamily="2" charset="-78"/>
              </a:rPr>
            </a:br>
            <a:r>
              <a:rPr lang="fa-IR" sz="3000" b="1" dirty="0" smtClean="0">
                <a:cs typeface="B Nazanin" pitchFamily="2" charset="-78"/>
              </a:rPr>
              <a:t> * شناسایی شهروندان : ( شناسایی ملی ، مدیریت بحران های بزرگ شهری ، رأی گیری ، گواهینامه رانندگی ، توزیع امکانات عمومی )</a:t>
            </a:r>
            <a:endParaRPr lang="en-US" dirty="0"/>
          </a:p>
        </p:txBody>
      </p:sp>
      <p:sp>
        <p:nvSpPr>
          <p:cNvPr id="3" name="Slide Number Placeholder 2"/>
          <p:cNvSpPr>
            <a:spLocks noGrp="1"/>
          </p:cNvSpPr>
          <p:nvPr>
            <p:ph type="sldNum" sz="quarter" idx="15"/>
          </p:nvPr>
        </p:nvSpPr>
        <p:spPr/>
        <p:txBody>
          <a:bodyPr/>
          <a:lstStyle/>
          <a:p>
            <a:fld id="{699292A7-0A7E-4360-88B8-B2740AA7E145}" type="slidenum">
              <a:rPr lang="en-US" smtClean="0"/>
              <a:pPr/>
              <a:t>7</a:t>
            </a:fld>
            <a:endParaRPr lang="en-US"/>
          </a:p>
        </p:txBody>
      </p:sp>
      <p:sp>
        <p:nvSpPr>
          <p:cNvPr id="4" name="Title 3"/>
          <p:cNvSpPr>
            <a:spLocks noGrp="1"/>
          </p:cNvSpPr>
          <p:nvPr>
            <p:ph type="title"/>
          </p:nvPr>
        </p:nvSpPr>
        <p:spPr/>
        <p:txBody>
          <a:bodyPr>
            <a:normAutofit/>
          </a:bodyPr>
          <a:lstStyle/>
          <a:p>
            <a:pPr algn="r"/>
            <a:r>
              <a:rPr lang="fa-IR" sz="3200" b="1" dirty="0" smtClean="0">
                <a:solidFill>
                  <a:schemeClr val="bg1"/>
                </a:solidFill>
                <a:cs typeface="B Niki Border" pitchFamily="2" charset="-78"/>
              </a:rPr>
              <a:t>کاربرد های بیومتریک :</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533400"/>
            <a:ext cx="8686800" cy="6400800"/>
          </a:xfrm>
        </p:spPr>
        <p:txBody>
          <a:bodyPr>
            <a:noAutofit/>
          </a:bodyPr>
          <a:lstStyle/>
          <a:p>
            <a:pPr algn="r" rtl="1">
              <a:lnSpc>
                <a:spcPct val="150000"/>
              </a:lnSpc>
              <a:buNone/>
            </a:pPr>
            <a:r>
              <a:rPr lang="fa-IR" sz="2800" b="1" dirty="0" smtClean="0">
                <a:solidFill>
                  <a:srgbClr val="FFFF00"/>
                </a:solidFill>
                <a:effectLst>
                  <a:outerShdw blurRad="38100" dist="38100" dir="2700000" algn="tl">
                    <a:srgbClr val="000000">
                      <a:alpha val="43137"/>
                    </a:srgbClr>
                  </a:outerShdw>
                </a:effectLst>
                <a:cs typeface="B Nazanin" pitchFamily="2" charset="-78"/>
              </a:rPr>
              <a:t>عنبیه چیست؟</a:t>
            </a:r>
            <a:endParaRPr lang="en-US" sz="2800" b="1" dirty="0" smtClean="0">
              <a:solidFill>
                <a:srgbClr val="FFFF00"/>
              </a:solidFill>
              <a:effectLst>
                <a:outerShdw blurRad="38100" dist="38100" dir="2700000" algn="tl">
                  <a:srgbClr val="000000">
                    <a:alpha val="43137"/>
                  </a:srgbClr>
                </a:outerShdw>
              </a:effectLst>
              <a:cs typeface="B Nazanin" pitchFamily="2" charset="-78"/>
            </a:endParaRPr>
          </a:p>
          <a:p>
            <a:pPr algn="r" rtl="1">
              <a:lnSpc>
                <a:spcPct val="150000"/>
              </a:lnSpc>
              <a:buNone/>
            </a:pPr>
            <a:r>
              <a:rPr lang="ar-SA" sz="2400" dirty="0" smtClean="0"/>
              <a:t>عنبیه قسمت رنگی چشم است که ترکیبی است از نوعی ماهیچه به شکل دایره با یکسری خطوط شعاعی، لایه ای یا توری مانند که از دوران سه ماهگي جنين شروع شده تا هشت ماهگي روند سير تكامل ادامه مي يابد لازم به ذكر است رنگدانه هاي موجود در عنبيه چشم در سال هاي اوليه نوزاد قابليت تغيير دارد و بعد از آن يعني تا زمان مرگ تقریبا هیچ تغییری نمی کند</a:t>
            </a:r>
            <a:r>
              <a:rPr lang="en-US" sz="2400" dirty="0" smtClean="0"/>
              <a:t>.</a:t>
            </a:r>
            <a:br>
              <a:rPr lang="en-US" sz="2400" dirty="0" smtClean="0"/>
            </a:br>
            <a:r>
              <a:rPr lang="ar-SA" sz="2400" dirty="0" smtClean="0"/>
              <a:t>این ماهیچه شامل یکسری کارکترها مانند: خطوط، حلقه‌ها، حفره‌ها، شیارها، تارها، لکه‌ها و... است که قابل تفکیک می باشند. </a:t>
            </a:r>
            <a:endParaRPr lang="en-US" sz="2400" b="1" dirty="0">
              <a:cs typeface="B Nazanin"/>
            </a:endParaRPr>
          </a:p>
        </p:txBody>
      </p:sp>
      <p:pic>
        <p:nvPicPr>
          <p:cNvPr id="5" name="Picture 4" descr="369740_eye_iris_pupil_1920x1080_(www.GdeFon.ru).jpg"/>
          <p:cNvPicPr>
            <a:picLocks noChangeAspect="1"/>
          </p:cNvPicPr>
          <p:nvPr/>
        </p:nvPicPr>
        <p:blipFill>
          <a:blip r:embed="rId2" cstate="print"/>
          <a:stretch>
            <a:fillRect/>
          </a:stretch>
        </p:blipFill>
        <p:spPr>
          <a:xfrm>
            <a:off x="307200" y="4495800"/>
            <a:ext cx="3655200" cy="2056050"/>
          </a:xfrm>
          <a:prstGeom prst="rect">
            <a:avLst/>
          </a:prstGeom>
          <a:ln>
            <a:noFill/>
          </a:ln>
          <a:effectLst>
            <a:softEdge rad="112500"/>
          </a:effectLst>
        </p:spPr>
      </p:pic>
      <p:pic>
        <p:nvPicPr>
          <p:cNvPr id="8" name="Picture 7" descr="brown-blue-eye-500x210.jpg"/>
          <p:cNvPicPr>
            <a:picLocks noChangeAspect="1"/>
          </p:cNvPicPr>
          <p:nvPr/>
        </p:nvPicPr>
        <p:blipFill>
          <a:blip r:embed="rId3"/>
          <a:stretch>
            <a:fillRect/>
          </a:stretch>
        </p:blipFill>
        <p:spPr>
          <a:xfrm>
            <a:off x="457200" y="304800"/>
            <a:ext cx="2895600" cy="1196319"/>
          </a:xfrm>
          <a:prstGeom prst="rect">
            <a:avLst/>
          </a:prstGeom>
          <a:ln>
            <a:noFill/>
          </a:ln>
          <a:effectLst>
            <a:softEdge rad="112500"/>
          </a:effectLst>
        </p:spPr>
      </p:pic>
      <p:sp>
        <p:nvSpPr>
          <p:cNvPr id="6" name="Slide Number Placeholder 5"/>
          <p:cNvSpPr>
            <a:spLocks noGrp="1"/>
          </p:cNvSpPr>
          <p:nvPr>
            <p:ph type="sldNum" sz="quarter" idx="15"/>
          </p:nvPr>
        </p:nvSpPr>
        <p:spPr/>
        <p:txBody>
          <a:bodyPr/>
          <a:lstStyle/>
          <a:p>
            <a:fld id="{699292A7-0A7E-4360-88B8-B2740AA7E145}" type="slidenum">
              <a:rPr lang="en-US" smtClean="0"/>
              <a:pPr/>
              <a:t>8</a:t>
            </a:fld>
            <a:endParaRPr lang="en-US"/>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NE1325MAIN-620_1636872a.jpg"/>
          <p:cNvPicPr>
            <a:picLocks noGrp="1" noChangeAspect="1"/>
          </p:cNvPicPr>
          <p:nvPr>
            <p:ph idx="1"/>
          </p:nvPr>
        </p:nvPicPr>
        <p:blipFill>
          <a:blip r:embed="rId2"/>
          <a:stretch>
            <a:fillRect/>
          </a:stretch>
        </p:blipFill>
        <p:spPr>
          <a:xfrm>
            <a:off x="457200" y="1905000"/>
            <a:ext cx="4267200" cy="3703320"/>
          </a:xfrm>
          <a:prstGeom prst="rect">
            <a:avLst/>
          </a:prstGeom>
          <a:ln>
            <a:noFill/>
          </a:ln>
          <a:effectLst>
            <a:softEdge rad="112500"/>
          </a:effectLst>
        </p:spPr>
      </p:pic>
      <p:sp>
        <p:nvSpPr>
          <p:cNvPr id="4" name="Title 3"/>
          <p:cNvSpPr>
            <a:spLocks noGrp="1"/>
          </p:cNvSpPr>
          <p:nvPr>
            <p:ph type="title"/>
          </p:nvPr>
        </p:nvSpPr>
        <p:spPr/>
        <p:txBody>
          <a:bodyPr>
            <a:normAutofit/>
          </a:bodyPr>
          <a:lstStyle/>
          <a:p>
            <a:pPr algn="r"/>
            <a:r>
              <a:rPr sz="3200" b="1" smtClean="0">
                <a:solidFill>
                  <a:schemeClr val="bg1"/>
                </a:solidFill>
                <a:cs typeface="B Nazanin"/>
              </a:rPr>
              <a:t>:</a:t>
            </a:r>
            <a:r>
              <a:rPr lang="fa-IR" sz="3200" b="1" dirty="0" smtClean="0">
                <a:solidFill>
                  <a:schemeClr val="bg1"/>
                </a:solidFill>
                <a:cs typeface="B Nazanin"/>
              </a:rPr>
              <a:t>نمایی از عنبیه با جزئیات بیشتر</a:t>
            </a:r>
            <a:endParaRPr lang="en-US" sz="3200" b="1" dirty="0">
              <a:solidFill>
                <a:schemeClr val="bg1"/>
              </a:solidFill>
              <a:cs typeface="B Nazanin"/>
            </a:endParaRPr>
          </a:p>
        </p:txBody>
      </p:sp>
      <p:pic>
        <p:nvPicPr>
          <p:cNvPr id="6" name="Picture 5" descr="tumblr_lbgaie2gG71qciwy5o1_500.jpg"/>
          <p:cNvPicPr>
            <a:picLocks noChangeAspect="1"/>
          </p:cNvPicPr>
          <p:nvPr/>
        </p:nvPicPr>
        <p:blipFill>
          <a:blip r:embed="rId3"/>
          <a:stretch>
            <a:fillRect/>
          </a:stretch>
        </p:blipFill>
        <p:spPr>
          <a:xfrm>
            <a:off x="5029200" y="1905000"/>
            <a:ext cx="3581400" cy="3657600"/>
          </a:xfrm>
          <a:prstGeom prst="rect">
            <a:avLst/>
          </a:prstGeom>
          <a:ln>
            <a:noFill/>
          </a:ln>
          <a:effectLst>
            <a:softEdge rad="112500"/>
          </a:effectLst>
        </p:spPr>
      </p:pic>
      <p:sp>
        <p:nvSpPr>
          <p:cNvPr id="7" name="Slide Number Placeholder 6"/>
          <p:cNvSpPr>
            <a:spLocks noGrp="1"/>
          </p:cNvSpPr>
          <p:nvPr>
            <p:ph type="sldNum" sz="quarter" idx="15"/>
          </p:nvPr>
        </p:nvSpPr>
        <p:spPr/>
        <p:txBody>
          <a:bodyPr/>
          <a:lstStyle/>
          <a:p>
            <a:fld id="{699292A7-0A7E-4360-88B8-B2740AA7E145}"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580</TotalTime>
  <Words>867</Words>
  <Application>Microsoft Office PowerPoint</Application>
  <PresentationFormat>On-screen Show (4:3)</PresentationFormat>
  <Paragraphs>95</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Paper</vt:lpstr>
      <vt:lpstr>Slide 1</vt:lpstr>
      <vt:lpstr>** بیومتریک عنبیه **   (Biometric Iris Eye ) </vt:lpstr>
      <vt:lpstr>فهرست مطالب:</vt:lpstr>
      <vt:lpstr>Slide 4</vt:lpstr>
      <vt:lpstr>مقدمه</vt:lpstr>
      <vt:lpstr>Slide 6</vt:lpstr>
      <vt:lpstr>کاربرد های بیومتریک :</vt:lpstr>
      <vt:lpstr>Slide 8</vt:lpstr>
      <vt:lpstr>:نمایی از عنبیه با جزئیات بیشتر</vt:lpstr>
      <vt:lpstr>«چه چیز عنبیه را منحصر به فرد می‌کند؟»</vt:lpstr>
      <vt:lpstr>چرا از عنبيه چشم براي تشخيص هويت استفاده شود؟ </vt:lpstr>
      <vt:lpstr>Slide 12</vt:lpstr>
      <vt:lpstr>Slide 13</vt:lpstr>
      <vt:lpstr>Slide 14</vt:lpstr>
      <vt:lpstr>Slide 15</vt:lpstr>
      <vt:lpstr>:تشخیص چند طیفی </vt:lpstr>
      <vt:lpstr>تشخیص چند طیفی : </vt:lpstr>
      <vt:lpstr>نمونه ابزارهای  امنیتی ،درتشخیص هویت افراد به کمک عنبیه :</vt:lpstr>
      <vt:lpstr>Slide 19</vt:lpstr>
      <vt:lpstr>فهرست منابع:</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روش‌هاي تشخيص هويت بيومتريک   (Biometric Methods) </dc:title>
  <dc:creator>entesharat</dc:creator>
  <cp:lastModifiedBy>vahid</cp:lastModifiedBy>
  <cp:revision>59</cp:revision>
  <dcterms:created xsi:type="dcterms:W3CDTF">2011-05-23T07:06:57Z</dcterms:created>
  <dcterms:modified xsi:type="dcterms:W3CDTF">2015-12-05T17:51:24Z</dcterms:modified>
</cp:coreProperties>
</file>