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12/17/2014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12/17/2014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12/17/2014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12/17/2014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12/17/2014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12/17/2014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12/17/2014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12/17/2014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12/17/2014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12/17/2014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12/17/2014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12/17/2014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12/17/2014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12/17/2014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12/17/2014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12/17/2014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12/17/2014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12/17/2014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Autofit/>
          </a:bodyPr>
          <a:lstStyle/>
          <a:p>
            <a:pPr algn="ctr">
              <a:lnSpc>
                <a:spcPct val="150000"/>
              </a:lnSpc>
            </a:pPr>
            <a:r>
              <a:rPr lang="fa-IR" sz="2400" dirty="0">
                <a:ln w="3175" cmpd="sng">
                  <a:noFill/>
                </a:ln>
                <a:solidFill>
                  <a:schemeClr val="tx1"/>
                </a:solidFill>
                <a:cs typeface="2  Nazanin" panose="00000400000000000000" pitchFamily="2" charset="-78"/>
              </a:rPr>
              <a:t>بسم الله الرحمن الرحیم</a:t>
            </a:r>
            <a:br>
              <a:rPr lang="fa-IR" sz="2400" dirty="0">
                <a:ln w="3175" cmpd="sng">
                  <a:noFill/>
                </a:ln>
                <a:solidFill>
                  <a:schemeClr val="tx1"/>
                </a:solidFill>
                <a:cs typeface="2  Nazanin" panose="00000400000000000000" pitchFamily="2" charset="-78"/>
              </a:rPr>
            </a:br>
            <a:r>
              <a:rPr lang="fa-IR" sz="2400" dirty="0">
                <a:ln w="3175" cmpd="sng">
                  <a:noFill/>
                </a:ln>
                <a:solidFill>
                  <a:schemeClr val="tx1"/>
                </a:solidFill>
                <a:cs typeface="2  Nazanin" panose="00000400000000000000" pitchFamily="2" charset="-78"/>
              </a:rPr>
              <a:t/>
            </a:r>
            <a:br>
              <a:rPr lang="fa-IR" sz="2400" dirty="0">
                <a:ln w="3175" cmpd="sng">
                  <a:noFill/>
                </a:ln>
                <a:solidFill>
                  <a:schemeClr val="tx1"/>
                </a:solidFill>
                <a:cs typeface="2  Nazanin" panose="00000400000000000000" pitchFamily="2" charset="-78"/>
              </a:rPr>
            </a:br>
            <a:r>
              <a:rPr lang="fa-IR" sz="2400" b="1" dirty="0">
                <a:ln w="3175" cmpd="sng">
                  <a:noFill/>
                </a:ln>
                <a:solidFill>
                  <a:schemeClr val="tx1"/>
                </a:solidFill>
                <a:cs typeface="2  Nazanin" panose="00000400000000000000" pitchFamily="2" charset="-78"/>
              </a:rPr>
              <a:t/>
            </a:r>
            <a:br>
              <a:rPr lang="fa-IR" sz="2400" b="1" dirty="0">
                <a:ln w="3175" cmpd="sng">
                  <a:noFill/>
                </a:ln>
                <a:solidFill>
                  <a:schemeClr val="tx1"/>
                </a:solidFill>
                <a:cs typeface="2  Nazanin" panose="00000400000000000000" pitchFamily="2" charset="-78"/>
              </a:rPr>
            </a:br>
            <a:r>
              <a:rPr lang="fa-IR" sz="24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الگوریتم تشخیص محل پلاک خودرو</a:t>
            </a:r>
            <a:endParaRPr lang="en-US" sz="24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ctr"/>
            <a:r>
              <a:rPr lang="fa-IR" sz="2400" b="1" dirty="0">
                <a:ln w="3175" cmpd="sng">
                  <a:noFill/>
                </a:ln>
                <a:solidFill>
                  <a:schemeClr val="tx1"/>
                </a:solidFill>
                <a:cs typeface="2  Nazanin" panose="00000400000000000000" pitchFamily="2" charset="-78"/>
              </a:rPr>
              <a:t/>
            </a:r>
            <a:br>
              <a:rPr lang="fa-IR" sz="2400" b="1" dirty="0">
                <a:ln w="3175" cmpd="sng">
                  <a:noFill/>
                </a:ln>
                <a:solidFill>
                  <a:schemeClr val="tx1"/>
                </a:solidFill>
                <a:cs typeface="2  Nazanin" panose="00000400000000000000" pitchFamily="2" charset="-78"/>
              </a:rPr>
            </a:br>
            <a:r>
              <a:rPr lang="fa-IR" sz="2400" b="1" dirty="0">
                <a:ln w="3175" cmpd="sng">
                  <a:noFill/>
                </a:ln>
                <a:solidFill>
                  <a:schemeClr val="tx1"/>
                </a:solidFill>
                <a:cs typeface="2  Nazanin" panose="00000400000000000000" pitchFamily="2" charset="-78"/>
              </a:rPr>
              <a:t/>
            </a:r>
            <a:br>
              <a:rPr lang="fa-IR" sz="2400" b="1" dirty="0">
                <a:ln w="3175" cmpd="sng">
                  <a:noFill/>
                </a:ln>
                <a:solidFill>
                  <a:schemeClr val="tx1"/>
                </a:solidFill>
                <a:cs typeface="2  Nazanin" panose="00000400000000000000" pitchFamily="2" charset="-78"/>
              </a:rPr>
            </a:br>
            <a:r>
              <a:rPr lang="fa-IR" sz="2400" b="1" dirty="0">
                <a:ln w="3175" cmpd="sng">
                  <a:noFill/>
                </a:ln>
                <a:solidFill>
                  <a:schemeClr val="tx1"/>
                </a:solidFill>
                <a:cs typeface="2  Nazanin" panose="00000400000000000000" pitchFamily="2" charset="-78"/>
              </a:rPr>
              <a:t/>
            </a:r>
            <a:br>
              <a:rPr lang="fa-IR" sz="2400" b="1" dirty="0">
                <a:ln w="3175" cmpd="sng">
                  <a:noFill/>
                </a:ln>
                <a:solidFill>
                  <a:schemeClr val="tx1"/>
                </a:solidFill>
                <a:cs typeface="2  Nazanin" panose="00000400000000000000" pitchFamily="2" charset="-78"/>
              </a:rPr>
            </a:br>
            <a:r>
              <a:rPr lang="fa-IR" sz="2400" b="1" dirty="0">
                <a:ln w="3175" cmpd="sng">
                  <a:noFill/>
                </a:ln>
                <a:solidFill>
                  <a:schemeClr val="tx1"/>
                </a:solidFill>
                <a:cs typeface="2  Nazanin" panose="00000400000000000000" pitchFamily="2" charset="-78"/>
              </a:rPr>
              <a:t>ارائه دهنده:عادل عبدی</a:t>
            </a:r>
            <a:br>
              <a:rPr lang="fa-IR" sz="2400" b="1" dirty="0">
                <a:ln w="3175" cmpd="sng">
                  <a:noFill/>
                </a:ln>
                <a:solidFill>
                  <a:schemeClr val="tx1"/>
                </a:solidFill>
                <a:cs typeface="2  Nazanin" panose="00000400000000000000" pitchFamily="2" charset="-78"/>
              </a:rPr>
            </a:br>
            <a:r>
              <a:rPr lang="fa-IR" sz="2400" b="1" dirty="0">
                <a:ln w="3175" cmpd="sng">
                  <a:noFill/>
                </a:ln>
                <a:solidFill>
                  <a:schemeClr val="tx1"/>
                </a:solidFill>
                <a:cs typeface="2  Nazanin" panose="00000400000000000000" pitchFamily="2" charset="-78"/>
              </a:rPr>
              <a:t/>
            </a:r>
            <a:br>
              <a:rPr lang="fa-IR" sz="2400" b="1" dirty="0">
                <a:ln w="3175" cmpd="sng">
                  <a:noFill/>
                </a:ln>
                <a:solidFill>
                  <a:schemeClr val="tx1"/>
                </a:solidFill>
                <a:cs typeface="2  Nazanin" panose="00000400000000000000" pitchFamily="2" charset="-78"/>
              </a:rPr>
            </a:br>
            <a:r>
              <a:rPr lang="fa-IR" sz="2400" b="1" dirty="0">
                <a:ln w="3175" cmpd="sng">
                  <a:noFill/>
                </a:ln>
                <a:solidFill>
                  <a:schemeClr val="tx1"/>
                </a:solidFill>
                <a:cs typeface="2  Nazanin" panose="00000400000000000000" pitchFamily="2" charset="-78"/>
              </a:rPr>
              <a:t>استاد:خانم عابدینی</a:t>
            </a:r>
            <a:endParaRPr lang="fa-IR" sz="2400" dirty="0">
              <a:solidFill>
                <a:schemeClr val="tx1"/>
              </a:solidFill>
              <a:cs typeface="2  Nazanin" panose="00000400000000000000" pitchFamily="2" charset="-78"/>
            </a:endParaRPr>
          </a:p>
        </p:txBody>
      </p:sp>
    </p:spTree>
    <p:extLst>
      <p:ext uri="{BB962C8B-B14F-4D97-AF65-F5344CB8AC3E}">
        <p14:creationId xmlns:p14="http://schemas.microsoft.com/office/powerpoint/2010/main" val="5565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rmAutofit lnSpcReduction="10000"/>
          </a:bodyPr>
          <a:lstStyle/>
          <a:p>
            <a:pPr algn="r"/>
            <a:r>
              <a:rPr lang="fa-IR" b="1" dirty="0">
                <a:solidFill>
                  <a:schemeClr val="tx1"/>
                </a:solidFill>
                <a:ea typeface="Calibri" panose="020F0502020204030204" pitchFamily="34" charset="0"/>
                <a:cs typeface="2  Nazanin" panose="00000400000000000000" pitchFamily="2" charset="-78"/>
              </a:rPr>
              <a:t>در این میان عملگر سوبل به دلیل سرعت بالا و سرعت پردازش کم در مقایسه با دیگر روش ها کارایی مطلوبی دارد. لبه یابی در روش سوبل در حقیقت استفاده از ماسک سوبل است به طوری که ما در حالت کلی دارای دو ماسک تشخیص لبه ی افقی و عمودی می باشیم که این دو ماتریس زیر هستند</a:t>
            </a:r>
            <a:r>
              <a:rPr lang="en-US" b="1" dirty="0">
                <a:solidFill>
                  <a:schemeClr val="tx1"/>
                </a:solidFill>
                <a:latin typeface="Arial" panose="020B0604020202020204" pitchFamily="34" charset="0"/>
                <a:ea typeface="Calibri" panose="020F0502020204030204" pitchFamily="34" charset="0"/>
                <a:cs typeface="2  Nazanin" panose="00000400000000000000" pitchFamily="2" charset="-78"/>
              </a:rPr>
              <a:t> </a:t>
            </a:r>
            <a:r>
              <a:rPr lang="en-US" b="1" dirty="0" smtClean="0">
                <a:latin typeface="Arial" panose="020B0604020202020204" pitchFamily="34" charset="0"/>
                <a:ea typeface="Calibri" panose="020F0502020204030204" pitchFamily="34" charset="0"/>
              </a:rPr>
              <a:t>.</a:t>
            </a:r>
            <a:endParaRPr lang="fa-IR" b="1" dirty="0" smtClean="0">
              <a:latin typeface="Arial" panose="020B0604020202020204" pitchFamily="34" charset="0"/>
              <a:ea typeface="Calibri" panose="020F0502020204030204" pitchFamily="34" charset="0"/>
            </a:endParaRPr>
          </a:p>
          <a:p>
            <a:pPr algn="r"/>
            <a:endParaRPr lang="fa-IR" b="1" dirty="0">
              <a:latin typeface="Arial" panose="020B0604020202020204" pitchFamily="34" charset="0"/>
              <a:ea typeface="Calibri" panose="020F0502020204030204" pitchFamily="34" charset="0"/>
            </a:endParaRPr>
          </a:p>
          <a:p>
            <a:pPr algn="r"/>
            <a:endParaRPr lang="fa-IR" b="1" dirty="0" smtClean="0">
              <a:latin typeface="Arial" panose="020B0604020202020204" pitchFamily="34" charset="0"/>
              <a:ea typeface="Calibri" panose="020F0502020204030204" pitchFamily="34" charset="0"/>
            </a:endParaRPr>
          </a:p>
          <a:p>
            <a:pPr algn="r"/>
            <a:endParaRPr lang="fa-IR" b="1" dirty="0">
              <a:latin typeface="Arial" panose="020B0604020202020204" pitchFamily="34" charset="0"/>
              <a:ea typeface="Calibri" panose="020F0502020204030204" pitchFamily="34" charset="0"/>
            </a:endParaRPr>
          </a:p>
          <a:p>
            <a:pPr algn="r"/>
            <a:endParaRPr lang="fa-IR" b="1" dirty="0" smtClean="0">
              <a:latin typeface="Arial" panose="020B0604020202020204" pitchFamily="34" charset="0"/>
              <a:ea typeface="Calibri" panose="020F0502020204030204" pitchFamily="34" charset="0"/>
            </a:endParaRPr>
          </a:p>
          <a:p>
            <a:pPr algn="r"/>
            <a:endParaRPr lang="fa-IR" b="1" dirty="0">
              <a:latin typeface="Arial" panose="020B0604020202020204" pitchFamily="34" charset="0"/>
              <a:ea typeface="Calibri" panose="020F0502020204030204" pitchFamily="34" charset="0"/>
            </a:endParaRPr>
          </a:p>
          <a:p>
            <a:pPr algn="r"/>
            <a:endParaRPr lang="fa-IR" b="1" dirty="0" smtClean="0">
              <a:latin typeface="Arial" panose="020B0604020202020204" pitchFamily="34" charset="0"/>
              <a:ea typeface="Calibri" panose="020F0502020204030204" pitchFamily="34" charset="0"/>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این روش چون اعداد و حروف دارای لبه های زیادی می باشند تنها از ماسک عمودی استفاده می شود با این فرض که تصویر ورودی دارای چرخش بیش از اندازه نباشد . شکل زیر تصویر حاصل از این مرحله را نشان می دهد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endParaRPr lang="fa-IR" dirty="0"/>
          </a:p>
        </p:txBody>
      </p:sp>
      <p:pic>
        <p:nvPicPr>
          <p:cNvPr id="4" name="Picture 3" descr="شکل 2"/>
          <p:cNvPicPr/>
          <p:nvPr/>
        </p:nvPicPr>
        <p:blipFill>
          <a:blip r:embed="rId2">
            <a:extLst>
              <a:ext uri="{28A0092B-C50C-407E-A947-70E740481C1C}">
                <a14:useLocalDpi xmlns:a14="http://schemas.microsoft.com/office/drawing/2010/main" val="0"/>
              </a:ext>
            </a:extLst>
          </a:blip>
          <a:srcRect/>
          <a:stretch>
            <a:fillRect/>
          </a:stretch>
        </p:blipFill>
        <p:spPr bwMode="auto">
          <a:xfrm>
            <a:off x="5567784" y="2185262"/>
            <a:ext cx="3185144" cy="1639026"/>
          </a:xfrm>
          <a:prstGeom prst="rect">
            <a:avLst/>
          </a:prstGeom>
          <a:noFill/>
          <a:ln>
            <a:noFill/>
          </a:ln>
        </p:spPr>
      </p:pic>
    </p:spTree>
    <p:extLst>
      <p:ext uri="{BB962C8B-B14F-4D97-AF65-F5344CB8AC3E}">
        <p14:creationId xmlns:p14="http://schemas.microsoft.com/office/powerpoint/2010/main" val="292845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rmAutofit/>
          </a:bodyPr>
          <a:lstStyle/>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pPr algn="r"/>
            <a:r>
              <a:rPr lang="fa-IR" dirty="0">
                <a:solidFill>
                  <a:schemeClr val="tx1"/>
                </a:solidFill>
                <a:cs typeface="2  Nazanin" panose="00000400000000000000" pitchFamily="2" charset="-78"/>
              </a:rPr>
              <a:t>شکل 2-تصویر حاصل شده از لبه یابی با ماسک عمودی </a:t>
            </a:r>
            <a:r>
              <a:rPr lang="fa-IR" dirty="0" smtClean="0">
                <a:solidFill>
                  <a:schemeClr val="tx1"/>
                </a:solidFill>
                <a:cs typeface="2  Nazanin" panose="00000400000000000000" pitchFamily="2" charset="-78"/>
              </a:rPr>
              <a:t>سوبل</a:t>
            </a: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تحلیل هیستوگرام: بعد از پیدا کردن لبه های عمودی تصویر از تلیل هیستوگرام کمک گرفته و هیستوگرام افقی تصویر لبه پیدا می شود. بدین منظور برای هر سطر از تصویر تعداد نقاط با سطح خاکستری 1 را شمرده و نموداری تشکیل می شود که محور افقی آن سطرهای تصویر و محور عمودی آن همان تعداد نقاط شمارش شده می باشد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a:p>
            <a:endParaRPr lang="fa-IR" dirty="0"/>
          </a:p>
        </p:txBody>
      </p:sp>
      <p:pic>
        <p:nvPicPr>
          <p:cNvPr id="4" name="Picture 3" descr="شکل 2"/>
          <p:cNvPicPr/>
          <p:nvPr/>
        </p:nvPicPr>
        <p:blipFill>
          <a:blip r:embed="rId2">
            <a:extLst>
              <a:ext uri="{28A0092B-C50C-407E-A947-70E740481C1C}">
                <a14:useLocalDpi xmlns:a14="http://schemas.microsoft.com/office/drawing/2010/main" val="0"/>
              </a:ext>
            </a:extLst>
          </a:blip>
          <a:srcRect/>
          <a:stretch>
            <a:fillRect/>
          </a:stretch>
        </p:blipFill>
        <p:spPr bwMode="auto">
          <a:xfrm>
            <a:off x="3064081" y="1371887"/>
            <a:ext cx="6278267" cy="1851483"/>
          </a:xfrm>
          <a:prstGeom prst="rect">
            <a:avLst/>
          </a:prstGeom>
          <a:noFill/>
          <a:ln>
            <a:noFill/>
          </a:ln>
        </p:spPr>
      </p:pic>
    </p:spTree>
    <p:extLst>
      <p:ext uri="{BB962C8B-B14F-4D97-AF65-F5344CB8AC3E}">
        <p14:creationId xmlns:p14="http://schemas.microsoft.com/office/powerpoint/2010/main" val="386562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pPr algn="r"/>
            <a:r>
              <a:rPr lang="fa-IR" dirty="0">
                <a:solidFill>
                  <a:schemeClr val="tx1"/>
                </a:solidFill>
                <a:cs typeface="2  Nazanin" panose="00000400000000000000" pitchFamily="2" charset="-78"/>
              </a:rPr>
              <a:t> شکل3-هیستوگرام افقی تصویر لبه های عمودی</a:t>
            </a:r>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4981575" y="1038386"/>
            <a:ext cx="4999038" cy="3057364"/>
          </a:xfrm>
          <a:prstGeom prst="rect">
            <a:avLst/>
          </a:prstGeom>
          <a:noFill/>
          <a:ln>
            <a:noFill/>
          </a:ln>
        </p:spPr>
      </p:pic>
    </p:spTree>
    <p:extLst>
      <p:ext uri="{BB962C8B-B14F-4D97-AF65-F5344CB8AC3E}">
        <p14:creationId xmlns:p14="http://schemas.microsoft.com/office/powerpoint/2010/main" val="347132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شکل بالا هیستوگرام افقی تصویر لبه را نشان می دهد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b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به طور کلی سطرهایی که پلاک خودرو در آن ها قرار دارد دارای بیشترین هیستوگرام افقی هستند لذا مرحله ی بعدی پیدا کردن سطرهایی است که 55% بالای هیستوگرام را تشکیل می دهند. بدین ترتیب سطرهای کاندیدای محل پلاک تعیین می شوند.مقدار </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55%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به صورت تجربی و با شبیه سازی به دست آمده است</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پیدا کردن محل کاندید پلاک: بعد از پیدا کردن سطرهایی که 55% بالای هیستوگرام را تشکیل می دهند بیش از یک محل کاندید برای پلاک به دست می آید در این صورت برای پیدا کردن محل واقعی پلاک راه حل هایی پیشنهاد می شود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شبیه سازی های انجام شده عرض محل پلاک بین 15 تا 35 پیکسل است بنایراین نواحی که در خارج از این محدوده قرار دارند حذف شده و آخرین محل به عنوان محل واقعی کاندید پلاک در نظر گرفته می شود. شکل های زیر به ترتیب قبل و بعد از انجام این مرحله را نشان می دهند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spTree>
    <p:extLst>
      <p:ext uri="{BB962C8B-B14F-4D97-AF65-F5344CB8AC3E}">
        <p14:creationId xmlns:p14="http://schemas.microsoft.com/office/powerpoint/2010/main" val="111186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endParaRPr lang="en-US" dirty="0" smtClean="0"/>
          </a:p>
          <a:p>
            <a:endParaRPr lang="en-US" dirty="0"/>
          </a:p>
          <a:p>
            <a:endParaRPr lang="en-US" dirty="0" smtClean="0"/>
          </a:p>
          <a:p>
            <a:endParaRPr lang="en-US" dirty="0"/>
          </a:p>
          <a:p>
            <a:endParaRPr lang="en-US" dirty="0" smtClean="0"/>
          </a:p>
          <a:p>
            <a:endParaRPr lang="fa-IR" dirty="0"/>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3223648" y="1371886"/>
            <a:ext cx="5222929" cy="1886523"/>
          </a:xfrm>
          <a:prstGeom prst="rect">
            <a:avLst/>
          </a:prstGeom>
          <a:noFill/>
          <a:ln>
            <a:noFill/>
          </a:ln>
        </p:spPr>
      </p:pic>
      <p:pic>
        <p:nvPicPr>
          <p:cNvPr id="5" name="Picture 4" descr="شکل 3"/>
          <p:cNvPicPr/>
          <p:nvPr/>
        </p:nvPicPr>
        <p:blipFill>
          <a:blip r:embed="rId3">
            <a:extLst>
              <a:ext uri="{28A0092B-C50C-407E-A947-70E740481C1C}">
                <a14:useLocalDpi xmlns:a14="http://schemas.microsoft.com/office/drawing/2010/main" val="0"/>
              </a:ext>
            </a:extLst>
          </a:blip>
          <a:srcRect/>
          <a:stretch>
            <a:fillRect/>
          </a:stretch>
        </p:blipFill>
        <p:spPr bwMode="auto">
          <a:xfrm>
            <a:off x="3223648" y="3379814"/>
            <a:ext cx="5222929" cy="2137582"/>
          </a:xfrm>
          <a:prstGeom prst="rect">
            <a:avLst/>
          </a:prstGeom>
          <a:noFill/>
          <a:ln>
            <a:noFill/>
          </a:ln>
        </p:spPr>
      </p:pic>
    </p:spTree>
    <p:extLst>
      <p:ext uri="{BB962C8B-B14F-4D97-AF65-F5344CB8AC3E}">
        <p14:creationId xmlns:p14="http://schemas.microsoft.com/office/powerpoint/2010/main" val="406031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pPr algn="r">
              <a:lnSpc>
                <a:spcPct val="150000"/>
              </a:lnSpc>
            </a:pP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سایش تصویر: اینک روی تصویر کاندید عمل سایش انجام می شود. عمل سایش به صورت زیر تعریف می شود</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 :</a:t>
            </a:r>
            <a:b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a:t>
            </a:r>
            <a:r>
              <a:rPr lang="en-US" b="1" dirty="0" err="1" smtClean="0">
                <a:solidFill>
                  <a:schemeClr val="tx1"/>
                </a:solidFill>
                <a:latin typeface="Arial" panose="020B0604020202020204" pitchFamily="34" charset="0"/>
                <a:ea typeface="Times New Roman" panose="02020603050405020304" pitchFamily="18" charset="0"/>
                <a:cs typeface="2  Nazanin" panose="00000400000000000000" pitchFamily="2" charset="-78"/>
              </a:rPr>
              <a:t>AθB</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={x|(B)x </a:t>
            </a:r>
            <a:r>
              <a:rPr lang="en-US" b="1" dirty="0" smtClean="0">
                <a:solidFill>
                  <a:schemeClr val="tx1"/>
                </a:solidFill>
                <a:latin typeface="Cambria Math" panose="02040503050406030204" pitchFamily="18" charset="0"/>
                <a:ea typeface="Times New Roman" panose="02020603050405020304" pitchFamily="18" charset="0"/>
                <a:cs typeface="2  Nazanin" panose="00000400000000000000" pitchFamily="2" charset="-78"/>
              </a:rPr>
              <a:t>∁</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 A</a:t>
            </a:r>
            <a:b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سایش</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 A </a:t>
            </a: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و</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 B </a:t>
            </a: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مجموعه تمام نقاط</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 x </a:t>
            </a: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است که اگر</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 B </a:t>
            </a: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به اندازه</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 x </a:t>
            </a: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جابجا شود باز هم کاملا درون</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 A </a:t>
            </a: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قرار می گیرد</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گسترش افقی تصویر:بعد از عمل سایش بر روی تصویر عمل گسترش افقی انجام می شود که به صورت زیر تعریف می شود</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 </a:t>
            </a:r>
            <a:endParaRPr lang="fa-IR"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en-US" dirty="0" smtClean="0">
              <a:latin typeface="Times New Roman" panose="02020603050405020304" pitchFamily="18" charset="0"/>
              <a:ea typeface="Times New Roman" panose="02020603050405020304" pitchFamily="18" charset="0"/>
            </a:endParaRPr>
          </a:p>
          <a:p>
            <a:endParaRPr lang="fa-IR" dirty="0"/>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2975675" y="3338593"/>
            <a:ext cx="6292311" cy="2040449"/>
          </a:xfrm>
          <a:prstGeom prst="rect">
            <a:avLst/>
          </a:prstGeom>
          <a:noFill/>
          <a:ln>
            <a:noFill/>
          </a:ln>
        </p:spPr>
      </p:pic>
    </p:spTree>
    <p:extLst>
      <p:ext uri="{BB962C8B-B14F-4D97-AF65-F5344CB8AC3E}">
        <p14:creationId xmlns:p14="http://schemas.microsoft.com/office/powerpoint/2010/main" val="352880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pPr algn="r"/>
            <a:r>
              <a:rPr lang="fa-IR" sz="2400" dirty="0">
                <a:solidFill>
                  <a:schemeClr val="tx1"/>
                </a:solidFill>
                <a:cs typeface="2  Nazanin" panose="00000400000000000000" pitchFamily="2" charset="-78"/>
              </a:rPr>
              <a:t> شکل6-تصویر حاصل شده از گسترش افقی تصویر</a:t>
            </a:r>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1859797" y="1215970"/>
            <a:ext cx="7843595" cy="2953073"/>
          </a:xfrm>
          <a:prstGeom prst="rect">
            <a:avLst/>
          </a:prstGeom>
          <a:noFill/>
          <a:ln>
            <a:noFill/>
          </a:ln>
        </p:spPr>
      </p:pic>
    </p:spTree>
    <p:extLst>
      <p:ext uri="{BB962C8B-B14F-4D97-AF65-F5344CB8AC3E}">
        <p14:creationId xmlns:p14="http://schemas.microsoft.com/office/powerpoint/2010/main" val="56055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پرکردن حفره های احتمالی: از آنجا که ناحیه بلاک یک ناحیه به هم پیوسته است حفره های احتمالی موجود پر میشوند شکل زیر نتیجه عمل پرکردن حفره ها رانشان می </a:t>
            </a: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دهد</a:t>
            </a:r>
          </a:p>
          <a:p>
            <a:pPr algn="r">
              <a:lnSpc>
                <a:spcPct val="150000"/>
              </a:lnSpc>
            </a:pPr>
            <a:endPar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ctr">
              <a:lnSpc>
                <a:spcPct val="150000"/>
              </a:lnSpc>
            </a:pPr>
            <a:r>
              <a:rPr lang="fa-IR" sz="20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شکل7-تصویر حاصل شده از پر کردن حفره های احتمالی</a:t>
            </a:r>
            <a:endParaRPr lang="fa-IR" sz="2000"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a:latin typeface="Times New Roman" panose="02020603050405020304" pitchFamily="18" charset="0"/>
              <a:ea typeface="Times New Roman" panose="02020603050405020304" pitchFamily="18" charset="0"/>
            </a:endParaRPr>
          </a:p>
          <a:p>
            <a:pPr algn="r">
              <a:lnSpc>
                <a:spcPct val="150000"/>
              </a:lnSpc>
            </a:pPr>
            <a:endParaRPr lang="fa-IR" b="1" dirty="0" smtClean="0">
              <a:latin typeface="Times New Roman" panose="02020603050405020304" pitchFamily="18" charset="0"/>
              <a:ea typeface="Times New Roman" panose="02020603050405020304" pitchFamily="18" charset="0"/>
            </a:endParaRPr>
          </a:p>
          <a:p>
            <a:pPr algn="r">
              <a:lnSpc>
                <a:spcPct val="150000"/>
              </a:lnSpc>
            </a:pPr>
            <a:endParaRPr lang="fa-IR" b="1" dirty="0">
              <a:latin typeface="Times New Roman" panose="02020603050405020304" pitchFamily="18" charset="0"/>
              <a:ea typeface="Times New Roman" panose="02020603050405020304" pitchFamily="18" charset="0"/>
            </a:endParaRPr>
          </a:p>
          <a:p>
            <a:pPr algn="r">
              <a:lnSpc>
                <a:spcPct val="150000"/>
              </a:lnSpc>
            </a:pPr>
            <a:endParaRPr lang="fa-IR" b="1" dirty="0" smtClean="0">
              <a:latin typeface="Times New Roman" panose="02020603050405020304" pitchFamily="18" charset="0"/>
              <a:ea typeface="Times New Roman" panose="02020603050405020304" pitchFamily="18" charset="0"/>
            </a:endParaRPr>
          </a:p>
          <a:p>
            <a:pPr algn="r">
              <a:lnSpc>
                <a:spcPct val="150000"/>
              </a:lnSpc>
            </a:pPr>
            <a:endParaRPr lang="fa-IR" b="1" dirty="0" smtClean="0">
              <a:latin typeface="Times New Roman" panose="02020603050405020304" pitchFamily="18" charset="0"/>
              <a:ea typeface="Times New Roman" panose="02020603050405020304" pitchFamily="18" charset="0"/>
            </a:endParaRPr>
          </a:p>
          <a:p>
            <a:pPr algn="r">
              <a:lnSpc>
                <a:spcPct val="150000"/>
              </a:lnSpc>
            </a:pPr>
            <a:endParaRPr lang="en-US" dirty="0">
              <a:latin typeface="Times New Roman" panose="02020603050405020304" pitchFamily="18" charset="0"/>
              <a:ea typeface="Times New Roman" panose="02020603050405020304" pitchFamily="18" charset="0"/>
            </a:endParaRPr>
          </a:p>
          <a:p>
            <a:endParaRPr lang="fa-IR" dirty="0"/>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2297642" y="2138766"/>
            <a:ext cx="6540284" cy="1945118"/>
          </a:xfrm>
          <a:prstGeom prst="rect">
            <a:avLst/>
          </a:prstGeom>
          <a:noFill/>
          <a:ln>
            <a:noFill/>
          </a:ln>
        </p:spPr>
      </p:pic>
    </p:spTree>
    <p:extLst>
      <p:ext uri="{BB962C8B-B14F-4D97-AF65-F5344CB8AC3E}">
        <p14:creationId xmlns:p14="http://schemas.microsoft.com/office/powerpoint/2010/main" val="326204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959458"/>
          </a:xfrm>
        </p:spPr>
        <p:txBody>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همان طور که از شکل پیداست در محل کاندید پلاک چند ناحیه به هم پیوسته وجود دارد ، طول هریک از این نواحی را به دست آورده و آن ناحیه ای که بزرگترین طول را دارد به عنوان محل دقیق پلاک در نظر میگیریم و بقیه نواحی را حذف می کنیم</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گسترش عمودی تصویر: به علت اینکه ما از همان ابتدا لبه های عمودی اعداد روی پلاک را تشخیص دادیم تصویر حاصل بخش میانی پلاک را شامل می شود و باید عمل گسترش عمودی را روی آن اعمال کنیم تا کل تصویر پلاک قابل رویت باشد</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a:t>
            </a:r>
          </a:p>
          <a:p>
            <a:pPr algn="r">
              <a:lnSpc>
                <a:spcPct val="150000"/>
              </a:lnSpc>
            </a:pPr>
            <a:endPar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شکل8-محل تقریبی پلاک</a:t>
            </a:r>
            <a:endParaRPr lang="fa-IR"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2402237" y="3657519"/>
            <a:ext cx="6462794" cy="1735891"/>
          </a:xfrm>
          <a:prstGeom prst="rect">
            <a:avLst/>
          </a:prstGeom>
          <a:noFill/>
          <a:ln>
            <a:noFill/>
          </a:ln>
        </p:spPr>
      </p:pic>
    </p:spTree>
    <p:extLst>
      <p:ext uri="{BB962C8B-B14F-4D97-AF65-F5344CB8AC3E}">
        <p14:creationId xmlns:p14="http://schemas.microsoft.com/office/powerpoint/2010/main" val="322133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rmAutofit lnSpcReduction="10000"/>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استخراج پلاک: شکل بالا محل دقیق پلاک می باشد، بنابراین پلاک خودرو استخراج می شود، شکل پایین خروجی سیستم استخراج کننده پلاک را نشان می دهد که پلاک استخراج شده را در یک تصویر جداگانه ذخیره می کنیم</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fa-IR"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fa-IR"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sz="2400"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شکل9-خروجی سیستم</a:t>
            </a:r>
            <a:endParaRPr lang="en-US" sz="2400"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2820691" y="1921791"/>
            <a:ext cx="5858360" cy="1728141"/>
          </a:xfrm>
          <a:prstGeom prst="rect">
            <a:avLst/>
          </a:prstGeom>
          <a:noFill/>
          <a:ln>
            <a:noFill/>
          </a:ln>
        </p:spPr>
      </p:pic>
      <p:pic>
        <p:nvPicPr>
          <p:cNvPr id="5" name="Picture 4" descr="شکل 3"/>
          <p:cNvPicPr/>
          <p:nvPr/>
        </p:nvPicPr>
        <p:blipFill>
          <a:blip r:embed="rId3">
            <a:extLst>
              <a:ext uri="{28A0092B-C50C-407E-A947-70E740481C1C}">
                <a14:useLocalDpi xmlns:a14="http://schemas.microsoft.com/office/drawing/2010/main" val="0"/>
              </a:ext>
            </a:extLst>
          </a:blip>
          <a:srcRect/>
          <a:stretch>
            <a:fillRect/>
          </a:stretch>
        </p:blipFill>
        <p:spPr bwMode="auto">
          <a:xfrm>
            <a:off x="2820691" y="3887453"/>
            <a:ext cx="5858360" cy="645884"/>
          </a:xfrm>
          <a:prstGeom prst="rect">
            <a:avLst/>
          </a:prstGeom>
          <a:noFill/>
          <a:ln>
            <a:noFill/>
          </a:ln>
        </p:spPr>
      </p:pic>
    </p:spTree>
    <p:extLst>
      <p:ext uri="{BB962C8B-B14F-4D97-AF65-F5344CB8AC3E}">
        <p14:creationId xmlns:p14="http://schemas.microsoft.com/office/powerpoint/2010/main" val="117194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تشخیص خودکار پلاک خودرو، از مهمترین نیازهای سیستم‌‌های کنترل خودکار ترافیک است. روزانه صدها و شاید هزاران تخلف ترافیکی روی می‌دهد و توسط دوربینهای مخصوص، تصویر خودروی متخلف ضبط می‎شود. اگر قرار باشد تمام این تصاویر توسط انسان بررسی شده و شماره پلاک خودرو به صورت دستی وارد شود، زمان و نیروی انسانی زیادی تلف خواهد شد. لذا تشخیص خودکار موقعیت پلاک خودرو و شناسایی شماره پلاک توسط نرم افزار اهمیت می‌یابد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علاوه بر کنترل ترافیک، تشخیص خودکار پلاک، می‌تواند فرایند ورود و خروج خودروها در موسسات و سازمانها و پایانه‌ها را تسهیل کند. به این ترتیب کار نگهبان ها آسا نتر شده و هم سازمان و هم مراجعین، احساس رضایت بیشتری خواهند داشت</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این پروژه انتظار می‌رود در یک تصویر که شامل یک یا چند خودرو می‌باشد محل پلاک هر خودرو تشخیص داده شود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spTree>
    <p:extLst>
      <p:ext uri="{BB962C8B-B14F-4D97-AF65-F5344CB8AC3E}">
        <p14:creationId xmlns:p14="http://schemas.microsoft.com/office/powerpoint/2010/main" val="70928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773478"/>
          </a:xfrm>
        </p:spPr>
        <p:txBody>
          <a:bodyPr>
            <a:normAutofit/>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حال مرحله اول سیستم تشخیص پلاک به پایان رسیده و می توانیم این تصویر را برای تشخیص کاراکترهای پلاک در مراحل بعدی استفاده کنیم</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حال می خواهیم این تشخیص را در ویدئو انجام دهیم کدی که ما با استفاده از الگوریتم بالا و کمک گرفتن از شبکه ی عصبی برای تشخیص در عکس نوشتیم به زبان متلب می باشد . ما در ادامه با استفاده از تابع</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en-US" b="1" dirty="0" err="1">
                <a:solidFill>
                  <a:schemeClr val="tx1"/>
                </a:solidFill>
                <a:latin typeface="Arial" panose="020B0604020202020204" pitchFamily="34" charset="0"/>
                <a:ea typeface="Times New Roman" panose="02020603050405020304" pitchFamily="18" charset="0"/>
                <a:cs typeface="2  Nazanin" panose="00000400000000000000" pitchFamily="2" charset="-78"/>
              </a:rPr>
              <a:t>readvideo.m</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خط سوم کد این تابع فیلم ورودی را دریافت می کنیم ، همچنین در خط پنجم این تابع و تابع</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en-US" b="1" dirty="0" err="1">
                <a:solidFill>
                  <a:schemeClr val="tx1"/>
                </a:solidFill>
                <a:latin typeface="Arial" panose="020B0604020202020204" pitchFamily="34" charset="0"/>
                <a:ea typeface="Times New Roman" panose="02020603050405020304" pitchFamily="18" charset="0"/>
                <a:cs typeface="2  Nazanin" panose="00000400000000000000" pitchFamily="2" charset="-78"/>
              </a:rPr>
              <a:t>CompareImg</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باید مشخص کنیم کدامیک از فریم های این فیلم باید مورد پردازش قرار گیرند هنگامی که این تابع اجرا می شود برای هرکدام از فریم های خواسته شده پلاک را با استفاده از تابع</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en-US" b="1" dirty="0" err="1">
                <a:solidFill>
                  <a:schemeClr val="tx1"/>
                </a:solidFill>
                <a:latin typeface="Arial" panose="020B0604020202020204" pitchFamily="34" charset="0"/>
                <a:ea typeface="Times New Roman" panose="02020603050405020304" pitchFamily="18" charset="0"/>
                <a:cs typeface="2  Nazanin" panose="00000400000000000000" pitchFamily="2" charset="-78"/>
              </a:rPr>
              <a:t>localizeplate</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تشخیص می دهد و همه این عکس های تشخیص داده شده را در فولدر برنامه نگه می دارد حال در انتهای این حلقه تابع</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en-US" b="1" dirty="0" err="1">
                <a:solidFill>
                  <a:schemeClr val="tx1"/>
                </a:solidFill>
                <a:latin typeface="Arial" panose="020B0604020202020204" pitchFamily="34" charset="0"/>
                <a:ea typeface="Times New Roman" panose="02020603050405020304" pitchFamily="18" charset="0"/>
                <a:cs typeface="2  Nazanin" panose="00000400000000000000" pitchFamily="2" charset="-78"/>
              </a:rPr>
              <a:t>compareImg</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فراخوانی می شود و با استفاده از </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Co-</a:t>
            </a:r>
            <a:r>
              <a:rPr lang="en-US" b="1" dirty="0" err="1">
                <a:solidFill>
                  <a:schemeClr val="tx1"/>
                </a:solidFill>
                <a:latin typeface="Arial" panose="020B0604020202020204" pitchFamily="34" charset="0"/>
                <a:ea typeface="Times New Roman" panose="02020603050405020304" pitchFamily="18" charset="0"/>
                <a:cs typeface="2  Nazanin" panose="00000400000000000000" pitchFamily="2" charset="-78"/>
              </a:rPr>
              <a:t>Realation</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 ماتریس های این عکس های تشخیص داده شده را با هم مقایسه می کند و بر اساس میزان شباهت بین آن ها ، یکی از آن هایی که با تعداد بیشتری از عکس ها مطابقت دارد را به عنوان خروجی نهایی سیستم باز می گرداند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spTree>
    <p:extLst>
      <p:ext uri="{BB962C8B-B14F-4D97-AF65-F5344CB8AC3E}">
        <p14:creationId xmlns:p14="http://schemas.microsoft.com/office/powerpoint/2010/main" val="5456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pPr algn="r">
              <a:lnSpc>
                <a:spcPct val="150000"/>
              </a:lnSpc>
            </a:pPr>
            <a:r>
              <a:rPr lang="fa-IR" sz="24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آزمایش‌ها</a:t>
            </a:r>
            <a:endParaRPr lang="en-US" sz="24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sz="24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شکل های زیر چندین نمونه از کار سیستم ما را هنگامی که ورودی تصویر باشد را مشاهده می فرمایید .... در این فاز تمرکز ما بیشتر بر روی تشخیص پلاک در عکس بود و در فازهای آینده سعی خواهیم کرد با تقسیم یک ویدئو به فریم های پشت سر هم و اجرای این الگوریتم روی آن فریم ها و مقایسه خروجی های هر کدام از فریم ها سعی خواهیم کرد این تشخیص را در ویدئو انجام دهیم </a:t>
            </a:r>
            <a:r>
              <a:rPr lang="en-US" sz="2400"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sz="2400"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spTree>
    <p:extLst>
      <p:ext uri="{BB962C8B-B14F-4D97-AF65-F5344CB8AC3E}">
        <p14:creationId xmlns:p14="http://schemas.microsoft.com/office/powerpoint/2010/main" val="228232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r>
              <a:rPr lang="fa-IR" dirty="0" smtClean="0"/>
              <a:t>.</a:t>
            </a:r>
            <a:endParaRPr lang="fa-IR" dirty="0"/>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2600648" y="1669296"/>
            <a:ext cx="5657850" cy="3581400"/>
          </a:xfrm>
          <a:prstGeom prst="rect">
            <a:avLst/>
          </a:prstGeom>
          <a:noFill/>
          <a:ln>
            <a:noFill/>
          </a:ln>
        </p:spPr>
      </p:pic>
    </p:spTree>
    <p:extLst>
      <p:ext uri="{BB962C8B-B14F-4D97-AF65-F5344CB8AC3E}">
        <p14:creationId xmlns:p14="http://schemas.microsoft.com/office/powerpoint/2010/main" val="276334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rmAutofit lnSpcReduction="10000"/>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همان طور که می بینید محل تقریبی پلاک تشخیص داده شده است</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fa-IR"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fa-IR" b="1" dirty="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fa-IR"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fa-IR" b="1" dirty="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fa-IR"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fa-IR" b="1" dirty="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fa-IR"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endParaRPr lang="fa-IR"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این تصویر نیز تشخیص با درصدی خطا انجام شده است</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en-US" dirty="0">
              <a:latin typeface="Times New Roman" panose="02020603050405020304" pitchFamily="18" charset="0"/>
              <a:ea typeface="Times New Roman" panose="02020603050405020304" pitchFamily="18" charset="0"/>
            </a:endParaRPr>
          </a:p>
          <a:p>
            <a:endParaRPr lang="fa-IR" dirty="0"/>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2850315" y="1487232"/>
            <a:ext cx="6429375" cy="3115765"/>
          </a:xfrm>
          <a:prstGeom prst="rect">
            <a:avLst/>
          </a:prstGeom>
          <a:noFill/>
          <a:ln>
            <a:noFill/>
          </a:ln>
        </p:spPr>
      </p:pic>
    </p:spTree>
    <p:extLst>
      <p:ext uri="{BB962C8B-B14F-4D97-AF65-F5344CB8AC3E}">
        <p14:creationId xmlns:p14="http://schemas.microsoft.com/office/powerpoint/2010/main" val="180502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r>
              <a:rPr lang="fa-IR" dirty="0" smtClean="0"/>
              <a:t>.</a:t>
            </a:r>
            <a:endParaRPr lang="fa-IR" dirty="0"/>
          </a:p>
        </p:txBody>
      </p:sp>
      <p:pic>
        <p:nvPicPr>
          <p:cNvPr id="4" name="Picture 3" descr="شکل 3"/>
          <p:cNvPicPr/>
          <p:nvPr/>
        </p:nvPicPr>
        <p:blipFill>
          <a:blip r:embed="rId2">
            <a:extLst>
              <a:ext uri="{28A0092B-C50C-407E-A947-70E740481C1C}">
                <a14:useLocalDpi xmlns:a14="http://schemas.microsoft.com/office/drawing/2010/main" val="0"/>
              </a:ext>
            </a:extLst>
          </a:blip>
          <a:srcRect/>
          <a:stretch>
            <a:fillRect/>
          </a:stretch>
        </p:blipFill>
        <p:spPr bwMode="auto">
          <a:xfrm>
            <a:off x="2359635" y="1371887"/>
            <a:ext cx="6179931" cy="3735379"/>
          </a:xfrm>
          <a:prstGeom prst="rect">
            <a:avLst/>
          </a:prstGeom>
          <a:noFill/>
          <a:ln>
            <a:noFill/>
          </a:ln>
        </p:spPr>
      </p:pic>
    </p:spTree>
    <p:extLst>
      <p:ext uri="{BB962C8B-B14F-4D97-AF65-F5344CB8AC3E}">
        <p14:creationId xmlns:p14="http://schemas.microsoft.com/office/powerpoint/2010/main" val="3235334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rmAutofit/>
          </a:bodyPr>
          <a:lstStyle/>
          <a:p>
            <a:pPr algn="r">
              <a:lnSpc>
                <a:spcPct val="150000"/>
              </a:lnSpc>
            </a:pPr>
            <a:r>
              <a:rPr lang="fa-IR" sz="20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همان طور که می بینید کد ما در این عکس به علت وجود لبه های زیاد در طراحی جلوی این مدل مرسدس چیزی تشخیص نداد</a:t>
            </a:r>
            <a:r>
              <a:rPr lang="en-US" sz="2000"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sz="2000"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r>
              <a:rPr lang="fa-IR" sz="2000" b="1" dirty="0">
                <a:solidFill>
                  <a:schemeClr val="tx1"/>
                </a:solidFill>
                <a:ea typeface="Calibri" panose="020F0502020204030204" pitchFamily="34" charset="0"/>
                <a:cs typeface="2  Nazanin" panose="00000400000000000000" pitchFamily="2" charset="-78"/>
              </a:rPr>
              <a:t>در این فاز قرار بود این تشخیص در ویدئو انجام شود . همان طور که در قسمت انتهایی بخش کارهای مرتبط توضیح دادم هنگام اجرا فریم های مورد بررسی را وارد کنیم! فیلمی که ما اینجا پردازش را بر رویش انجام دادیم </a:t>
            </a:r>
            <a:r>
              <a:rPr lang="fa-IR" sz="2000" b="1" dirty="0" smtClean="0">
                <a:solidFill>
                  <a:schemeClr val="tx1"/>
                </a:solidFill>
                <a:ea typeface="Calibri" panose="020F0502020204030204" pitchFamily="34" charset="0"/>
                <a:cs typeface="2  Nazanin" panose="00000400000000000000" pitchFamily="2" charset="-78"/>
              </a:rPr>
              <a:t>به</a:t>
            </a:r>
          </a:p>
          <a:p>
            <a:pPr algn="r"/>
            <a:r>
              <a:rPr lang="fa-IR" sz="2000" b="1" dirty="0">
                <a:solidFill>
                  <a:schemeClr val="tx1"/>
                </a:solidFill>
                <a:ea typeface="Calibri" panose="020F0502020204030204" pitchFamily="34" charset="0"/>
                <a:cs typeface="2  Nazanin" panose="00000400000000000000" pitchFamily="2" charset="-78"/>
              </a:rPr>
              <a:t>نام </a:t>
            </a:r>
            <a:r>
              <a:rPr lang="en-US" sz="2000" b="1" dirty="0">
                <a:solidFill>
                  <a:schemeClr val="tx1"/>
                </a:solidFill>
                <a:latin typeface="Arial" panose="020B0604020202020204" pitchFamily="34" charset="0"/>
                <a:ea typeface="Calibri" panose="020F0502020204030204" pitchFamily="34" charset="0"/>
                <a:cs typeface="2  Nazanin" panose="00000400000000000000" pitchFamily="2" charset="-78"/>
              </a:rPr>
              <a:t>"2.mp4" </a:t>
            </a:r>
            <a:r>
              <a:rPr lang="fa-IR" sz="2000" b="1" dirty="0">
                <a:solidFill>
                  <a:schemeClr val="tx1"/>
                </a:solidFill>
                <a:latin typeface="Arial" panose="020B0604020202020204" pitchFamily="34" charset="0"/>
                <a:ea typeface="Calibri" panose="020F0502020204030204" pitchFamily="34" charset="0"/>
                <a:cs typeface="2  Nazanin" panose="00000400000000000000" pitchFamily="2" charset="-78"/>
              </a:rPr>
              <a:t>است . در این فیلم تصویر دو خودرو مشاهده می شود یک پراید که ثابت است و یک مزدا که حرکت می کند</a:t>
            </a:r>
            <a:r>
              <a:rPr lang="en-US" sz="2000" b="1" dirty="0">
                <a:solidFill>
                  <a:schemeClr val="tx1"/>
                </a:solidFill>
                <a:latin typeface="Arial" panose="020B0604020202020204" pitchFamily="34" charset="0"/>
                <a:ea typeface="Calibri" panose="020F0502020204030204" pitchFamily="34" charset="0"/>
                <a:cs typeface="2  Nazanin" panose="00000400000000000000" pitchFamily="2" charset="-78"/>
              </a:rPr>
              <a:t>.</a:t>
            </a:r>
            <a:br>
              <a:rPr lang="en-US" sz="2000" b="1" dirty="0">
                <a:solidFill>
                  <a:schemeClr val="tx1"/>
                </a:solidFill>
                <a:latin typeface="Arial" panose="020B0604020202020204" pitchFamily="34" charset="0"/>
                <a:ea typeface="Calibri" panose="020F0502020204030204" pitchFamily="34" charset="0"/>
                <a:cs typeface="2  Nazanin" panose="00000400000000000000" pitchFamily="2" charset="-78"/>
              </a:rPr>
            </a:br>
            <a:r>
              <a:rPr lang="fa-IR" sz="2000" b="1" dirty="0">
                <a:solidFill>
                  <a:schemeClr val="tx1"/>
                </a:solidFill>
                <a:latin typeface="Arial" panose="020B0604020202020204" pitchFamily="34" charset="0"/>
                <a:ea typeface="Calibri" panose="020F0502020204030204" pitchFamily="34" charset="0"/>
                <a:cs typeface="2  Nazanin" panose="00000400000000000000" pitchFamily="2" charset="-78"/>
              </a:rPr>
              <a:t>اگر فریم های 100 تا 120 را مورد آزمایش قرار دهیم خواهیم دید که پلاک پراید را به ما برمی گرداند چون مزدا خیلی نزدیک به دوربین است و زاویه زیادی دارد و کد ما پلاک پراید را تشخیص می دهد اما اگر فریم های 150 تا 190 را مورد بررسی قرار دهیم پلاک خودرو مزدا که در حال حرکت است را به ما برمی گرداند</a:t>
            </a:r>
            <a:r>
              <a:rPr lang="en-US" sz="2000" b="1" dirty="0">
                <a:solidFill>
                  <a:schemeClr val="tx1"/>
                </a:solidFill>
                <a:latin typeface="Arial" panose="020B0604020202020204" pitchFamily="34" charset="0"/>
                <a:ea typeface="Calibri" panose="020F0502020204030204" pitchFamily="34" charset="0"/>
                <a:cs typeface="2  Nazanin" panose="00000400000000000000" pitchFamily="2" charset="-78"/>
              </a:rPr>
              <a:t>.</a:t>
            </a:r>
            <a:endParaRPr lang="fa-IR" sz="2000" dirty="0">
              <a:solidFill>
                <a:schemeClr val="tx1"/>
              </a:solidFill>
              <a:cs typeface="2  Nazanin" panose="00000400000000000000" pitchFamily="2" charset="-78"/>
            </a:endParaRPr>
          </a:p>
        </p:txBody>
      </p:sp>
    </p:spTree>
    <p:extLst>
      <p:ext uri="{BB962C8B-B14F-4D97-AF65-F5344CB8AC3E}">
        <p14:creationId xmlns:p14="http://schemas.microsoft.com/office/powerpoint/2010/main" val="317984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rmAutofit/>
          </a:bodyPr>
          <a:lstStyle/>
          <a:p>
            <a:pPr algn="r">
              <a:lnSpc>
                <a:spcPct val="150000"/>
              </a:lnSpc>
            </a:pPr>
            <a:r>
              <a:rPr lang="fa-IR" sz="20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مقدمه</a:t>
            </a:r>
            <a:endParaRPr lang="en-US" sz="20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sz="20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یکی از مسائل مهم امروزه که در حیطه ی کنترل ترافیک مطرح است ، تشخیص پلاک خودروها در فیلم های ضبط شده توسط دوربین های کنترل ترافیک می باشد</a:t>
            </a:r>
            <a:r>
              <a:rPr lang="en-US" sz="2000"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r>
              <a:rPr lang="fa-IR" sz="20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سامانه تشخیص پلاک خودرو یک سیستم کاملاً مکانیزه است که با استفاده از پردازش تصویر خودرو‌های عبوری از یک مکان، شماره پلاک آنها را استخراج می‌کند</a:t>
            </a:r>
            <a:r>
              <a:rPr lang="en-US" sz="2000"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endParaRPr lang="en-US" sz="2000" dirty="0">
              <a:solidFill>
                <a:schemeClr val="tx1"/>
              </a:solidFill>
              <a:latin typeface="Calibri" panose="020F0502020204030204" pitchFamily="34" charset="0"/>
              <a:ea typeface="Calibri" panose="020F0502020204030204" pitchFamily="34" charset="0"/>
              <a:cs typeface="2  Nazanin" panose="00000400000000000000" pitchFamily="2" charset="-78"/>
            </a:endParaRPr>
          </a:p>
          <a:p>
            <a:pPr algn="r">
              <a:lnSpc>
                <a:spcPct val="150000"/>
              </a:lnSpc>
            </a:pPr>
            <a:r>
              <a:rPr lang="fa-IR" sz="2000" b="1" dirty="0">
                <a:solidFill>
                  <a:schemeClr val="tx1"/>
                </a:solidFill>
                <a:ea typeface="Calibri" panose="020F0502020204030204" pitchFamily="34" charset="0"/>
                <a:cs typeface="2  Nazanin" panose="00000400000000000000" pitchFamily="2" charset="-78"/>
              </a:rPr>
              <a:t>برای استفاده از این سامانه، نیازی به نصب و تجهیز خودروها به وسیله‌ی دیگری مانند</a:t>
            </a:r>
            <a:r>
              <a:rPr lang="en-US" sz="2000" b="1" dirty="0">
                <a:solidFill>
                  <a:schemeClr val="tx1"/>
                </a:solidFill>
                <a:latin typeface="Arial" panose="020B0604020202020204" pitchFamily="34" charset="0"/>
                <a:ea typeface="Calibri" panose="020F0502020204030204" pitchFamily="34" charset="0"/>
                <a:cs typeface="2  Nazanin" panose="00000400000000000000" pitchFamily="2" charset="-78"/>
              </a:rPr>
              <a:t> GPS </a:t>
            </a:r>
            <a:r>
              <a:rPr lang="fa-IR" sz="2000" b="1" dirty="0">
                <a:solidFill>
                  <a:schemeClr val="tx1"/>
                </a:solidFill>
                <a:latin typeface="Arial" panose="020B0604020202020204" pitchFamily="34" charset="0"/>
                <a:ea typeface="Calibri" panose="020F0502020204030204" pitchFamily="34" charset="0"/>
                <a:cs typeface="2  Nazanin" panose="00000400000000000000" pitchFamily="2" charset="-78"/>
              </a:rPr>
              <a:t>یا برچسب‌های رادیویی </a:t>
            </a:r>
            <a:r>
              <a:rPr lang="en-US" sz="2000" b="1" dirty="0">
                <a:solidFill>
                  <a:schemeClr val="tx1"/>
                </a:solidFill>
                <a:latin typeface="Arial" panose="020B0604020202020204" pitchFamily="34" charset="0"/>
                <a:ea typeface="Calibri" panose="020F0502020204030204" pitchFamily="34" charset="0"/>
                <a:cs typeface="2  Nazanin" panose="00000400000000000000" pitchFamily="2" charset="-78"/>
              </a:rPr>
              <a:t>RFID Tag </a:t>
            </a:r>
            <a:r>
              <a:rPr lang="fa-IR" sz="2000" b="1" dirty="0">
                <a:solidFill>
                  <a:schemeClr val="tx1"/>
                </a:solidFill>
                <a:latin typeface="Arial" panose="020B0604020202020204" pitchFamily="34" charset="0"/>
                <a:ea typeface="Calibri" panose="020F0502020204030204" pitchFamily="34" charset="0"/>
                <a:cs typeface="2  Nazanin" panose="00000400000000000000" pitchFamily="2" charset="-78"/>
              </a:rPr>
              <a:t>وجود ندارد. این سامانه با استفاده از دوربین‌های مخصوص، تصویری از خودرو در حال عبور اخذ می‌کند و آن تصویر را جهت پردازش توسط نرم‌افزار تشخیص پلاک خودرو به رایانه ارسال می‌کند</a:t>
            </a:r>
            <a:r>
              <a:rPr lang="en-US" b="1" dirty="0">
                <a:latin typeface="Arial" panose="020B0604020202020204" pitchFamily="34" charset="0"/>
                <a:ea typeface="Calibri" panose="020F0502020204030204" pitchFamily="34" charset="0"/>
              </a:rPr>
              <a:t>.</a:t>
            </a:r>
            <a:endParaRPr lang="fa-IR" dirty="0"/>
          </a:p>
        </p:txBody>
      </p:sp>
    </p:spTree>
    <p:extLst>
      <p:ext uri="{BB962C8B-B14F-4D97-AF65-F5344CB8AC3E}">
        <p14:creationId xmlns:p14="http://schemas.microsoft.com/office/powerpoint/2010/main" val="224693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rmAutofit/>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سیستم تشخیص پلاک خودرو کاربرد های فراوانی دارد که از آن جمله میتوان به اخذ عوارض ،محاسبه مدت سفر ، اتدازه گیری سرعت خودروها، کنترل ترافیک ، پارکینگ های عمومی ، زمینه امنیتی و نظامی اشاره کرد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b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سیستم تشخیص پلاک خودرو از سه بخش اصلی تشکیل شده است . تشخیص محل پلاک ، جداسازی کاراکترها و تشخیص کاراکترها</a:t>
            </a:r>
            <a:r>
              <a:rPr lang="en-US" b="1" dirty="0" smtClean="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ما در این پروژه به بخش اول این سیستم ها یعنی تشخیص محل پلاک خودرو که مهم ترین بخش این سیستم هاست می پردازیم. در تصاویر ویدیویی هنگام فیلم برداری</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back ground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ما ثابت است</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از طریق تکنیک های پردازش تصویر و  </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image acquisition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تنها تصویر خودرو را اخذ می کنیم و و سپس با یافتن رنگ غالب در تصویر خودرو از طریق تکنیک های مختلف که در ادامه خواهیم گفت می توانیم محل پلاک را تشخیص دهیم . کیفیت پایین تصاویر، زوایای مختلف دوربین، انعکاس و شکست نور، تصاویر پشت صحنه ی پیچیده از جمله مشکلات ما در این پروژه می باشند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spTree>
    <p:extLst>
      <p:ext uri="{BB962C8B-B14F-4D97-AF65-F5344CB8AC3E}">
        <p14:creationId xmlns:p14="http://schemas.microsoft.com/office/powerpoint/2010/main" val="746774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rmAutofit fontScale="92500" lnSpcReduction="10000"/>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بینایی رایانه‌ای</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(computer vision)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یکی از شاخه‌های مدرن، و پرتنوع هوش مصنوعی ا‌ست که با ترکیب روشهای مربوط به پردازش تصاویر</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(image processing)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و ابزارهای یادگیری ماشینی، رایانه‌ها را به بینایی اشیاء، مناظر، و "درک" هوشمند خصوصیات گوناگون آنها توانا می‌گرداند که ما میتوانیم از این ویژگی ها در این پروژه بهرمند شویم</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10000"/>
              </a:lnSpc>
            </a:pPr>
            <a:r>
              <a:rPr lang="fa-IR" sz="22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کارهای مرتبط</a:t>
            </a:r>
            <a:endParaRPr lang="en-US" sz="2200"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1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این قسمت به توضیحی در ارتباط با روش های متفات موجود برای شناسایی محل پلاک خودرو می پردازیم و یکی از الگوریتم ها را به تفضیل توضیح می دهیم</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راهکار های مختلف استخراج پلاک خودرو</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r>
            <a:b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ویژگی رنگ: در این روش ها رنگ پایه ی کار ماست و می توانیم با استفاده از رنگ پلاک تشخیص را انجام دهیم به عنوان مثال پلاک سفید و آبی در ایران</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b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معایب : 1) هنگامی که شرایط نوری تغییر می کند رنگ نیز پایداری خود را از ددست می دهد و عوض می شود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2)</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پلاک های رنگی زمان پردازش زیادی نسبت به پلاک های سطح خاکستری دارند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spTree>
    <p:extLst>
      <p:ext uri="{BB962C8B-B14F-4D97-AF65-F5344CB8AC3E}">
        <p14:creationId xmlns:p14="http://schemas.microsoft.com/office/powerpoint/2010/main" val="3638808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تبدیل هاف: به منظور پیدا کردن خطوط ، در مواردی که بخواهیم پلاک را با خطوط کناری اش شناسایی کنیم ، می تواند مفید واقع شود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b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معایب: مشکل این روش حجم پردازش بالا و وقت گیر بودن آن است</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لبه یابی</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b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تشخیص لبه های پلاک با استفاده از این روش امکان پذیر است اما به تنهایی کاربرد نداردزیرا بسیاری از نقاط خارج از پلاک که لبه های مشابه دارند را به عنوان پلاک تشخیص می دهد. ما می توانیم این روش را با روش هایی از قبیل تبدیل هاف یا عملیات مورفولوژی ترکیب کرده و دقت را بالا بریم که در ادامه ما ترکیب لبه یابی و مورفولوژی را به تفضیل توضیح خواهیم داد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spTree>
    <p:extLst>
      <p:ext uri="{BB962C8B-B14F-4D97-AF65-F5344CB8AC3E}">
        <p14:creationId xmlns:p14="http://schemas.microsoft.com/office/powerpoint/2010/main" val="6016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normAutofit lnSpcReduction="10000"/>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منطق فازی: در این روش تعدادی قوانین شهودی تعریف شده که با آن ها پلاک توصیف می شود به عنوان مثال در پلاک های ایرانی نسبت طول به عرض پلاک ، نسبت عرض رنگ آبی به سفید و .... این روش به رنگ و روشنایی پلاک خودرو بسیار حساس است ولی زمان پردازش طولانی تری نسبت به روش های مبتنی بر رنگ دارا می باشد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استفاده از تبدیل</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IFT: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این روش لبه های عمودی تصویر استخراج می شود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هر نقطه ی تصویر چگالی لبه ها تخمین زده می شود و چگالی نواحی شبیه پلاک تقویت می شود. سپس با استفاده از الگوریتم تبدیل</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IFT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مرز پلاک با دقت بالا استخراج می شود</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ادامه مراحل تشخیص محل پلاک را در یک ویدئو با پس زمینه ثابت با استفاده از ترکیب لبه یابی و موفولوژی و هیستوگرام به تفضیل خواهیم پرداخت</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b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در تصاویر ویدیویی هنگام فیلم برداری</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back ground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ما ثابت است</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از طریق تکنیک های پردازش تصویر و</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image acquisition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تنها تصویر خودرو را اخذ می کنیم و آن را به تصویر سطح خاکستری تبدیل می کنیم و مراحل زیر را به ترتیب روی آن تصویر اعمال می کنیم و تصویر خروجی پلاک خودرو است</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solidFill>
                <a:schemeClr val="tx1"/>
              </a:solidFill>
              <a:cs typeface="2  Nazanin" panose="00000400000000000000" pitchFamily="2" charset="-78"/>
            </a:endParaRPr>
          </a:p>
        </p:txBody>
      </p:sp>
    </p:spTree>
    <p:extLst>
      <p:ext uri="{BB962C8B-B14F-4D97-AF65-F5344CB8AC3E}">
        <p14:creationId xmlns:p14="http://schemas.microsoft.com/office/powerpoint/2010/main" val="131696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این مراحل عبارتند از</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a:t>
            </a:r>
            <a:b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b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تصویر ورودی</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----&gt;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فیلتر گوسین</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----&gt;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پیدا کردن لبه های عمودی تصویر</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----&gt;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تحلیل هیستوگرام</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----&gt;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پیدا کردن محل کاندید پلاک</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----&gt;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سایش و گسترش افقی تصویر </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----&gt;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پیدا کردن حفره های احتمالی</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----&gt;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گسترش عمودی تصویر</a:t>
            </a:r>
            <a:r>
              <a:rPr lang="en-US" b="1" dirty="0">
                <a:solidFill>
                  <a:schemeClr val="tx1"/>
                </a:solidFill>
                <a:latin typeface="Arial" panose="020B0604020202020204" pitchFamily="34" charset="0"/>
                <a:ea typeface="Times New Roman" panose="02020603050405020304" pitchFamily="18" charset="0"/>
                <a:cs typeface="2  Nazanin" panose="00000400000000000000" pitchFamily="2" charset="-78"/>
              </a:rPr>
              <a:t> ----&gt; </a:t>
            </a: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استخراج </a:t>
            </a: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پلاک</a:t>
            </a:r>
          </a:p>
          <a:p>
            <a:pPr algn="r">
              <a:lnSpc>
                <a:spcPct val="150000"/>
              </a:lnSpc>
            </a:pPr>
            <a:endPar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 شکل 1. تصویر سطح خاکستری ورودی</a:t>
            </a:r>
            <a:endPar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pic>
        <p:nvPicPr>
          <p:cNvPr id="4" name="Picture 3" descr="تصویر ورودی"/>
          <p:cNvPicPr/>
          <p:nvPr/>
        </p:nvPicPr>
        <p:blipFill>
          <a:blip r:embed="rId2">
            <a:extLst>
              <a:ext uri="{28A0092B-C50C-407E-A947-70E740481C1C}">
                <a14:useLocalDpi xmlns:a14="http://schemas.microsoft.com/office/drawing/2010/main" val="0"/>
              </a:ext>
            </a:extLst>
          </a:blip>
          <a:srcRect/>
          <a:stretch>
            <a:fillRect/>
          </a:stretch>
        </p:blipFill>
        <p:spPr bwMode="auto">
          <a:xfrm>
            <a:off x="5091112" y="2837319"/>
            <a:ext cx="4889501" cy="2184131"/>
          </a:xfrm>
          <a:prstGeom prst="rect">
            <a:avLst/>
          </a:prstGeom>
          <a:noFill/>
          <a:ln>
            <a:noFill/>
          </a:ln>
        </p:spPr>
      </p:pic>
    </p:spTree>
    <p:extLst>
      <p:ext uri="{BB962C8B-B14F-4D97-AF65-F5344CB8AC3E}">
        <p14:creationId xmlns:p14="http://schemas.microsoft.com/office/powerpoint/2010/main" val="2841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04885"/>
            <a:ext cx="8825658" cy="333501"/>
          </a:xfrm>
        </p:spPr>
        <p:txBody>
          <a:bodyPr/>
          <a:lstStyle/>
          <a:p>
            <a:r>
              <a:rPr lang="fa-IR" dirty="0" smtClean="0"/>
              <a:t>.</a:t>
            </a:r>
            <a:endParaRPr lang="fa-IR" dirty="0"/>
          </a:p>
        </p:txBody>
      </p:sp>
      <p:sp>
        <p:nvSpPr>
          <p:cNvPr id="3" name="Subtitle 2"/>
          <p:cNvSpPr>
            <a:spLocks noGrp="1"/>
          </p:cNvSpPr>
          <p:nvPr>
            <p:ph type="subTitle" idx="1"/>
          </p:nvPr>
        </p:nvSpPr>
        <p:spPr>
          <a:xfrm>
            <a:off x="1154955" y="1038386"/>
            <a:ext cx="8825658" cy="4600414"/>
          </a:xfrm>
        </p:spPr>
        <p:txBody>
          <a:bodyPr/>
          <a:lstStyle/>
          <a:p>
            <a:pPr algn="r">
              <a:lnSpc>
                <a:spcPct val="150000"/>
              </a:lnSpc>
            </a:pPr>
            <a:r>
              <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فیلتر گوسین: ورودی این فیلتر یک تصویر سطح خاکستری است. پس از تبدیل تصویر به سطح خاکستری به آن فیلتر گوسین اعمال می شود تا نویزهای احتمالی موجود در تصویر را از بین </a:t>
            </a:r>
            <a:r>
              <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rPr>
              <a:t>ببرد</a:t>
            </a:r>
          </a:p>
          <a:p>
            <a:pPr algn="r">
              <a:lnSpc>
                <a:spcPct val="150000"/>
              </a:lnSpc>
            </a:pPr>
            <a:endPar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endParaRPr lang="fa-IR" b="1"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ea typeface="Calibri" panose="020F0502020204030204" pitchFamily="34" charset="0"/>
                <a:cs typeface="2  Nazanin" panose="00000400000000000000" pitchFamily="2" charset="-78"/>
              </a:rPr>
              <a:t>پیدا کردن لبه های عمودی تصویر</a:t>
            </a:r>
            <a:r>
              <a:rPr lang="en-US" b="1" dirty="0">
                <a:solidFill>
                  <a:schemeClr val="tx1"/>
                </a:solidFill>
                <a:latin typeface="Arial" panose="020B0604020202020204" pitchFamily="34" charset="0"/>
                <a:ea typeface="Calibri" panose="020F0502020204030204" pitchFamily="34" charset="0"/>
                <a:cs typeface="2  Nazanin" panose="00000400000000000000" pitchFamily="2" charset="-78"/>
              </a:rPr>
              <a:t>:</a:t>
            </a:r>
            <a:br>
              <a:rPr lang="en-US" b="1" dirty="0">
                <a:solidFill>
                  <a:schemeClr val="tx1"/>
                </a:solidFill>
                <a:latin typeface="Arial" panose="020B0604020202020204" pitchFamily="34" charset="0"/>
                <a:ea typeface="Calibri" panose="020F0502020204030204" pitchFamily="34" charset="0"/>
                <a:cs typeface="2  Nazanin" panose="00000400000000000000" pitchFamily="2" charset="-78"/>
              </a:rPr>
            </a:br>
            <a:r>
              <a:rPr lang="fa-IR" b="1" dirty="0">
                <a:solidFill>
                  <a:schemeClr val="tx1"/>
                </a:solidFill>
                <a:latin typeface="Arial" panose="020B0604020202020204" pitchFamily="34" charset="0"/>
                <a:ea typeface="Calibri" panose="020F0502020204030204" pitchFamily="34" charset="0"/>
                <a:cs typeface="2  Nazanin" panose="00000400000000000000" pitchFamily="2" charset="-78"/>
              </a:rPr>
              <a:t>لبه یک تغییر ناگهانی در شدت تصویر است که پلاک نیز به دلیل اعداد و حروف نوشته شده بر روی آن دارای لبه</a:t>
            </a:r>
            <a:endParaRPr lang="fa-IR" b="1" dirty="0" smtClean="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pPr algn="r">
              <a:lnSpc>
                <a:spcPct val="150000"/>
              </a:lnSpc>
            </a:pPr>
            <a:r>
              <a:rPr lang="fa-IR" b="1" dirty="0">
                <a:solidFill>
                  <a:schemeClr val="tx1"/>
                </a:solidFill>
                <a:ea typeface="Calibri" panose="020F0502020204030204" pitchFamily="34" charset="0"/>
                <a:cs typeface="2  Nazanin" panose="00000400000000000000" pitchFamily="2" charset="-78"/>
              </a:rPr>
              <a:t>های عمودی بسیاری است . روش ها و الگوریتم های مختلفی برای پیدا کردن لبه در پردازش تصویر مطرح است</a:t>
            </a:r>
            <a:endParaRPr lang="en-US" dirty="0">
              <a:solidFill>
                <a:schemeClr val="tx1"/>
              </a:solidFill>
              <a:latin typeface="Times New Roman" panose="02020603050405020304" pitchFamily="18" charset="0"/>
              <a:ea typeface="Times New Roman" panose="02020603050405020304" pitchFamily="18" charset="0"/>
              <a:cs typeface="2  Nazanin" panose="00000400000000000000" pitchFamily="2" charset="-78"/>
            </a:endParaRPr>
          </a:p>
          <a:p>
            <a:endParaRPr lang="fa-IR" dirty="0"/>
          </a:p>
        </p:txBody>
      </p:sp>
      <p:pic>
        <p:nvPicPr>
          <p:cNvPr id="4" name="Picture 3" descr="شکل 2"/>
          <p:cNvPicPr/>
          <p:nvPr/>
        </p:nvPicPr>
        <p:blipFill>
          <a:blip r:embed="rId2">
            <a:extLst>
              <a:ext uri="{28A0092B-C50C-407E-A947-70E740481C1C}">
                <a14:useLocalDpi xmlns:a14="http://schemas.microsoft.com/office/drawing/2010/main" val="0"/>
              </a:ext>
            </a:extLst>
          </a:blip>
          <a:srcRect/>
          <a:stretch>
            <a:fillRect/>
          </a:stretch>
        </p:blipFill>
        <p:spPr bwMode="auto">
          <a:xfrm>
            <a:off x="6031504" y="2123269"/>
            <a:ext cx="3530950" cy="1432866"/>
          </a:xfrm>
          <a:prstGeom prst="rect">
            <a:avLst/>
          </a:prstGeom>
          <a:noFill/>
          <a:ln>
            <a:noFill/>
          </a:ln>
        </p:spPr>
      </p:pic>
    </p:spTree>
    <p:extLst>
      <p:ext uri="{BB962C8B-B14F-4D97-AF65-F5344CB8AC3E}">
        <p14:creationId xmlns:p14="http://schemas.microsoft.com/office/powerpoint/2010/main" val="683509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24</TotalTime>
  <Words>1490</Words>
  <Application>Microsoft Office PowerPoint</Application>
  <PresentationFormat>Widescreen</PresentationFormat>
  <Paragraphs>142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2  Nazanin</vt:lpstr>
      <vt:lpstr>Arial</vt:lpstr>
      <vt:lpstr>Calibri</vt:lpstr>
      <vt:lpstr>Cambria Math</vt:lpstr>
      <vt:lpstr>Century Gothic</vt:lpstr>
      <vt:lpstr>Times New Roman</vt:lpstr>
      <vt:lpstr>Wingdings 3</vt:lpstr>
      <vt:lpstr>Ion Boardroom</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adel</dc:creator>
  <cp:lastModifiedBy>adel</cp:lastModifiedBy>
  <cp:revision>3</cp:revision>
  <dcterms:created xsi:type="dcterms:W3CDTF">2014-12-17T17:33:18Z</dcterms:created>
  <dcterms:modified xsi:type="dcterms:W3CDTF">2014-12-17T17:57:55Z</dcterms:modified>
</cp:coreProperties>
</file>