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12/17/2014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wikipedia.org/wiki/%D8%AC%D8%A7%D9%85%D8%B9_%D8%A7%D9%84%D8%AA%D9%88%D8%A7%D8%B1%DB%8C%D8%AE" TargetMode="External"/><Relationship Id="rId2" Type="http://schemas.openxmlformats.org/officeDocument/2006/relationships/hyperlink" Target="http://fa.wikipedia.org/wiki/%D8%B1%D8%B4%DB%8C%D8%AF%D8%A7%D9%84%D8%AF%DB%8C%D9%86_%D9%81%D8%B6%D9%84_%D8%A7%D9%84%D9%84%D9%87_%D9%87%D9%85%D8%AF%D8%A7%D9%86%DB%8C"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201169"/>
            <a:ext cx="10617772" cy="6400800"/>
          </a:xfrm>
        </p:spPr>
        <p:txBody>
          <a:bodyPr>
            <a:normAutofit/>
          </a:bodyPr>
          <a:lstStyle/>
          <a:p>
            <a:pPr algn="ctr"/>
            <a:r>
              <a:rPr lang="fa-IR" dirty="0" smtClean="0">
                <a:solidFill>
                  <a:schemeClr val="bg1"/>
                </a:solidFill>
                <a:cs typeface="2  Nazanin" panose="00000400000000000000" pitchFamily="2" charset="-78"/>
              </a:rPr>
              <a:t>بسم الله الرحمن الرحیم</a:t>
            </a:r>
            <a:r>
              <a:rPr lang="fa-IR" dirty="0" smtClean="0">
                <a:cs typeface="2  Nazanin" panose="00000400000000000000" pitchFamily="2" charset="-78"/>
              </a:rPr>
              <a:t/>
            </a:r>
            <a:br>
              <a:rPr lang="fa-IR" dirty="0" smtClean="0">
                <a:cs typeface="2  Nazanin" panose="00000400000000000000" pitchFamily="2" charset="-78"/>
              </a:rPr>
            </a:br>
            <a:r>
              <a:rPr lang="fa-IR" sz="1800" dirty="0" smtClean="0">
                <a:cs typeface="2  Nazanin" panose="00000400000000000000" pitchFamily="2" charset="-78"/>
              </a:rPr>
              <a:t/>
            </a:r>
            <a:br>
              <a:rPr lang="fa-IR" sz="1800" dirty="0" smtClean="0">
                <a:cs typeface="2  Nazanin" panose="00000400000000000000" pitchFamily="2" charset="-78"/>
              </a:rPr>
            </a:br>
            <a:r>
              <a:rPr lang="fa-IR" sz="1800" b="1" dirty="0" smtClean="0">
                <a:cs typeface="2  Nazanin" panose="00000400000000000000" pitchFamily="2" charset="-78"/>
              </a:rPr>
              <a:t/>
            </a:r>
            <a:br>
              <a:rPr lang="fa-IR" sz="1800" b="1" dirty="0" smtClean="0">
                <a:cs typeface="2  Nazanin" panose="00000400000000000000" pitchFamily="2" charset="-78"/>
              </a:rPr>
            </a:br>
            <a:r>
              <a:rPr lang="fa-IR" sz="2400" b="1" dirty="0" smtClean="0">
                <a:solidFill>
                  <a:schemeClr val="bg1"/>
                </a:solidFill>
                <a:cs typeface="2  Nazanin" panose="00000400000000000000" pitchFamily="2" charset="-78"/>
              </a:rPr>
              <a:t>موضوع ارائه:</a:t>
            </a:r>
            <a:r>
              <a:rPr lang="fa-IR" sz="2400" b="1" dirty="0">
                <a:solidFill>
                  <a:schemeClr val="bg1"/>
                </a:solidFill>
                <a:cs typeface="2  Nazanin" panose="00000400000000000000" pitchFamily="2" charset="-78"/>
              </a:rPr>
              <a:t>سیستم اثر انگشت هوشمند حضور و </a:t>
            </a:r>
            <a:r>
              <a:rPr lang="fa-IR" sz="2400" b="1" dirty="0" smtClean="0">
                <a:solidFill>
                  <a:schemeClr val="bg1"/>
                </a:solidFill>
                <a:cs typeface="2  Nazanin" panose="00000400000000000000" pitchFamily="2" charset="-78"/>
              </a:rPr>
              <a:t>غیاب</a:t>
            </a:r>
            <a:br>
              <a:rPr lang="fa-IR" sz="2400" b="1" dirty="0" smtClean="0">
                <a:solidFill>
                  <a:schemeClr val="bg1"/>
                </a:solidFill>
                <a:cs typeface="2  Nazanin" panose="00000400000000000000" pitchFamily="2" charset="-78"/>
              </a:rPr>
            </a:br>
            <a:r>
              <a:rPr lang="fa-IR" sz="2400" b="1" dirty="0">
                <a:solidFill>
                  <a:schemeClr val="bg1"/>
                </a:solidFill>
                <a:cs typeface="2  Nazanin" panose="00000400000000000000" pitchFamily="2" charset="-78"/>
              </a:rPr>
              <a:t/>
            </a:r>
            <a:br>
              <a:rPr lang="fa-IR" sz="2400" b="1" dirty="0">
                <a:solidFill>
                  <a:schemeClr val="bg1"/>
                </a:solidFill>
                <a:cs typeface="2  Nazanin" panose="00000400000000000000" pitchFamily="2" charset="-78"/>
              </a:rPr>
            </a:br>
            <a:r>
              <a:rPr lang="fa-IR" sz="2400" b="1" dirty="0" smtClean="0">
                <a:solidFill>
                  <a:schemeClr val="bg1"/>
                </a:solidFill>
                <a:cs typeface="2  Nazanin" panose="00000400000000000000" pitchFamily="2" charset="-78"/>
              </a:rPr>
              <a:t/>
            </a:r>
            <a:br>
              <a:rPr lang="fa-IR" sz="2400" b="1" dirty="0" smtClean="0">
                <a:solidFill>
                  <a:schemeClr val="bg1"/>
                </a:solidFill>
                <a:cs typeface="2  Nazanin" panose="00000400000000000000" pitchFamily="2" charset="-78"/>
              </a:rPr>
            </a:br>
            <a:r>
              <a:rPr lang="fa-IR" sz="2400" b="1" dirty="0" smtClean="0">
                <a:solidFill>
                  <a:schemeClr val="bg1"/>
                </a:solidFill>
                <a:cs typeface="2  Nazanin" panose="00000400000000000000" pitchFamily="2" charset="-78"/>
              </a:rPr>
              <a:t>ارائه دهنده:عادل عبدی</a:t>
            </a:r>
            <a:br>
              <a:rPr lang="fa-IR" sz="2400" b="1" dirty="0" smtClean="0">
                <a:solidFill>
                  <a:schemeClr val="bg1"/>
                </a:solidFill>
                <a:cs typeface="2  Nazanin" panose="00000400000000000000" pitchFamily="2" charset="-78"/>
              </a:rPr>
            </a:br>
            <a:r>
              <a:rPr lang="fa-IR" sz="2400" b="1" dirty="0" smtClean="0">
                <a:solidFill>
                  <a:schemeClr val="bg1"/>
                </a:solidFill>
                <a:cs typeface="2  Nazanin" panose="00000400000000000000" pitchFamily="2" charset="-78"/>
              </a:rPr>
              <a:t/>
            </a:r>
            <a:br>
              <a:rPr lang="fa-IR" sz="2400" b="1" dirty="0" smtClean="0">
                <a:solidFill>
                  <a:schemeClr val="bg1"/>
                </a:solidFill>
                <a:cs typeface="2  Nazanin" panose="00000400000000000000" pitchFamily="2" charset="-78"/>
              </a:rPr>
            </a:br>
            <a:r>
              <a:rPr lang="fa-IR" sz="2400" b="1" dirty="0" smtClean="0">
                <a:solidFill>
                  <a:schemeClr val="bg1"/>
                </a:solidFill>
                <a:cs typeface="2  Nazanin" panose="00000400000000000000" pitchFamily="2" charset="-78"/>
              </a:rPr>
              <a:t>استاد:خانم عابدینی</a:t>
            </a:r>
            <a:r>
              <a:rPr lang="fa-IR" sz="1600" b="1" dirty="0"/>
              <a:t/>
            </a:r>
            <a:br>
              <a:rPr lang="fa-IR" sz="1600" b="1" dirty="0"/>
            </a:br>
            <a:r>
              <a:rPr lang="fa-IR" sz="1600" b="1" dirty="0"/>
              <a:t/>
            </a:r>
            <a:br>
              <a:rPr lang="fa-IR" sz="1600" b="1" dirty="0"/>
            </a:br>
            <a:r>
              <a:rPr lang="fa-IR" sz="1600" b="1" dirty="0" smtClean="0"/>
              <a:t/>
            </a:r>
            <a:br>
              <a:rPr lang="fa-IR" sz="1600" b="1" dirty="0" smtClean="0"/>
            </a:br>
            <a:r>
              <a:rPr lang="fa-IR" sz="1600" b="1" dirty="0" smtClean="0"/>
              <a:t/>
            </a:r>
            <a:br>
              <a:rPr lang="fa-IR" sz="1600" b="1" dirty="0" smtClean="0"/>
            </a:br>
            <a:r>
              <a:rPr lang="fa-IR" sz="1600" b="1" dirty="0"/>
              <a:t/>
            </a:r>
            <a:br>
              <a:rPr lang="fa-IR" sz="1600" b="1" dirty="0"/>
            </a:br>
            <a:r>
              <a:rPr lang="fa-IR" sz="1600" b="1" dirty="0" smtClean="0"/>
              <a:t/>
            </a:r>
            <a:br>
              <a:rPr lang="fa-IR" sz="1600" b="1" dirty="0" smtClean="0"/>
            </a:br>
            <a:r>
              <a:rPr lang="fa-IR" sz="1600" b="1" dirty="0"/>
              <a:t/>
            </a:r>
            <a:br>
              <a:rPr lang="fa-IR" sz="1600" b="1" dirty="0"/>
            </a:br>
            <a:r>
              <a:rPr lang="fa-IR" sz="1600" b="1" dirty="0" smtClean="0"/>
              <a:t/>
            </a:r>
            <a:br>
              <a:rPr lang="fa-IR" sz="1600" b="1" dirty="0" smtClean="0"/>
            </a:br>
            <a:r>
              <a:rPr lang="fa-IR" sz="1600" b="1" dirty="0"/>
              <a:t/>
            </a:r>
            <a:br>
              <a:rPr lang="fa-IR" sz="1600" b="1" dirty="0"/>
            </a:br>
            <a:endParaRPr lang="fa-IR" sz="1600" b="1" dirty="0"/>
          </a:p>
        </p:txBody>
      </p:sp>
    </p:spTree>
    <p:extLst>
      <p:ext uri="{BB962C8B-B14F-4D97-AF65-F5344CB8AC3E}">
        <p14:creationId xmlns:p14="http://schemas.microsoft.com/office/powerpoint/2010/main" val="15227804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374904"/>
            <a:ext cx="11376596" cy="6281928"/>
          </a:xfrm>
        </p:spPr>
        <p:txBody>
          <a:bodyPr/>
          <a:lstStyle/>
          <a:p>
            <a:r>
              <a:rPr lang="fa-IR" b="1" dirty="0"/>
              <a:t>‌ايجاد گرما در محل قرار گيري انگشت</a:t>
            </a:r>
            <a:r>
              <a:rPr lang="en-US" b="1" dirty="0"/>
              <a:t> :</a:t>
            </a:r>
            <a:r>
              <a:rPr lang="en-US" dirty="0"/>
              <a:t/>
            </a:r>
            <a:br>
              <a:rPr lang="en-US" dirty="0"/>
            </a:br>
            <a:r>
              <a:rPr lang="fa-IR" dirty="0"/>
              <a:t>در اين روش فرد انگشت خود را روي سنسور قرار مي دهد و دو دكمه نيز در مقابل قرار دارد چنانچه گرما در محل اثر انگشت زياد شود فرد دكمه قرمز را فشار داده و زماني كه دما كاهش مي يابد   دكمه آبي را فشار مي دهد. پوست انسان نسبت به تغييرات كوچك دما نيز حساس است و براي بدن قابل شناسايي است لذا زماني كه از انگشت هاي جعلي جهت فريب سيستم استفاده مي شود، قابليت تشخيص كم يا زياد شدن دما را نداشته و مجوز ورود به سيستم داده نخواهد شد</a:t>
            </a:r>
            <a:r>
              <a:rPr lang="en-US" dirty="0" smtClean="0"/>
              <a:t>.</a:t>
            </a:r>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en-US" dirty="0"/>
          </a:p>
          <a:p>
            <a:endParaRPr lang="fa-IR" dirty="0"/>
          </a:p>
        </p:txBody>
      </p:sp>
      <p:pic>
        <p:nvPicPr>
          <p:cNvPr id="4" name="Picture 3" descr="1_begol 4.jpg"/>
          <p:cNvPicPr/>
          <p:nvPr/>
        </p:nvPicPr>
        <p:blipFill>
          <a:blip r:embed="rId2"/>
          <a:stretch>
            <a:fillRect/>
          </a:stretch>
        </p:blipFill>
        <p:spPr>
          <a:xfrm>
            <a:off x="1998408" y="2670048"/>
            <a:ext cx="8133144" cy="38425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75244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048" y="301752"/>
            <a:ext cx="11504612" cy="6172200"/>
          </a:xfrm>
        </p:spPr>
        <p:txBody>
          <a:bodyPr/>
          <a:lstStyle/>
          <a:p>
            <a:r>
              <a:rPr lang="fa-IR" b="1" dirty="0"/>
              <a:t>‌استفاده از آناليز خطوط برآمدگي انگشت توسط نورهاي تابيده شده</a:t>
            </a:r>
            <a:r>
              <a:rPr lang="en-US" dirty="0"/>
              <a:t/>
            </a:r>
            <a:br>
              <a:rPr lang="en-US" dirty="0"/>
            </a:br>
            <a:r>
              <a:rPr lang="fa-IR" dirty="0"/>
              <a:t>اين روش بر پايه تشخيص مشخصه هاي نوري از سطح اثر انگشت (پوست) است، ايده اصلي روش فوق بر اساس جابجا شدن </a:t>
            </a:r>
            <a:r>
              <a:rPr lang="fa-IR" dirty="0" smtClean="0"/>
              <a:t>خطوط</a:t>
            </a:r>
            <a:r>
              <a:rPr lang="en-US" b="1" dirty="0"/>
              <a:t>Papillary Line </a:t>
            </a:r>
            <a:r>
              <a:rPr lang="fa-IR" b="1" dirty="0" smtClean="0"/>
              <a:t> </a:t>
            </a:r>
            <a:r>
              <a:rPr lang="fa-IR" dirty="0" smtClean="0"/>
              <a:t>است.</a:t>
            </a:r>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smtClean="0"/>
          </a:p>
          <a:p>
            <a:endParaRPr lang="fa-IR" b="1" dirty="0"/>
          </a:p>
        </p:txBody>
      </p:sp>
      <p:pic>
        <p:nvPicPr>
          <p:cNvPr id="4" name="Picture 3" descr="1_begol 6.jpg"/>
          <p:cNvPicPr/>
          <p:nvPr/>
        </p:nvPicPr>
        <p:blipFill>
          <a:blip r:embed="rId2"/>
          <a:stretch>
            <a:fillRect/>
          </a:stretch>
        </p:blipFill>
        <p:spPr>
          <a:xfrm>
            <a:off x="1664208" y="1901952"/>
            <a:ext cx="8449056" cy="42449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6576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032" y="192024"/>
            <a:ext cx="11614340" cy="6537960"/>
          </a:xfrm>
        </p:spPr>
        <p:txBody>
          <a:bodyPr/>
          <a:lstStyle/>
          <a:p>
            <a:r>
              <a:rPr lang="fa-IR" b="1" dirty="0"/>
              <a:t>‌ويژگي هاي استاتيك چند گانه</a:t>
            </a:r>
            <a:r>
              <a:rPr lang="en-US" dirty="0"/>
              <a:t/>
            </a:r>
            <a:br>
              <a:rPr lang="en-US" dirty="0"/>
            </a:br>
            <a:r>
              <a:rPr lang="fa-IR" dirty="0"/>
              <a:t>در اين  روش از ويژگي هاي جديدي در تصاوير اثر انگشت استفاده شده است ، اين ويژگي تحت عنوان روزنه هاي منحصر به فرد بوده و براي هر فرد متفاوت هستند</a:t>
            </a:r>
            <a:r>
              <a:rPr lang="en-US" dirty="0"/>
              <a:t>. </a:t>
            </a:r>
            <a:r>
              <a:rPr lang="fa-IR" dirty="0"/>
              <a:t>با بـررسـي فيـزيـولـوژيـك و مشخصه هاي آماري اين روزنه ها مي توان تفاوت بين اثر انگشت‌هاي جعلي و واقعي را تشخيص داد. تصاوير ثبت شده در اين روش بايد داراي كيفيت بالايي باشند</a:t>
            </a:r>
            <a:r>
              <a:rPr lang="en-US" dirty="0" smtClean="0"/>
              <a:t>.</a:t>
            </a:r>
            <a:endParaRPr lang="fa-IR" dirty="0" smtClean="0"/>
          </a:p>
          <a:p>
            <a:r>
              <a:rPr lang="fa-IR" dirty="0"/>
              <a:t>دستگاه اسکنر اثر انگشت همستر با سنسور ضد خش و ضد خرابکاری و جعل با بهترین طراحی و با بهره گیری از جدیدترین تکنولوژی سیستم های</a:t>
            </a:r>
            <a:r>
              <a:rPr lang="en-US" dirty="0"/>
              <a:t> </a:t>
            </a:r>
            <a:r>
              <a:rPr lang="en-US" b="1" dirty="0"/>
              <a:t>Biometric</a:t>
            </a:r>
            <a:r>
              <a:rPr lang="en-US" dirty="0"/>
              <a:t> </a:t>
            </a:r>
            <a:r>
              <a:rPr lang="fa-IR" dirty="0"/>
              <a:t>ساخت شرکت</a:t>
            </a:r>
            <a:r>
              <a:rPr lang="en-US" dirty="0"/>
              <a:t> </a:t>
            </a:r>
            <a:r>
              <a:rPr lang="en-US" b="1" dirty="0"/>
              <a:t>NITGEN</a:t>
            </a:r>
            <a:r>
              <a:rPr lang="en-US" dirty="0"/>
              <a:t> </a:t>
            </a:r>
            <a:r>
              <a:rPr lang="fa-IR" dirty="0"/>
              <a:t>کره جنوبی است. این دستگاه دارای استحکام فوق العاده در برابر ضربه های فیزیکی و شوک الکتریکی است</a:t>
            </a:r>
            <a:r>
              <a:rPr lang="en-US" dirty="0"/>
              <a:t>. </a:t>
            </a:r>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en-US" dirty="0"/>
          </a:p>
          <a:p>
            <a:r>
              <a:rPr lang="en-US" dirty="0"/>
              <a:t/>
            </a:r>
            <a:br>
              <a:rPr lang="en-US" dirty="0"/>
            </a:br>
            <a:endParaRPr lang="fa-IR"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648" y="2891777"/>
            <a:ext cx="7638288" cy="34116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1320156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484" y="621792"/>
            <a:ext cx="10453180" cy="5325195"/>
          </a:xfrm>
        </p:spPr>
        <p:txBody>
          <a:bodyPr>
            <a:normAutofit/>
          </a:bodyPr>
          <a:lstStyle/>
          <a:p>
            <a:pPr>
              <a:lnSpc>
                <a:spcPct val="150000"/>
              </a:lnSpc>
            </a:pPr>
            <a:r>
              <a:rPr lang="fa-IR" b="1" dirty="0"/>
              <a:t>نتیجه گیري:</a:t>
            </a:r>
          </a:p>
          <a:p>
            <a:pPr>
              <a:lnSpc>
                <a:spcPct val="150000"/>
              </a:lnSpc>
            </a:pPr>
            <a:r>
              <a:rPr lang="fa-IR" dirty="0"/>
              <a:t>فناوري بیومتریک جز یکی از اصلی ترین </a:t>
            </a:r>
            <a:r>
              <a:rPr lang="fa-IR" dirty="0" smtClean="0"/>
              <a:t>فناوری هایی </a:t>
            </a:r>
            <a:r>
              <a:rPr lang="fa-IR" dirty="0"/>
              <a:t>است که با همه گیر شدن میتواند جهان را به سوي </a:t>
            </a:r>
            <a:r>
              <a:rPr lang="fa-IR" dirty="0" smtClean="0"/>
              <a:t>جهانی مطلوب </a:t>
            </a:r>
            <a:r>
              <a:rPr lang="fa-IR" dirty="0"/>
              <a:t>و امن سوق دهد.این فناوري باعث ضریب امنیت سرت و سهولت کاهش هزینه ها و اطمینان خاطر در </a:t>
            </a:r>
            <a:r>
              <a:rPr lang="fa-IR" dirty="0" smtClean="0"/>
              <a:t>تجارت الکترونیک و افزایش اعتماد و هزاران اتفاق خوب دیگر میشود .در چند سال </a:t>
            </a:r>
            <a:r>
              <a:rPr lang="fa-IR" dirty="0"/>
              <a:t>گذشته نگرانی امنیتی باعث رشد و </a:t>
            </a:r>
            <a:r>
              <a:rPr lang="fa-IR" dirty="0" smtClean="0"/>
              <a:t>توسعه فناوري </a:t>
            </a:r>
            <a:r>
              <a:rPr lang="fa-IR" dirty="0"/>
              <a:t>هاي بیومتریک شده است و به طور کلی تمام فعالیت هاي مرتبط با تحقیقات بیومتریک سرعت زیادي به </a:t>
            </a:r>
            <a:r>
              <a:rPr lang="fa-IR" dirty="0" smtClean="0"/>
              <a:t>خود</a:t>
            </a:r>
            <a:r>
              <a:rPr lang="fa-IR" dirty="0"/>
              <a:t>گرفته اند</a:t>
            </a:r>
          </a:p>
          <a:p>
            <a:pPr>
              <a:lnSpc>
                <a:spcPct val="150000"/>
              </a:lnSpc>
            </a:pPr>
            <a:endParaRPr lang="fa-IR" dirty="0"/>
          </a:p>
          <a:p>
            <a:pPr>
              <a:lnSpc>
                <a:spcPct val="150000"/>
              </a:lnSpc>
            </a:pPr>
            <a:endParaRPr lang="fa-IR" dirty="0"/>
          </a:p>
          <a:p>
            <a:pPr>
              <a:lnSpc>
                <a:spcPct val="150000"/>
              </a:lnSpc>
            </a:pPr>
            <a:endParaRPr lang="fa-IR" dirty="0"/>
          </a:p>
          <a:p>
            <a:pPr>
              <a:lnSpc>
                <a:spcPct val="150000"/>
              </a:lnSpc>
            </a:pPr>
            <a:endParaRPr lang="fa-IR"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9225" y="3745268"/>
            <a:ext cx="3942856" cy="27286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3460" y="3745267"/>
            <a:ext cx="4181243" cy="27286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384810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184" y="246888"/>
            <a:ext cx="11614340" cy="6336792"/>
          </a:xfrm>
        </p:spPr>
        <p:txBody>
          <a:bodyPr/>
          <a:lstStyle/>
          <a:p>
            <a:r>
              <a:rPr lang="fa-IR" b="1" dirty="0" smtClean="0"/>
              <a:t>تاریخچه</a:t>
            </a:r>
          </a:p>
          <a:p>
            <a:r>
              <a:rPr lang="fa-IR" dirty="0"/>
              <a:t>هفت‌هزار سال پیش‌از میلاد مسیح، کوزه گران چینی از اثر انگشت شصت خود جهت مشخص نمودن کوزه‌ها و آثارشان استفاده می‌کردند. تاریخ‌نگار و پزشک ایرانی </a:t>
            </a:r>
            <a:r>
              <a:rPr lang="fa-IR" dirty="0">
                <a:hlinkClick r:id="rId2" tooltip="رشیدالدین فضل الله همدانی"/>
              </a:rPr>
              <a:t>رشیدالدین فضل الله همدانی</a:t>
            </a:r>
            <a:r>
              <a:rPr lang="fa-IR" dirty="0"/>
              <a:t> در کتاب </a:t>
            </a:r>
            <a:r>
              <a:rPr lang="fa-IR" dirty="0">
                <a:hlinkClick r:id="rId3" tooltip="جامع التواریخ"/>
              </a:rPr>
              <a:t>جامع التواریخ</a:t>
            </a:r>
            <a:r>
              <a:rPr lang="fa-IR" dirty="0"/>
              <a:t> بیان کرده است که چینی‌ها از اثر انگشت برای تشخیص هویت هم استفاده می کرده‌اند.850 </a:t>
            </a:r>
            <a:r>
              <a:rPr lang="fa-IR" dirty="0" smtClean="0"/>
              <a:t>سال </a:t>
            </a:r>
            <a:r>
              <a:rPr lang="fa-IR" dirty="0"/>
              <a:t>قبل از میلاد یک بازرگان عرب با نام ابو زید حسن شاهد رسمیت یافتن اسناد وامها در چین بوده‌است. تا سال ۷۰۲ قبل از میلاد، ژاپنی‌ها نیز از روش چینی‌ها برای رسمیت بخشیدن به اسناد استفاده می‌کردند. گرچه احتمالاً مردم در دوران باستان </a:t>
            </a:r>
            <a:r>
              <a:rPr lang="fa-IR" dirty="0" smtClean="0"/>
              <a:t>نمی دانستند </a:t>
            </a:r>
            <a:r>
              <a:rPr lang="fa-IR" dirty="0"/>
              <a:t>که اثر انگشت می‌تواند افراد را به صورت منحصربه‌فرد شناسایی نماید، اما در زمان حمورابی، کسانی که دستگیر می‌شدند انگشت نگاری می‌شدند</a:t>
            </a:r>
            <a:r>
              <a:rPr lang="fa-IR" dirty="0" smtClean="0"/>
              <a:t>.</a:t>
            </a:r>
          </a:p>
          <a:p>
            <a:endParaRPr lang="fa-IR" b="1" dirty="0"/>
          </a:p>
          <a:p>
            <a:endParaRPr lang="fa-IR" b="1" dirty="0" smtClean="0"/>
          </a:p>
          <a:p>
            <a:endParaRPr lang="fa-IR" b="1" dirty="0"/>
          </a:p>
          <a:p>
            <a:endParaRPr lang="fa-IR" b="1" dirty="0" smtClean="0"/>
          </a:p>
          <a:p>
            <a:endParaRPr lang="fa-IR" b="1" dirty="0"/>
          </a:p>
          <a:p>
            <a:r>
              <a:rPr lang="fa-IR" b="1" dirty="0" smtClean="0"/>
              <a:t>اثر انگشت سبابه</a:t>
            </a:r>
            <a:endParaRPr lang="fa-IR" b="1"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6163" y="3415284"/>
            <a:ext cx="2022349" cy="30006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58018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064" y="374904"/>
            <a:ext cx="10590212" cy="6135624"/>
          </a:xfrm>
        </p:spPr>
        <p:txBody>
          <a:bodyPr>
            <a:normAutofit/>
          </a:bodyPr>
          <a:lstStyle/>
          <a:p>
            <a:pPr>
              <a:lnSpc>
                <a:spcPct val="150000"/>
              </a:lnSpc>
            </a:pPr>
            <a:r>
              <a:rPr lang="fa-IR" b="1" dirty="0"/>
              <a:t>زنده بودن اثر انگشت و تشخيص هويت</a:t>
            </a:r>
            <a:r>
              <a:rPr lang="fa-IR" dirty="0"/>
              <a:t> </a:t>
            </a:r>
            <a:endParaRPr lang="en-US" dirty="0"/>
          </a:p>
          <a:p>
            <a:pPr>
              <a:lnSpc>
                <a:spcPct val="150000"/>
              </a:lnSpc>
            </a:pPr>
            <a:r>
              <a:rPr lang="fa-IR" dirty="0"/>
              <a:t>از سال‌ها پيش از اثر انگشت افراد در جرم ‌شناسي استفاده مي شد و امروزه در علم بيومتريك نيز از آن استفاده ‌مي شود. مانند تمام ديگر اعضاي بدن</a:t>
            </a:r>
            <a:r>
              <a:rPr lang="en-US" dirty="0"/>
              <a:t> DNA </a:t>
            </a:r>
            <a:r>
              <a:rPr lang="fa-IR" dirty="0"/>
              <a:t>هاي هر شخصي الگوي ساخت اين خطوط را دارا هستند و در واقع</a:t>
            </a:r>
            <a:r>
              <a:rPr lang="en-US" dirty="0"/>
              <a:t> DNA </a:t>
            </a:r>
            <a:r>
              <a:rPr lang="fa-IR" dirty="0"/>
              <a:t>هاي هر شخص نيز كاملا منحصر به فرد است و اين موضوع تقريبا در مورد ديگر اعضاي بدن صادق اند. اثر انگشت از قديمي‌ترين روش هاي تشخيص هويت است كه با پيشرفت تكنولوژي به تنوع آن افزوده شده است. </a:t>
            </a:r>
            <a:endParaRPr lang="fa-IR" dirty="0" smtClean="0"/>
          </a:p>
          <a:p>
            <a:pPr>
              <a:lnSpc>
                <a:spcPct val="150000"/>
              </a:lnSpc>
            </a:pPr>
            <a:endParaRPr lang="fa-IR" dirty="0"/>
          </a:p>
          <a:p>
            <a:pPr>
              <a:lnSpc>
                <a:spcPct val="150000"/>
              </a:lnSpc>
            </a:pPr>
            <a:endParaRPr lang="fa-IR" dirty="0" smtClean="0"/>
          </a:p>
          <a:p>
            <a:pPr>
              <a:lnSpc>
                <a:spcPct val="150000"/>
              </a:lnSpc>
            </a:pPr>
            <a:endParaRPr lang="fa-IR" dirty="0"/>
          </a:p>
          <a:p>
            <a:pPr>
              <a:lnSpc>
                <a:spcPct val="150000"/>
              </a:lnSpc>
            </a:pPr>
            <a:endParaRPr lang="fa-IR" dirty="0"/>
          </a:p>
        </p:txBody>
      </p:sp>
    </p:spTree>
    <p:extLst>
      <p:ext uri="{BB962C8B-B14F-4D97-AF65-F5344CB8AC3E}">
        <p14:creationId xmlns:p14="http://schemas.microsoft.com/office/powerpoint/2010/main" val="335802437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064" y="356616"/>
            <a:ext cx="10498772" cy="6135624"/>
          </a:xfrm>
        </p:spPr>
        <p:txBody>
          <a:bodyPr/>
          <a:lstStyle/>
          <a:p>
            <a:pPr>
              <a:lnSpc>
                <a:spcPct val="150000"/>
              </a:lnSpc>
            </a:pPr>
            <a:r>
              <a:rPr lang="fa-IR" b="1" dirty="0"/>
              <a:t>روش هاي تأييد هويت موجود با سه فاكتور تقسيم بندي مي شوند</a:t>
            </a:r>
            <a:r>
              <a:rPr lang="en-US" b="1" dirty="0" smtClean="0"/>
              <a:t>:</a:t>
            </a:r>
            <a:endParaRPr lang="fa-IR" b="1" dirty="0" smtClean="0"/>
          </a:p>
          <a:p>
            <a:pPr marL="0" indent="0">
              <a:lnSpc>
                <a:spcPct val="150000"/>
              </a:lnSpc>
              <a:buNone/>
            </a:pPr>
            <a:r>
              <a:rPr lang="fa-IR" dirty="0"/>
              <a:t>1</a:t>
            </a:r>
            <a:r>
              <a:rPr lang="en-US" dirty="0"/>
              <a:t>- </a:t>
            </a:r>
            <a:r>
              <a:rPr lang="fa-IR" dirty="0"/>
              <a:t>چيزهايي كه كاربران مي دانند( براي مثال رمز عبور،</a:t>
            </a:r>
            <a:r>
              <a:rPr lang="en-US" dirty="0"/>
              <a:t>PIN</a:t>
            </a:r>
            <a:r>
              <a:rPr lang="fa-IR" dirty="0"/>
              <a:t>)</a:t>
            </a:r>
            <a:r>
              <a:rPr lang="en-US" dirty="0"/>
              <a:t/>
            </a:r>
            <a:br>
              <a:rPr lang="en-US" dirty="0"/>
            </a:br>
            <a:r>
              <a:rPr lang="fa-IR" dirty="0"/>
              <a:t>2</a:t>
            </a:r>
            <a:r>
              <a:rPr lang="en-US" dirty="0"/>
              <a:t>- </a:t>
            </a:r>
            <a:r>
              <a:rPr lang="fa-IR" dirty="0"/>
              <a:t>چـيــزهــايــي كــه كـاربـران بـه هـمـراه دارنـد (كارت‌هاي خود پرداز، كارت هاي هوشمند)</a:t>
            </a:r>
            <a:r>
              <a:rPr lang="en-US" dirty="0"/>
              <a:t/>
            </a:r>
            <a:br>
              <a:rPr lang="en-US" dirty="0"/>
            </a:br>
            <a:r>
              <a:rPr lang="fa-IR" dirty="0"/>
              <a:t>3</a:t>
            </a:r>
            <a:r>
              <a:rPr lang="en-US" dirty="0"/>
              <a:t>- </a:t>
            </a:r>
            <a:r>
              <a:rPr lang="fa-IR" dirty="0"/>
              <a:t>چيزهايي كه مربوط به خود كاربران است (بيومتريك ها شامل:اثر انگشت، الگوي شبكيه، عنبيه) و</a:t>
            </a:r>
            <a:r>
              <a:rPr lang="en-US" dirty="0"/>
              <a:t>…</a:t>
            </a:r>
            <a:br>
              <a:rPr lang="en-US" dirty="0"/>
            </a:br>
            <a:r>
              <a:rPr lang="fa-IR" dirty="0"/>
              <a:t>دسـتــه ســوم (بـيــومـتــريــك هــا) امــن تــريـن و ســاده‌ٍتــريــن فــاكـتــور تــأيـيــد هــويــت در دنـيــاي اطـلاعـات و ارتـبـاطـات</a:t>
            </a:r>
            <a:r>
              <a:rPr lang="en-US" dirty="0"/>
              <a:t>  </a:t>
            </a:r>
            <a:r>
              <a:rPr lang="fa-IR" dirty="0"/>
              <a:t>هـسـتـنـد. بيومتريك به روش هاي خودكار تشخيص يا تاييد هويت يك شخص زنده از طريق اندازه گيري مشخصه هاي فـيـزيـولـوژيـك يـا رفـتاري وي اطلاق مي شود.  بـديـن تـرتـيب بيومتريك يك مجموعه فناوري محسوب مي شود</a:t>
            </a:r>
            <a:r>
              <a:rPr lang="en-US" dirty="0"/>
              <a:t>. </a:t>
            </a:r>
          </a:p>
          <a:p>
            <a:pPr marL="0" indent="0">
              <a:lnSpc>
                <a:spcPct val="150000"/>
              </a:lnSpc>
              <a:buNone/>
            </a:pPr>
            <a:endParaRPr lang="fa-IR" b="1" dirty="0" smtClean="0"/>
          </a:p>
          <a:p>
            <a:pPr marL="0" indent="0">
              <a:lnSpc>
                <a:spcPct val="150000"/>
              </a:lnSpc>
              <a:buNone/>
            </a:pPr>
            <a:r>
              <a:rPr lang="en-US" b="1" dirty="0"/>
              <a:t/>
            </a:r>
            <a:br>
              <a:rPr lang="en-US" b="1" dirty="0"/>
            </a:br>
            <a:endParaRPr lang="fa-IR" b="1" dirty="0"/>
          </a:p>
        </p:txBody>
      </p:sp>
      <p:pic>
        <p:nvPicPr>
          <p:cNvPr id="5" name="Picture 4" descr="1_Begol taz 1.jpg"/>
          <p:cNvPicPr/>
          <p:nvPr/>
        </p:nvPicPr>
        <p:blipFill>
          <a:blip r:embed="rId2"/>
          <a:stretch>
            <a:fillRect/>
          </a:stretch>
        </p:blipFill>
        <p:spPr>
          <a:xfrm>
            <a:off x="1356931" y="4480560"/>
            <a:ext cx="2099501" cy="20116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859889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516" y="559837"/>
            <a:ext cx="10903007" cy="5911502"/>
          </a:xfrm>
        </p:spPr>
        <p:txBody>
          <a:bodyPr>
            <a:normAutofit fontScale="77500" lnSpcReduction="20000"/>
          </a:bodyPr>
          <a:lstStyle/>
          <a:p>
            <a:pPr marL="0" indent="0">
              <a:lnSpc>
                <a:spcPct val="150000"/>
              </a:lnSpc>
              <a:buNone/>
            </a:pPr>
            <a:r>
              <a:rPr lang="en-US" dirty="0"/>
              <a:t> </a:t>
            </a:r>
            <a:endParaRPr lang="fa-IR" dirty="0" smtClean="0"/>
          </a:p>
          <a:p>
            <a:pPr marL="0" indent="0">
              <a:lnSpc>
                <a:spcPct val="150000"/>
              </a:lnSpc>
              <a:buNone/>
            </a:pPr>
            <a:r>
              <a:rPr lang="fa-IR" b="1" dirty="0" smtClean="0"/>
              <a:t>انواع بيومتريك ها</a:t>
            </a:r>
            <a:r>
              <a:rPr lang="en-US" b="1" dirty="0" smtClean="0"/>
              <a:t> :</a:t>
            </a:r>
            <a:endParaRPr lang="en-US" dirty="0" smtClean="0"/>
          </a:p>
          <a:p>
            <a:pPr>
              <a:lnSpc>
                <a:spcPct val="150000"/>
              </a:lnSpc>
            </a:pPr>
            <a:endParaRPr lang="fa-IR" dirty="0"/>
          </a:p>
          <a:p>
            <a:pPr>
              <a:lnSpc>
                <a:spcPct val="150000"/>
              </a:lnSpc>
            </a:pPr>
            <a:r>
              <a:rPr lang="fa-IR" b="1" dirty="0"/>
              <a:t>بيومتريك هاي فيزيولوژيك</a:t>
            </a:r>
            <a:r>
              <a:rPr lang="en-US" b="1" dirty="0"/>
              <a:t>:</a:t>
            </a:r>
            <a:r>
              <a:rPr lang="en-US" dirty="0"/>
              <a:t> </a:t>
            </a:r>
            <a:r>
              <a:rPr lang="fa-IR" dirty="0"/>
              <a:t>عنبيه نگاري  ، شبكيه نگاري، انگشت نگاري، چهره‌نگاري، دست نگاري، صوت نگاري</a:t>
            </a:r>
            <a:endParaRPr lang="fa-IR" dirty="0" smtClean="0"/>
          </a:p>
          <a:p>
            <a:pPr marL="0" indent="0">
              <a:lnSpc>
                <a:spcPct val="150000"/>
              </a:lnSpc>
              <a:buNone/>
            </a:pPr>
            <a:endParaRPr lang="fa-IR" dirty="0"/>
          </a:p>
          <a:p>
            <a:pPr>
              <a:lnSpc>
                <a:spcPct val="150000"/>
              </a:lnSpc>
            </a:pPr>
            <a:endParaRPr lang="fa-IR" dirty="0"/>
          </a:p>
          <a:p>
            <a:pPr>
              <a:lnSpc>
                <a:spcPct val="150000"/>
              </a:lnSpc>
            </a:pPr>
            <a:endParaRPr lang="fa-IR" dirty="0" smtClean="0"/>
          </a:p>
          <a:p>
            <a:pPr>
              <a:lnSpc>
                <a:spcPct val="150000"/>
              </a:lnSpc>
            </a:pPr>
            <a:r>
              <a:rPr lang="fa-IR" b="1" dirty="0"/>
              <a:t>بيومتريك هاي رفتاري</a:t>
            </a:r>
            <a:r>
              <a:rPr lang="en-US" b="1" dirty="0"/>
              <a:t>:</a:t>
            </a:r>
            <a:r>
              <a:rPr lang="en-US" dirty="0"/>
              <a:t> </a:t>
            </a:r>
            <a:r>
              <a:rPr lang="fa-IR" dirty="0"/>
              <a:t>امضا نگاري ، نحوه تايپ </a:t>
            </a:r>
            <a:r>
              <a:rPr lang="fa-IR" dirty="0" smtClean="0"/>
              <a:t>كردن</a:t>
            </a:r>
            <a:endParaRPr lang="fa-IR" dirty="0"/>
          </a:p>
          <a:p>
            <a:pPr>
              <a:lnSpc>
                <a:spcPct val="150000"/>
              </a:lnSpc>
            </a:pPr>
            <a:endParaRPr lang="fa-IR" dirty="0" smtClean="0"/>
          </a:p>
          <a:p>
            <a:pPr>
              <a:lnSpc>
                <a:spcPct val="150000"/>
              </a:lnSpc>
            </a:pPr>
            <a:endParaRPr lang="fa-IR" dirty="0" smtClean="0"/>
          </a:p>
          <a:p>
            <a:pPr>
              <a:lnSpc>
                <a:spcPct val="150000"/>
              </a:lnSpc>
            </a:pPr>
            <a:r>
              <a:rPr lang="fa-IR" b="1" dirty="0"/>
              <a:t>ساير بيومتريك </a:t>
            </a:r>
            <a:r>
              <a:rPr lang="fa-IR" b="1" dirty="0" smtClean="0"/>
              <a:t>ها:</a:t>
            </a:r>
            <a:r>
              <a:rPr lang="fa-IR" dirty="0" smtClean="0"/>
              <a:t>پارامترهاي </a:t>
            </a:r>
            <a:r>
              <a:rPr lang="fa-IR" dirty="0"/>
              <a:t>ديگري هم اخيرا مورد استفاده قرار گرفته است كه به علل مختلف هنوز كاربرد وسيعي ندارند. از جمله مي توان به بيومتريك هاي نظير</a:t>
            </a:r>
            <a:r>
              <a:rPr lang="en-US" dirty="0"/>
              <a:t> DNA</a:t>
            </a:r>
            <a:r>
              <a:rPr lang="fa-IR" dirty="0"/>
              <a:t>،</a:t>
            </a:r>
            <a:r>
              <a:rPr lang="en-US" dirty="0"/>
              <a:t>  </a:t>
            </a:r>
            <a:r>
              <a:rPr lang="fa-IR" dirty="0"/>
              <a:t>نحوه راه رفتن، الگوي رگ هاي پشت دست، خطوط كف دست، شكل گوش، بوي بدن و الگوي بافت هاي زير پوستي دست اشاره كرد</a:t>
            </a:r>
            <a:r>
              <a:rPr lang="en-US" dirty="0"/>
              <a:t>.</a:t>
            </a:r>
            <a:br>
              <a:rPr lang="en-US" dirty="0"/>
            </a:br>
            <a:endParaRPr lang="fa-IR" dirty="0" smtClean="0"/>
          </a:p>
          <a:p>
            <a:pPr>
              <a:lnSpc>
                <a:spcPct val="150000"/>
              </a:lnSpc>
            </a:pPr>
            <a:endParaRPr lang="fa-IR" dirty="0"/>
          </a:p>
          <a:p>
            <a:pPr>
              <a:lnSpc>
                <a:spcPct val="150000"/>
              </a:lnSpc>
            </a:pPr>
            <a:endParaRPr lang="fa-IR" dirty="0" smtClean="0"/>
          </a:p>
          <a:p>
            <a:pPr>
              <a:lnSpc>
                <a:spcPct val="150000"/>
              </a:lnSpc>
            </a:pPr>
            <a:endParaRPr lang="fa-IR" dirty="0"/>
          </a:p>
          <a:p>
            <a:pPr>
              <a:lnSpc>
                <a:spcPct val="150000"/>
              </a:lnSpc>
            </a:pPr>
            <a:endParaRPr lang="fa-IR" dirty="0" smtClean="0"/>
          </a:p>
          <a:p>
            <a:pPr>
              <a:lnSpc>
                <a:spcPct val="150000"/>
              </a:lnSpc>
            </a:pPr>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7820" y="1241165"/>
            <a:ext cx="3214832" cy="26217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0127272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064" y="429768"/>
            <a:ext cx="10553636" cy="6062472"/>
          </a:xfrm>
        </p:spPr>
        <p:txBody>
          <a:bodyPr/>
          <a:lstStyle/>
          <a:p>
            <a:r>
              <a:rPr lang="fa-IR" b="1" dirty="0"/>
              <a:t>امنيت در سيستم هاي بيومتريك </a:t>
            </a:r>
            <a:r>
              <a:rPr lang="fa-IR" b="1" dirty="0" smtClean="0"/>
              <a:t>:</a:t>
            </a:r>
          </a:p>
          <a:p>
            <a:r>
              <a:rPr lang="fa-IR" dirty="0"/>
              <a:t>سيستم هاي بيومتريك همواره به روش هاي مختلف مورد هجوم قرار مي گيرند. اين نوع حملات شامل : حمله به ديتابيس ، حمله به پورت هاي ورودي سيستم و حمله به سيستم تشخيص هويت از طريق بيومتريك هاي جعلي </a:t>
            </a:r>
            <a:r>
              <a:rPr lang="fa-IR" dirty="0" smtClean="0"/>
              <a:t>است.</a:t>
            </a:r>
          </a:p>
          <a:p>
            <a:r>
              <a:rPr lang="fa-IR" dirty="0"/>
              <a:t>سارقان معمولا جهت فريب سيستم هاي تشخيص هويت از روش هاي مختلفي بهره مي برند، از جمله استفاده از عكس چهره يا عنبيه فرد مقابل دوربين ، ضبط با كيفيت صداي شخص در سيستم هاي بيومتريك صوتي ، استفاده از اثر انگشت ژلاتيني و حتي استفاده از لاشه انگشت! توسط سارقان جهت ورود به سيستم</a:t>
            </a:r>
            <a:r>
              <a:rPr lang="en-US" dirty="0" smtClean="0"/>
              <a:t>.</a:t>
            </a:r>
            <a:endParaRPr lang="fa-IR" dirty="0" smtClean="0"/>
          </a:p>
          <a:p>
            <a:endParaRPr lang="fa-IR" dirty="0"/>
          </a:p>
          <a:p>
            <a:endParaRPr lang="fa-IR" dirty="0" smtClean="0"/>
          </a:p>
          <a:p>
            <a:pPr marL="0" indent="0">
              <a:buNone/>
            </a:pPr>
            <a:endParaRPr lang="fa-IR" dirty="0"/>
          </a:p>
          <a:p>
            <a:endParaRPr lang="fa-IR" dirty="0" smtClean="0"/>
          </a:p>
          <a:p>
            <a:endParaRPr lang="fa-IR" dirty="0"/>
          </a:p>
          <a:p>
            <a:endParaRPr lang="fa-IR"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387" y="3461004"/>
            <a:ext cx="2342198" cy="27959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8882" y="3784890"/>
            <a:ext cx="3218252" cy="21481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6130221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4944" y="374904"/>
            <a:ext cx="10736516" cy="6336792"/>
          </a:xfrm>
        </p:spPr>
        <p:txBody>
          <a:bodyPr/>
          <a:lstStyle/>
          <a:p>
            <a:pPr marL="0" indent="0">
              <a:buNone/>
            </a:pPr>
            <a:r>
              <a:rPr lang="fa-IR" b="1" dirty="0"/>
              <a:t>‌الگوي دمايي نوك انگشت</a:t>
            </a:r>
            <a:r>
              <a:rPr lang="en-US" b="1" dirty="0"/>
              <a:t> </a:t>
            </a:r>
            <a:r>
              <a:rPr lang="en-US" b="1" dirty="0" smtClean="0"/>
              <a:t>:</a:t>
            </a:r>
            <a:endParaRPr lang="fa-IR" b="1" dirty="0" smtClean="0"/>
          </a:p>
          <a:p>
            <a:pPr marL="0" indent="0">
              <a:buNone/>
            </a:pPr>
            <a:r>
              <a:rPr lang="fa-IR" dirty="0"/>
              <a:t>يكي از الگوهاي متفاوت در تشخيص زنده بودن اثر انگشت بررسي نقاط مختلف گرم شدن آن است ، در شكل2 قادر به مشاهده اين موضوع خواهيد بود</a:t>
            </a:r>
            <a:r>
              <a:rPr lang="en-US" dirty="0"/>
              <a:t> :</a:t>
            </a:r>
            <a:br>
              <a:rPr lang="en-US" dirty="0"/>
            </a:br>
            <a:r>
              <a:rPr lang="fa-IR" dirty="0"/>
              <a:t>‌سارقان به روش هاي مختلفي اقدام به جعل اثر انگشت مي كنند : از جمله استفاده از مواد ژلاتيني كه كپي برداري از اثر انگشت فرد است ، استفاده از قالب اثر انگشت كه به صورت مواد سفالي و گلي در آمده اند و  همچنين استفاده از لاشه انگشت كه اثر انگشت فرد ديگري است</a:t>
            </a:r>
            <a:r>
              <a:rPr lang="en-US" dirty="0"/>
              <a:t>.</a:t>
            </a:r>
            <a:br>
              <a:rPr lang="en-US" dirty="0"/>
            </a:br>
            <a:r>
              <a:rPr lang="fa-IR" dirty="0"/>
              <a:t>لذا بايد روشي به كار گرفته شود تا از ميان اين حالات ، اثر انگشت زنده و واقعي را تشخيص دهد. در شـكـل زير اثر انگشت يك فرد در حالات مختلف ذكر شده نشان داده شده </a:t>
            </a:r>
            <a:r>
              <a:rPr lang="fa-IR" dirty="0" smtClean="0"/>
              <a:t>است:</a:t>
            </a:r>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p:txBody>
      </p:sp>
      <p:pic>
        <p:nvPicPr>
          <p:cNvPr id="4" name="Picture 3" descr="1_begol 2.jpg"/>
          <p:cNvPicPr/>
          <p:nvPr/>
        </p:nvPicPr>
        <p:blipFill>
          <a:blip r:embed="rId2"/>
          <a:stretch>
            <a:fillRect/>
          </a:stretch>
        </p:blipFill>
        <p:spPr>
          <a:xfrm>
            <a:off x="1965071" y="4150868"/>
            <a:ext cx="3031490" cy="22682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650286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2336" y="356616"/>
            <a:ext cx="11175428" cy="6245352"/>
          </a:xfrm>
        </p:spPr>
        <p:txBody>
          <a:bodyPr/>
          <a:lstStyle/>
          <a:p>
            <a:r>
              <a:rPr lang="fa-IR" b="1" dirty="0"/>
              <a:t>تشخيص از طريق تعرق بافت انگشت</a:t>
            </a:r>
            <a:r>
              <a:rPr lang="en-US" b="1" dirty="0"/>
              <a:t>  </a:t>
            </a:r>
            <a:r>
              <a:rPr lang="fa-IR" b="1" dirty="0"/>
              <a:t>:</a:t>
            </a:r>
            <a:r>
              <a:rPr lang="en-US" b="1" dirty="0"/>
              <a:t/>
            </a:r>
            <a:br>
              <a:rPr lang="en-US" b="1" dirty="0"/>
            </a:br>
            <a:r>
              <a:rPr lang="fa-IR" dirty="0"/>
              <a:t>در تكنيك تشخيص هويت توسط تعرق بافت ، فرد انگشت خود را روي حسگر قرار مــي دهــد بـعــد از مـدتـي انگشـت عـرق كـرده و ايـن تعـرق در ميـان لبـه هـاي انگشـت پخش‌‌مي‌شود كه  تصوير متفاوتي از اثر انگشت ثبت خواهد شد. اين روش تكنيكي است جهت تشخيص زنده بودن انگشت و جلوگيري از تقلب</a:t>
            </a:r>
            <a:r>
              <a:rPr lang="en-US" dirty="0" smtClean="0"/>
              <a:t>.</a:t>
            </a:r>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en-US" dirty="0"/>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 y="2706243"/>
            <a:ext cx="5045964" cy="34396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922" y="2319242"/>
            <a:ext cx="3255263" cy="42136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523804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8328"/>
            <a:ext cx="11358308" cy="6263640"/>
          </a:xfrm>
        </p:spPr>
        <p:txBody>
          <a:bodyPr/>
          <a:lstStyle/>
          <a:p>
            <a:r>
              <a:rPr lang="fa-IR" b="1" dirty="0"/>
              <a:t>روش هاي اندازه گيري دماي بافت</a:t>
            </a:r>
            <a:r>
              <a:rPr lang="en-US" b="1" dirty="0"/>
              <a:t> :</a:t>
            </a:r>
            <a:br>
              <a:rPr lang="en-US" b="1" dirty="0"/>
            </a:br>
            <a:r>
              <a:rPr lang="fa-IR" dirty="0"/>
              <a:t>روش هاي ديگري نيز وجود دارد و آن اندازه گيري دماي بافت است . اين دما به راحتي و بدون صرف هزينه زيادي قابل اندازه گيري است. دماي بافت انگشت بين </a:t>
            </a:r>
            <a:r>
              <a:rPr lang="en-US" dirty="0"/>
              <a:t>26 </a:t>
            </a:r>
            <a:r>
              <a:rPr lang="fa-IR" dirty="0"/>
              <a:t>تا 30 درجه سانتيگراد قرار دارد. اين  محدوده دمايي براي يك انسان سالم است و چنانچه فرد بيمار باشد موجب بالا رفتن دماي بدن و دماي انگشت شده و نمي تواند ارزيابي خوبي براي اين تشخيص باشد. در روش فوق كاربر امكان فريب سيستم را نيز خواهد داشت و مي شود با سرد يا گرم كردن بافت و نگه داشتن دما در حالت نرمال سيستم را فريب دهد</a:t>
            </a:r>
            <a:r>
              <a:rPr lang="en-US" dirty="0" smtClean="0"/>
              <a:t>.</a:t>
            </a:r>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en-US" dirty="0"/>
          </a:p>
          <a:p>
            <a:endParaRPr lang="fa-IR" dirty="0"/>
          </a:p>
        </p:txBody>
      </p:sp>
      <p:pic>
        <p:nvPicPr>
          <p:cNvPr id="4" name="Picture 3" descr="1_begol 3.jpg"/>
          <p:cNvPicPr/>
          <p:nvPr/>
        </p:nvPicPr>
        <p:blipFill>
          <a:blip r:embed="rId2"/>
          <a:stretch>
            <a:fillRect/>
          </a:stretch>
        </p:blipFill>
        <p:spPr>
          <a:xfrm>
            <a:off x="1444752" y="2678747"/>
            <a:ext cx="9528047" cy="3703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53886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150</TotalTime>
  <Words>513</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2  Nazanin</vt:lpstr>
      <vt:lpstr>Century Gothic</vt:lpstr>
      <vt:lpstr>Tahoma</vt:lpstr>
      <vt:lpstr>Wingdings 3</vt:lpstr>
      <vt:lpstr>Slice</vt:lpstr>
      <vt:lpstr>بسم الله الرحمن الرحیم   موضوع ارائه:سیستم اثر انگشت هوشمند حضور و غیاب   ارائه دهنده:عادل عبدی  استاد:خانم عابدینی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c:creator>
  <cp:lastModifiedBy>adel</cp:lastModifiedBy>
  <cp:revision>24</cp:revision>
  <dcterms:created xsi:type="dcterms:W3CDTF">2014-12-07T17:45:59Z</dcterms:created>
  <dcterms:modified xsi:type="dcterms:W3CDTF">2014-12-17T18:00:17Z</dcterms:modified>
</cp:coreProperties>
</file>