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E600EA-6F29-4F5D-B607-F06A1F24C088}" type="datetimeFigureOut">
              <a:rPr lang="en-US" smtClean="0"/>
              <a:pPr/>
              <a:t>12/21/2011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75B689-6A1B-4A51-8FE5-9F83C636B9B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675B689-6A1B-4A51-8FE5-9F83C636B9B5}"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470025"/>
          </a:xfrm>
        </p:spPr>
        <p:txBody>
          <a:bodyPr/>
          <a:lstStyle/>
          <a:p>
            <a:r>
              <a:rPr lang="fa-IR" dirty="0" smtClean="0"/>
              <a:t>الگوريتم كلوني مورچگان</a:t>
            </a:r>
            <a:endParaRPr lang="en-US" dirty="0"/>
          </a:p>
        </p:txBody>
      </p:sp>
      <p:sp>
        <p:nvSpPr>
          <p:cNvPr id="3" name="Subtitle 2"/>
          <p:cNvSpPr>
            <a:spLocks noGrp="1"/>
          </p:cNvSpPr>
          <p:nvPr>
            <p:ph type="subTitle" idx="1"/>
          </p:nvPr>
        </p:nvSpPr>
        <p:spPr>
          <a:xfrm>
            <a:off x="1295400" y="2438400"/>
            <a:ext cx="6400800" cy="3581400"/>
          </a:xfrm>
        </p:spPr>
        <p:txBody>
          <a:bodyPr>
            <a:noAutofit/>
          </a:bodyPr>
          <a:lstStyle/>
          <a:p>
            <a:pPr>
              <a:lnSpc>
                <a:spcPct val="220000"/>
              </a:lnSpc>
            </a:pPr>
            <a:r>
              <a:rPr lang="fa-IR"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تهيه كننده : سيروان حقه مينا</a:t>
            </a:r>
          </a:p>
          <a:p>
            <a:pPr>
              <a:lnSpc>
                <a:spcPct val="220000"/>
              </a:lnSpc>
            </a:pPr>
            <a:r>
              <a:rPr lang="fa-IR"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استاد : خانم عابديني</a:t>
            </a:r>
          </a:p>
          <a:p>
            <a:pPr>
              <a:lnSpc>
                <a:spcPct val="220000"/>
              </a:lnSpc>
            </a:pPr>
            <a:r>
              <a:rPr lang="fa-IR"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پاييز 93</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smtClean="0"/>
              <a:t>الگوریتم کلونی مورچه ها چیست؟</a:t>
            </a:r>
            <a:endParaRPr lang="en-US" b="1" dirty="0" smtClean="0"/>
          </a:p>
        </p:txBody>
      </p:sp>
      <p:sp>
        <p:nvSpPr>
          <p:cNvPr id="3" name="Content Placeholder 2"/>
          <p:cNvSpPr>
            <a:spLocks noGrp="1"/>
          </p:cNvSpPr>
          <p:nvPr>
            <p:ph idx="1"/>
          </p:nvPr>
        </p:nvSpPr>
        <p:spPr/>
        <p:txBody>
          <a:bodyPr>
            <a:normAutofit fontScale="47500" lnSpcReduction="20000"/>
          </a:bodyPr>
          <a:lstStyle/>
          <a:p>
            <a:pPr algn="r" rtl="1"/>
            <a:r>
              <a:rPr lang="ar-SA" dirty="0" smtClean="0"/>
              <a:t>يک مورچه در حال حرکت، مقداري فرومون (در اندازه­هاي مختلف) از خود بر زمين باقي مي گذارد و بدين ترتيب مسير را بوسيله بوي اين ماده مشخص مي سازد. هنگامي که يک مورچه به طور تصادفي و تنها حرکت مي کند، با مواجه شدن با مسيري که داراي اثر فرومون بيشتري است، به احتمال زياد مسير فوق را انتخاب مي کند و با فروموني که از خود بر جاي مي گذارد، آن را در مسير مذکور تقويت مي نمايد</a:t>
            </a:r>
            <a:endParaRPr lang="en-US" b="1" dirty="0" smtClean="0"/>
          </a:p>
          <a:p>
            <a:pPr algn="r" rtl="1"/>
            <a:r>
              <a:rPr lang="ar-SA" b="1" dirty="0" smtClean="0"/>
              <a:t>الگوريتم کلوني مورچه الهام گرفته شده از مطالعات ومشاهدات روي کلوني مورچه هاست. اين مطالعات نشان داده که مورچه ها حشراتي اجتماعي هستند که در کلوني ها زندگي مي کنند و رفتار آنها بيشتر در جهت بقاء کلوني است تادرجهت بقاء يک جزء از آن. يکي از مهمترين و جالبترين رفتار مورچه ها، رفتار آنهابراي يافتن غذا است و بويژه چگونگي پيدا کردن کوتاهترين مسير ميان منابع غذايي وآشيانه. اين نوع رفتار مورچه ها داراي نوعي هوشمندي توده اي است که اخيرا مورد توجه دانشمندان قرار گرفته است.بايد تفاوت هوشمندي توده اي(کلوني) و هوشمندي اجتماعي راروشن کنيم</a:t>
            </a:r>
            <a:r>
              <a:rPr lang="en-US" b="1" dirty="0" smtClean="0"/>
              <a:t>.</a:t>
            </a:r>
            <a:br>
              <a:rPr lang="en-US" b="1" dirty="0" smtClean="0"/>
            </a:br>
            <a:r>
              <a:rPr lang="ar-SA" b="1" dirty="0" smtClean="0"/>
              <a:t>در هوشمندي اجتماعي عناصر ميزاني از هوشمندي را دارا هستند. بعنوان مثال درفرآيند ساخت ساختمان توسط انسان، زماني که به يک کارگر گفته ميشود تا يک توده آجر را جابجا کند، آنقدر هوشمند هست تا بداند براي اينکار بايد از فرغون استفاده کند نه مثلا بيل!!! نکته ديگر تفاوت سطح هوشمندي افراد اين جامعه است. مثلا هوشمندي لازم براي فرد معمار با يک کارگر ساده متفاوت است</a:t>
            </a:r>
            <a:r>
              <a:rPr lang="en-US" b="1" dirty="0" smtClean="0"/>
              <a:t>.</a:t>
            </a:r>
            <a:br>
              <a:rPr lang="en-US" b="1" dirty="0" smtClean="0"/>
            </a:br>
            <a:r>
              <a:rPr lang="ar-SA" b="1" dirty="0" smtClean="0"/>
              <a:t>در هوشمندي توده اي،عناصر رفتاري تصادفي دارند و بين آن ها هيچ نوع ارتباط مستقيمي وجود ندارد و آنها تنها بصورت غيرمستقيم و با استفاده از نشانه ها با يکديگر در تماس هستند. مثالي در اين مورد رفتارموريانه ها در لانه سازيست</a:t>
            </a:r>
            <a:r>
              <a:rPr lang="en-US" b="1" dirty="0" smtClean="0"/>
              <a:t>.</a:t>
            </a:r>
            <a:br>
              <a:rPr lang="en-US" b="1" dirty="0" smtClean="0"/>
            </a:br>
            <a:r>
              <a:rPr lang="ar-SA" b="1" dirty="0" smtClean="0"/>
              <a:t>جهت علاقه مند شدن شما به اين رفتار موريانه ها وتفاوت هوشمندي توده اي و اجتماعي توضيحاتي را ارائه مي دهم</a:t>
            </a:r>
            <a:r>
              <a:rPr lang="en-US" b="1" dirty="0" smtClean="0"/>
              <a:t> :</a:t>
            </a:r>
            <a:br>
              <a:rPr lang="en-US" b="1" dirty="0" smtClean="0"/>
            </a:br>
            <a:r>
              <a:rPr lang="ar-SA" b="1" dirty="0" smtClean="0"/>
              <a:t>فرآيند ساخت لانه توسط موريانه ها مورد توجه دانشمندي فرانسوي به نام گرس قرار گرفت. موريانه ها براي ساخت لانه سه فعاليت مشخص از خود بروز مي دهند. در ابتدا صدها موريانه به صورت تصادفي به اين طرف و آن طرف حرکت مي کنند. هر موريانه به محض رسيدن به فضايي که کمي بالاتر از سطح زمين قرار دارد شروع به ترشح بزاق مي کنند و خاک را به بزاق خود آغشته مي کنند</a:t>
            </a:r>
            <a:r>
              <a:rPr lang="en-US" b="1" dirty="0" smtClean="0"/>
              <a:t>. </a:t>
            </a:r>
            <a:r>
              <a:rPr lang="ar-SA" b="1" dirty="0" smtClean="0"/>
              <a:t>به اين ترتيب گلوله هاي کوچک خاکي با بزاق خود درست مي کنند. عليرغم خصلت کاملا تصادفي اين رفتار، نتيجه تا حدي منظم است. در پايان اين مرحله در منطقه اي محدود تپه هاي بسيار کوچک مينياتوري از اين گلوله هاي خاکي آغشته به بزاق شکل مي گيرد.</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70000" lnSpcReduction="20000"/>
          </a:bodyPr>
          <a:lstStyle/>
          <a:p>
            <a:pPr algn="r" rtl="1">
              <a:buNone/>
            </a:pPr>
            <a:r>
              <a:rPr lang="ar-SA" dirty="0" smtClean="0"/>
              <a:t>پس از اين،همه تپه هاي مينياتوري باعث مي شوند تا موريانه ها رفتار ديگري از خود بروز دهند</a:t>
            </a:r>
            <a:r>
              <a:rPr lang="en-US" dirty="0" smtClean="0"/>
              <a:t>. </a:t>
            </a:r>
            <a:r>
              <a:rPr lang="ar-SA" dirty="0" smtClean="0"/>
              <a:t>در واقع اين تپه ها به صورت نوعي نشانه براي موريانه ها عمل مي کنند. هر موريانه به محض رسيدن به اين تپه ها با انرژي بسيار بالايي شروع به توليد گلوله هاي خاکي بابزاق خود مي کند</a:t>
            </a:r>
            <a:r>
              <a:rPr lang="en-US" dirty="0" smtClean="0"/>
              <a:t>. </a:t>
            </a:r>
            <a:r>
              <a:rPr lang="ar-SA" dirty="0" smtClean="0"/>
              <a:t>اين کار باعث تبديل شدن تپه هاي مينياتوري به نوعي ستون مي شود</a:t>
            </a:r>
            <a:r>
              <a:rPr lang="en-US" dirty="0" smtClean="0"/>
              <a:t>. </a:t>
            </a:r>
            <a:r>
              <a:rPr lang="ar-SA" dirty="0" smtClean="0"/>
              <a:t>اين رفتار ادامه مي يابد تا زماني که ارتفاع هر ستون به حد معيني برسد</a:t>
            </a:r>
            <a:r>
              <a:rPr lang="en-US" dirty="0" smtClean="0"/>
              <a:t>. </a:t>
            </a:r>
            <a:r>
              <a:rPr lang="ar-SA" dirty="0" smtClean="0"/>
              <a:t>در اين صورت موريانه ها رفتار سومي از خود نشان مي دهند. اگر در نزديکي ستون فعلي ستون ديگيري نباشد بلافاصله آن ستون را رها مي کنند در غير اين صورت يعني در حالتي که در نزديکي اين ستون تعداد قابل ملاحظه اي ستون ديگر باشد، موريانه ها شروع به وصل کردن ستونهاو ساختن لانه مي کنند</a:t>
            </a:r>
            <a:r>
              <a:rPr lang="en-US" dirty="0" smtClean="0"/>
              <a:t>.</a:t>
            </a:r>
            <a:br>
              <a:rPr lang="en-US" dirty="0" smtClean="0"/>
            </a:br>
            <a:r>
              <a:rPr lang="ar-SA" dirty="0" smtClean="0"/>
              <a:t>تفاوتهاي هوشمندي اجتماعي انسان با هوشمندي توده اي موريانه را در همين رفتار ساخت لانه مي توان مشاهده کرد. کارگران ساختماني کاملا براساس يک طرح از پيش تعيين شده عمل مي کنند، در حالي که رفتار اوليه موريانه هاکاملا تصادفي است. علاوه بر اين ارتياط مابين کارگران سختماني مستقيم و از طريق کلمات و ... است ولي بين موريانه ها هيچ نوع ارتباط مستقيمي وجود ندارد و آنها تنهابصورت غير مستقيم و از طريق نشانه ها با يکديگر در تماس اند. گرس نام اين رفتار را</a:t>
            </a:r>
            <a:r>
              <a:rPr lang="en-US" dirty="0" smtClean="0"/>
              <a:t> </a:t>
            </a:r>
            <a:r>
              <a:rPr lang="en-US" dirty="0" err="1" smtClean="0"/>
              <a:t>Stigmergie</a:t>
            </a:r>
            <a:r>
              <a:rPr lang="en-US" dirty="0" smtClean="0"/>
              <a:t> </a:t>
            </a:r>
            <a:r>
              <a:rPr lang="ar-SA" dirty="0" smtClean="0"/>
              <a:t>گذاشت، به معني رفتاري که هماهنگي مابين موجودات را تنهااز طريق تغييرات ايجاد شده در محيط ممکن مي سازد</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buFont typeface="Arial" pitchFamily="34" charset="0"/>
              <a:buChar char="•"/>
            </a:pPr>
            <a:r>
              <a:rPr lang="ar-SA" sz="2800" dirty="0" smtClean="0"/>
              <a:t>کد الگوریتم مورچه ها برای حل مسأله فروشنده دوره گرد</a:t>
            </a:r>
            <a:endParaRPr lang="en-US" sz="2800" dirty="0"/>
          </a:p>
        </p:txBody>
      </p:sp>
      <p:sp>
        <p:nvSpPr>
          <p:cNvPr id="3" name="Content Placeholder 2"/>
          <p:cNvSpPr>
            <a:spLocks noGrp="1"/>
          </p:cNvSpPr>
          <p:nvPr>
            <p:ph idx="1"/>
          </p:nvPr>
        </p:nvSpPr>
        <p:spPr/>
        <p:txBody>
          <a:bodyPr>
            <a:normAutofit fontScale="62500" lnSpcReduction="20000"/>
          </a:bodyPr>
          <a:lstStyle/>
          <a:p>
            <a:pPr algn="r" rtl="1"/>
            <a:r>
              <a:rPr lang="ar-SA" dirty="0" smtClean="0"/>
              <a:t>الگوریتم بهینه سازی کلونی مورچه ها، و یا به اختصار الگوریتم مورچه ها، از رفتار مورچه های طبیعی که در مجموعه ها بزرگ در کنارهم زندگی می کنند الهام گرفته شده است و یکی از الگوریتم های بسیار کارآمد در حل مسائل بهینه سازی ترکیبی است. الگوریتم های دیگری نیز بر اساس الگوریتم مورچه هاساخته شده اند که همگی سیستم های چند عاملی هستند و عامل ها مورچه های مصنوعی یا به اختصار مورچه هایی هستند که مشابه با مورچه های واقعی رفتار می کنند. الگوریتم مورچه ها، یک مثال بارز از هوش جمعی هستند که در آن عامل هایی که قابلیت چندان بالایی ندارند، در کنار هم و با همکاری یکدیگر می توانند نتایج بسیار خوبی به دست بیاورند. این الگوریتم برای حل و بررسی محدوده وسیعی از مسائل بهینه سازی به کاربرده شده است. از این میان می توان به حل مسأله کلاسیک فروشنده دوره گرد و همچنین مسأله راهیابی در شبکه های مخابرات راه دور اشاره نمود</a:t>
            </a:r>
            <a:r>
              <a:rPr lang="en-US" dirty="0" smtClean="0"/>
              <a:t>.</a:t>
            </a:r>
            <a:br>
              <a:rPr lang="en-US" dirty="0" smtClean="0"/>
            </a:br>
            <a:r>
              <a:rPr lang="en-US" dirty="0" smtClean="0"/>
              <a:t/>
            </a:r>
            <a:br>
              <a:rPr lang="en-US" dirty="0" smtClean="0"/>
            </a:br>
            <a:r>
              <a:rPr lang="ar-SA" dirty="0" smtClean="0"/>
              <a:t>مساله فروشنده دوره گرد</a:t>
            </a:r>
            <a:r>
              <a:rPr lang="en-US" dirty="0" smtClean="0"/>
              <a:t> (Traveling Salesman Problem) </a:t>
            </a:r>
            <a:r>
              <a:rPr lang="ar-SA" dirty="0" smtClean="0"/>
              <a:t>و یا به اختصار</a:t>
            </a:r>
            <a:r>
              <a:rPr lang="en-US" dirty="0" smtClean="0"/>
              <a:t> TSP</a:t>
            </a:r>
            <a:r>
              <a:rPr lang="ar-SA" dirty="0" smtClean="0"/>
              <a:t>، يكي از مسائل مشهور بهينه سازي تركيبي است. در این مسأله، يك فروشنده دوره گرد مي خواهد به چند شهر سفر کند وكالاي خود را به فروش برساند. اما می بایست از تمام شهرها عبور کند، از هر شهر فقط يك بار عبور كند و با طی کوتاه ترین مسير، سفر خود را به پایان برساند. حل این مساله کاربردهای وسیعی در حوزه های مختلف مهندسی دارد. از جمله مسائلی که از نظر ریاضی با مسأله</a:t>
            </a:r>
            <a:r>
              <a:rPr lang="en-US" dirty="0" smtClean="0"/>
              <a:t> TSP </a:t>
            </a:r>
            <a:r>
              <a:rPr lang="ar-SA" dirty="0" smtClean="0"/>
              <a:t>معادل هستند، می توان به حل انواع مسایل زمانبندی، مسیریابی،جایابی کالا در انبار، جایابی ماشینها در کارگاه ها، و طراحی مدارات چاپی اشاره نمود</a:t>
            </a:r>
            <a:r>
              <a:rPr lang="en-U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ar-SA" sz="2400" dirty="0" smtClean="0"/>
              <a:t>بهينه سازي مسائل به روش کلوني مورچه</a:t>
            </a:r>
            <a:r>
              <a:rPr lang="en-US" sz="2400" dirty="0" smtClean="0"/>
              <a:t>(ACO) :</a:t>
            </a:r>
            <a:endParaRPr lang="en-US" sz="2400" dirty="0"/>
          </a:p>
        </p:txBody>
      </p:sp>
      <p:sp>
        <p:nvSpPr>
          <p:cNvPr id="3" name="Content Placeholder 2"/>
          <p:cNvSpPr>
            <a:spLocks noGrp="1"/>
          </p:cNvSpPr>
          <p:nvPr>
            <p:ph idx="1"/>
          </p:nvPr>
        </p:nvSpPr>
        <p:spPr/>
        <p:txBody>
          <a:bodyPr numCol="1">
            <a:normAutofit fontScale="77500" lnSpcReduction="20000"/>
          </a:bodyPr>
          <a:lstStyle/>
          <a:p>
            <a:pPr algn="justLow" rtl="1"/>
            <a:r>
              <a:rPr lang="ar-SA" dirty="0" smtClean="0"/>
              <a:t>همانطور که مي دانيم مسئله يافتن کوتاهترين مسير، يک مسئله بهينه سازيست که گاه حل آن بسيار دشوار است و گاه نيز بسيار زمانبر. بعنوان مثال مسئله فروشنده دوره گرد</a:t>
            </a:r>
            <a:r>
              <a:rPr lang="en-US" dirty="0" smtClean="0"/>
              <a:t>(TSP). </a:t>
            </a:r>
            <a:r>
              <a:rPr lang="ar-SA" dirty="0" smtClean="0"/>
              <a:t>در اين مسئله فروشنده دوره گرد بايد از يک شهر شروع کرده، به شهرهاي ديگر برود و سپس به شهر مبدا بازگردد بطوريکه از هر شهرفقط يکبار عبور کند و کوتاهترين مسير را نيز طي کرده باشد. اگر تعداد اين شهرها</a:t>
            </a:r>
            <a:r>
              <a:rPr lang="en-US" dirty="0" smtClean="0"/>
              <a:t> n </a:t>
            </a:r>
            <a:r>
              <a:rPr lang="ar-SA" dirty="0" smtClean="0"/>
              <a:t>باشد در حالت کلي اين مسئله از مرتبه</a:t>
            </a:r>
            <a:r>
              <a:rPr lang="en-US" dirty="0" smtClean="0"/>
              <a:t> (n-1)! </a:t>
            </a:r>
            <a:r>
              <a:rPr lang="ar-SA" dirty="0" smtClean="0"/>
              <a:t>است که براي فقط 21 شهر زمان واقعا زيادي مي برد</a:t>
            </a:r>
            <a:r>
              <a:rPr lang="en-US" dirty="0" smtClean="0"/>
              <a:t>:</a:t>
            </a:r>
          </a:p>
          <a:p>
            <a:pPr algn="justLow" rtl="1"/>
            <a:r>
              <a:rPr lang="ar-SA" dirty="0" smtClean="0"/>
              <a:t>روز1013*7/1</a:t>
            </a:r>
            <a:r>
              <a:rPr lang="en-US" dirty="0" smtClean="0"/>
              <a:t> = S1016*433/2 = ms10*1018*433/2 = !20</a:t>
            </a:r>
          </a:p>
          <a:p>
            <a:pPr algn="justLow" rtl="1"/>
            <a:r>
              <a:rPr lang="en-US" dirty="0" smtClean="0"/>
              <a:t/>
            </a:r>
            <a:br>
              <a:rPr lang="en-US" dirty="0" smtClean="0"/>
            </a:br>
            <a:r>
              <a:rPr lang="ar-SA" dirty="0" smtClean="0"/>
              <a:t>با انجام يک الگوريتم برنامه سازي پويا براي اين مسئله ، زمان از مرتبه نمايي بدست مي آيد که آن هم مناسب نيست</a:t>
            </a:r>
            <a:r>
              <a:rPr lang="en-US" dirty="0" smtClean="0"/>
              <a:t>. </a:t>
            </a:r>
            <a:r>
              <a:rPr lang="ar-SA" dirty="0" smtClean="0"/>
              <a:t>البته الگوريتم هاي ديگري نيز ارائه شده ولي هيچ کدام کارايي مناسبي ندارند</a:t>
            </a:r>
            <a:r>
              <a:rPr lang="en-US" dirty="0" smtClean="0"/>
              <a:t>. ACO </a:t>
            </a:r>
            <a:r>
              <a:rPr lang="ar-SA" dirty="0" smtClean="0"/>
              <a:t>الگوريتم کامل و مناسبي براي حل مسئله</a:t>
            </a:r>
            <a:r>
              <a:rPr lang="en-US" dirty="0" smtClean="0"/>
              <a:t> TSP </a:t>
            </a:r>
            <a:r>
              <a:rPr lang="ar-SA" dirty="0" smtClean="0"/>
              <a:t>است</a:t>
            </a:r>
            <a:r>
              <a:rPr lang="en-US" dirty="0" smtClean="0"/>
              <a:t>.</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pPr algn="r" rtl="1"/>
            <a:r>
              <a:rPr lang="ar-SA" sz="2400" dirty="0" smtClean="0"/>
              <a:t>مورچه ها چگونه مي توانند کوتاهترين مسير را پيدا کنند؟</a:t>
            </a:r>
            <a:endParaRPr lang="en-US" sz="2400" dirty="0"/>
          </a:p>
        </p:txBody>
      </p:sp>
      <p:sp>
        <p:nvSpPr>
          <p:cNvPr id="3" name="Content Placeholder 2"/>
          <p:cNvSpPr>
            <a:spLocks noGrp="1"/>
          </p:cNvSpPr>
          <p:nvPr>
            <p:ph idx="1"/>
          </p:nvPr>
        </p:nvSpPr>
        <p:spPr>
          <a:xfrm>
            <a:off x="0" y="914400"/>
            <a:ext cx="9144000" cy="5943600"/>
          </a:xfrm>
        </p:spPr>
        <p:txBody>
          <a:bodyPr>
            <a:noAutofit/>
          </a:bodyPr>
          <a:lstStyle/>
          <a:p>
            <a:pPr algn="r" rtl="1"/>
            <a:r>
              <a:rPr lang="ar-SA" sz="1600" dirty="0" smtClean="0"/>
              <a:t>مورچه ها هنگام راه رفتن از خود ردي از ماده شيميايي فرومون</a:t>
            </a:r>
            <a:r>
              <a:rPr lang="en-US" sz="1600" dirty="0" smtClean="0"/>
              <a:t>(Pheromone) </a:t>
            </a:r>
            <a:r>
              <a:rPr lang="ar-SA" sz="1600" dirty="0" smtClean="0"/>
              <a:t>بجاي ميگذارند البته اين ماده بزودي تبخير مي شد ولي در کوتاه مدت بعنوان رد مورچه بر سطح زمين باقي مي ماند. يک رفتار پايه اي ساده در مورچه ها وجود دارد</a:t>
            </a:r>
            <a:r>
              <a:rPr lang="en-US" sz="1600" dirty="0" smtClean="0"/>
              <a:t> : </a:t>
            </a:r>
            <a:br>
              <a:rPr lang="en-US" sz="1600" dirty="0" smtClean="0"/>
            </a:br>
            <a:r>
              <a:rPr lang="ar-SA" sz="1600" dirty="0" smtClean="0"/>
              <a:t>آنها هنگام انتخاب بين دو مسير بصورت احتمالاتي</a:t>
            </a:r>
            <a:r>
              <a:rPr lang="en-US" sz="1600" dirty="0" smtClean="0"/>
              <a:t>( Statistical) </a:t>
            </a:r>
            <a:r>
              <a:rPr lang="ar-SA" sz="1600" dirty="0" smtClean="0"/>
              <a:t>مسيري را انتخاب مي کنند که فرومون بيشتري داشته باشد يا بعبارت ديگر مورچه هاي بيشتري قبلا از آن عبور کرده باشند. حال دقت کنيد که همين يک تمهيد ساده چگونه منجربه پيدا کردن کوتاهترين مسير خواهد شد</a:t>
            </a:r>
            <a:r>
              <a:rPr lang="en-US" sz="1600" dirty="0" smtClean="0"/>
              <a:t> :</a:t>
            </a:r>
            <a:br>
              <a:rPr lang="en-US" sz="1600" dirty="0" smtClean="0"/>
            </a:br>
            <a:r>
              <a:rPr lang="ar-SA" sz="1600" dirty="0" smtClean="0"/>
              <a:t>همانطور که در شکل 1-1 مي بينيم مورچه هاي روي مسير</a:t>
            </a:r>
            <a:r>
              <a:rPr lang="en-US" sz="1600" dirty="0" smtClean="0"/>
              <a:t> AB </a:t>
            </a:r>
            <a:r>
              <a:rPr lang="ar-SA" sz="1600" dirty="0" smtClean="0"/>
              <a:t>در حرکت اند (در دو جهت مخالف</a:t>
            </a:r>
            <a:r>
              <a:rPr lang="en-US" sz="1600" dirty="0" smtClean="0"/>
              <a:t>) </a:t>
            </a:r>
            <a:r>
              <a:rPr lang="ar-SA" sz="1600" dirty="0" smtClean="0"/>
              <a:t>اگر درمسير مورچه ها مانعي قرار ديهم(شکل 2-1) مورچه ها دو راه براي انتخاب کردن دارند</a:t>
            </a:r>
            <a:r>
              <a:rPr lang="en-US" sz="1600" dirty="0" smtClean="0"/>
              <a:t>. </a:t>
            </a:r>
            <a:r>
              <a:rPr lang="ar-SA" sz="1600" dirty="0" smtClean="0"/>
              <a:t>اولين مورچه از</a:t>
            </a:r>
            <a:r>
              <a:rPr lang="en-US" sz="1600" dirty="0" smtClean="0"/>
              <a:t>A </a:t>
            </a:r>
            <a:r>
              <a:rPr lang="ar-SA" sz="1600" dirty="0" smtClean="0"/>
              <a:t>مي آيد وبه</a:t>
            </a:r>
            <a:r>
              <a:rPr lang="en-US" sz="1600" dirty="0" smtClean="0"/>
              <a:t>C </a:t>
            </a:r>
            <a:r>
              <a:rPr lang="ar-SA" sz="1600" dirty="0" smtClean="0"/>
              <a:t>مي رسد، در مسير هيچ فروموني نمي بيند بنابر اين براي مسير چپ و راست احتمال يکسان مي دهد و بطور تصادفي و احتمالاتي مسير</a:t>
            </a:r>
            <a:r>
              <a:rPr lang="en-US" sz="1600" dirty="0" smtClean="0"/>
              <a:t> CED </a:t>
            </a:r>
            <a:r>
              <a:rPr lang="ar-SA" sz="1600" dirty="0" smtClean="0"/>
              <a:t>را انتخاب مي کند</a:t>
            </a:r>
            <a:r>
              <a:rPr lang="en-US" sz="1600" dirty="0" smtClean="0"/>
              <a:t>. </a:t>
            </a:r>
            <a:r>
              <a:rPr lang="ar-SA" sz="1600" dirty="0" smtClean="0"/>
              <a:t>اولين مورچه اي که مورچه اول را دنبال مي کند زودتر از مورچه اولي که ازمسير</a:t>
            </a:r>
            <a:r>
              <a:rPr lang="en-US" sz="1600" dirty="0" smtClean="0"/>
              <a:t> CFD </a:t>
            </a:r>
            <a:r>
              <a:rPr lang="ar-SA" sz="1600" dirty="0" smtClean="0"/>
              <a:t>رفته به مقصد مي رسد</a:t>
            </a:r>
            <a:r>
              <a:rPr lang="en-US" sz="1600" dirty="0" smtClean="0"/>
              <a:t>. </a:t>
            </a:r>
            <a:r>
              <a:rPr lang="ar-SA" sz="1600" dirty="0" smtClean="0"/>
              <a:t>مورچه ها در حال برگشت و به مرور زمان يک اثر بيشتر فرومون را روي</a:t>
            </a:r>
            <a:r>
              <a:rPr lang="en-US" sz="1600" dirty="0" smtClean="0"/>
              <a:t> CED </a:t>
            </a:r>
            <a:r>
              <a:rPr lang="ar-SA" sz="1600" dirty="0" smtClean="0"/>
              <a:t>حس مي کنند و آنرا بطور احتمالي و تصادفي</a:t>
            </a:r>
            <a:r>
              <a:rPr lang="en-US" sz="1600" dirty="0" smtClean="0"/>
              <a:t>( </a:t>
            </a:r>
            <a:r>
              <a:rPr lang="ar-SA" sz="1600" dirty="0" smtClean="0"/>
              <a:t>نه حتما و قطعا</a:t>
            </a:r>
            <a:r>
              <a:rPr lang="en-US" sz="1600" dirty="0" smtClean="0"/>
              <a:t>)</a:t>
            </a:r>
            <a:r>
              <a:rPr lang="ar-SA" sz="1600" dirty="0" smtClean="0"/>
              <a:t>انتخاب مي کنند. در نهايت مسير</a:t>
            </a:r>
            <a:r>
              <a:rPr lang="en-US" sz="1600" dirty="0" smtClean="0"/>
              <a:t> CED </a:t>
            </a:r>
            <a:r>
              <a:rPr lang="ar-SA" sz="1600" dirty="0" smtClean="0"/>
              <a:t>بعنوان مسير کوتاهتر برگزيده مي شود. درحقيقت چون طول مسير</a:t>
            </a:r>
            <a:r>
              <a:rPr lang="en-US" sz="1600" dirty="0" smtClean="0"/>
              <a:t> CED </a:t>
            </a:r>
            <a:r>
              <a:rPr lang="ar-SA" sz="1600" dirty="0" smtClean="0"/>
              <a:t>کوتاهتراست زمان رفت و برگشت از آن هم کمتر مي شود و در نتيجه مورچه هاي بيشتري نسبت به مسير ديگر آنرا طي خواهند کرد چون فرومون بيشتري در آن وجوددارد</a:t>
            </a:r>
            <a:r>
              <a:rPr lang="en-US" sz="1600" dirty="0" smtClean="0"/>
              <a:t>.</a:t>
            </a:r>
            <a:br>
              <a:rPr lang="en-US" sz="1600" dirty="0" smtClean="0"/>
            </a:br>
            <a:r>
              <a:rPr lang="ar-SA" sz="1600" dirty="0" smtClean="0"/>
              <a:t>نکه بسيار با اهميت اين است که هر چند احتمال انتخاب مسير پر فرومون توسط مورچه ها بيشتر است ولي اين کماکان احتمال است و قطعيت نيست</a:t>
            </a:r>
            <a:r>
              <a:rPr lang="en-US" sz="1600" dirty="0" smtClean="0"/>
              <a:t>. </a:t>
            </a:r>
            <a:r>
              <a:rPr lang="ar-SA" sz="1600" dirty="0" smtClean="0"/>
              <a:t>يعني اگر مسير</a:t>
            </a:r>
            <a:r>
              <a:rPr lang="en-US" sz="1600" dirty="0" smtClean="0"/>
              <a:t> CED </a:t>
            </a:r>
            <a:r>
              <a:rPr lang="ar-SA" sz="1600" dirty="0" smtClean="0"/>
              <a:t>پرفرومون تر از</a:t>
            </a:r>
            <a:r>
              <a:rPr lang="en-US" sz="1600" dirty="0" smtClean="0"/>
              <a:t> CFD </a:t>
            </a:r>
            <a:r>
              <a:rPr lang="ar-SA" sz="1600" dirty="0" smtClean="0"/>
              <a:t>باشد به هيچ عنوان نمي شود نتيجه گرفت که همه مورچه ها از مسير</a:t>
            </a:r>
            <a:r>
              <a:rPr lang="en-US" sz="1600" dirty="0" smtClean="0"/>
              <a:t>CED </a:t>
            </a:r>
            <a:r>
              <a:rPr lang="ar-SA" sz="1600" dirty="0" smtClean="0"/>
              <a:t>عبورخواهند کرد بلکه تنها مي توان گفت که مثلا 90% مورچه ها از مسير کوتاهتر عبورخواهند کرد. اگر فرض کنيم که بجاي اين احتمال قطعيت وجود مي داشت، يعني هر مورچه فقط و فقط مسير پرفرومون تر را انتخاب ميکرد آنگاه اساسا اين روش ممکن نبود به جواب برسد. اگر تصادفا اولين مورچه مسير</a:t>
            </a:r>
            <a:r>
              <a:rPr lang="en-US" sz="1600" dirty="0" smtClean="0"/>
              <a:t>CFD</a:t>
            </a:r>
            <a:r>
              <a:rPr lang="ar-SA" sz="1600" dirty="0" smtClean="0"/>
              <a:t>مسير دورتر را انتخاب مي کرد و ردي از فرومون بر جاي مي گذاشت آنگاه همه مورچه ها بدنبال او حرکت مي کردند و هيچ وقت کوتاهترين مسير يافته نمي شد</a:t>
            </a:r>
            <a:r>
              <a:rPr lang="en-US" sz="1600" dirty="0" smtClean="0"/>
              <a:t>. </a:t>
            </a:r>
            <a:r>
              <a:rPr lang="ar-SA" sz="1600" dirty="0" smtClean="0"/>
              <a:t>بنابراين تصادف و احتمال نقش عمده اي در</a:t>
            </a:r>
            <a:r>
              <a:rPr lang="en-US" sz="1600" dirty="0" smtClean="0"/>
              <a:t> ACO </a:t>
            </a:r>
            <a:r>
              <a:rPr lang="ar-SA" sz="1600" dirty="0" smtClean="0"/>
              <a:t>بر عهده دارند</a:t>
            </a:r>
            <a:r>
              <a:rPr lang="en-US" sz="1600" dirty="0" smtClean="0"/>
              <a:t>.</a:t>
            </a:r>
            <a:br>
              <a:rPr lang="en-US" sz="1600" dirty="0" smtClean="0"/>
            </a:br>
            <a:r>
              <a:rPr lang="ar-SA" sz="1600" dirty="0" smtClean="0"/>
              <a:t>نکته ديگر مسئله تبخير شدن فرومون بر جاي گذاشته شده است. برفرض اگر مانع در مسير</a:t>
            </a:r>
            <a:r>
              <a:rPr lang="en-US" sz="1600" dirty="0" smtClean="0"/>
              <a:t> AB </a:t>
            </a:r>
            <a:r>
              <a:rPr lang="ar-SA" sz="1600" dirty="0" smtClean="0"/>
              <a:t>برداشته شود و فرومون تبخير نشود مورچه ها همان مسيرقبلي را طي خواهند کرد. ولي در حقيقت اين طور نيست. تبخير شدن فرومون و احتمال به مورچه ها امکان پيدا کردن مسير کوتاهتر جديد را مي دهند</a:t>
            </a:r>
            <a:r>
              <a:rPr lang="en-US" sz="1600" dirty="0" smtClean="0"/>
              <a:t>.</a:t>
            </a:r>
            <a:br>
              <a:rPr lang="en-US" sz="1600" dirty="0" smtClean="0"/>
            </a:br>
            <a:endParaRPr 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3600" dirty="0" smtClean="0"/>
              <a:t>مزيتهاي</a:t>
            </a:r>
            <a:r>
              <a:rPr lang="en-US" sz="3600" dirty="0" smtClean="0"/>
              <a:t> ACO :</a:t>
            </a:r>
            <a:endParaRPr lang="en-US" sz="3600" dirty="0"/>
          </a:p>
        </p:txBody>
      </p:sp>
      <p:sp>
        <p:nvSpPr>
          <p:cNvPr id="3" name="Content Placeholder 2"/>
          <p:cNvSpPr>
            <a:spLocks noGrp="1"/>
          </p:cNvSpPr>
          <p:nvPr>
            <p:ph idx="1"/>
          </p:nvPr>
        </p:nvSpPr>
        <p:spPr/>
        <p:txBody>
          <a:bodyPr>
            <a:normAutofit fontScale="62500" lnSpcReduction="20000"/>
          </a:bodyPr>
          <a:lstStyle/>
          <a:p>
            <a:pPr algn="r" rtl="1"/>
            <a:r>
              <a:rPr lang="en-US" b="1" dirty="0" smtClean="0"/>
              <a:t/>
            </a:r>
            <a:br>
              <a:rPr lang="en-US" b="1" dirty="0" smtClean="0"/>
            </a:br>
            <a:r>
              <a:rPr lang="ar-SA" b="1" dirty="0" smtClean="0"/>
              <a:t>همانطور که گقته شد</a:t>
            </a:r>
            <a:r>
              <a:rPr lang="en-US" b="1" dirty="0" smtClean="0"/>
              <a:t> «</a:t>
            </a:r>
            <a:r>
              <a:rPr lang="ar-SA" b="1" dirty="0" smtClean="0"/>
              <a:t>تبخير شدن فرومون» و «احتمال-تصادف</a:t>
            </a:r>
            <a:r>
              <a:rPr lang="en-US" b="1" dirty="0" smtClean="0"/>
              <a:t>» </a:t>
            </a:r>
            <a:r>
              <a:rPr lang="ar-SA" b="1" dirty="0" smtClean="0"/>
              <a:t>به مورچه ها امکان پيدا کردن کوتاهترين مسير را مي دهند. اين دو ويژگي باعث ايجادانعطاف در حل هرگونه مسئله بهينه سازي مي شوند. مثلا در گراف شهرهاي مسئله فروشنده دوره گرد، اگر يکي از يالها (يا گره ها) حذف شود الگوريتم اين توانايي را دارد تابه سرعت مسير بهينه را با توجه به شرايط جديد پيدا کند. به اين ترتيب که اگر يال يا گره اي حذف شود ديگر لازم نيست که الگوريتم از ابتدا مسئله را حل کند بلکه ازجايي که مسئله حل شده تا محل حذف يال (يا گره) هنوز بهترين مسير را داريم، از اين به بعد مورچه ها مي توانند پس از مدت کوتاهي مسير بهينه(کوتاهترين) رابيابند</a:t>
            </a:r>
            <a:r>
              <a:rPr lang="en-US" b="1" dirty="0" smtClean="0"/>
              <a:t>.</a:t>
            </a:r>
            <a:br>
              <a:rPr lang="en-US" b="1" dirty="0" smtClean="0"/>
            </a:br>
            <a:r>
              <a:rPr lang="en-US" b="1" dirty="0" smtClean="0"/>
              <a:t/>
            </a:r>
            <a:br>
              <a:rPr lang="en-US" b="1" dirty="0" smtClean="0"/>
            </a:br>
            <a:r>
              <a:rPr lang="ar-SA" sz="4500" dirty="0" smtClean="0"/>
              <a:t>کاربردهاي</a:t>
            </a:r>
            <a:r>
              <a:rPr lang="en-US" sz="4500" dirty="0" smtClean="0"/>
              <a:t> ACO :</a:t>
            </a:r>
            <a:r>
              <a:rPr lang="en-US" b="1" dirty="0" smtClean="0"/>
              <a:t/>
            </a:r>
            <a:br>
              <a:rPr lang="en-US" b="1" dirty="0" smtClean="0"/>
            </a:br>
            <a:r>
              <a:rPr lang="ar-SA" b="1" dirty="0" smtClean="0"/>
              <a:t>از کاربردهاي</a:t>
            </a:r>
            <a:r>
              <a:rPr lang="en-US" b="1" dirty="0" smtClean="0"/>
              <a:t> ACO </a:t>
            </a:r>
            <a:r>
              <a:rPr lang="ar-SA" b="1" dirty="0" smtClean="0"/>
              <a:t>مي توان به بهينه کردن هر مسئله اي که نياز به يافتن کوتاهترين مسير دارد ، اشاره نمود</a:t>
            </a:r>
            <a:r>
              <a:rPr lang="en-US" b="1" dirty="0" smtClean="0"/>
              <a:t> :</a:t>
            </a:r>
            <a:br>
              <a:rPr lang="en-US" b="1" dirty="0" smtClean="0"/>
            </a:br>
            <a:r>
              <a:rPr lang="en-US" b="1" dirty="0" smtClean="0"/>
              <a:t>1. </a:t>
            </a:r>
            <a:r>
              <a:rPr lang="ar-SA" b="1" dirty="0" smtClean="0"/>
              <a:t>مسير يابي داخل شهري و بين شهري</a:t>
            </a:r>
            <a:r>
              <a:rPr lang="en-US" b="1" dirty="0" smtClean="0"/>
              <a:t/>
            </a:r>
            <a:br>
              <a:rPr lang="en-US" b="1" dirty="0" smtClean="0"/>
            </a:br>
            <a:r>
              <a:rPr lang="en-US" b="1" dirty="0" smtClean="0"/>
              <a:t>2.</a:t>
            </a:r>
            <a:r>
              <a:rPr lang="ar-SA" b="1" dirty="0" smtClean="0"/>
              <a:t>مسير يابي بين پست هاي شبکه هاي توزيع برق ولتاژ بالا</a:t>
            </a:r>
            <a:r>
              <a:rPr lang="en-US" b="1" dirty="0" smtClean="0"/>
              <a:t/>
            </a:r>
            <a:br>
              <a:rPr lang="en-US" b="1" dirty="0" smtClean="0"/>
            </a:br>
            <a:r>
              <a:rPr lang="en-US" b="1" dirty="0" smtClean="0"/>
              <a:t>3.</a:t>
            </a:r>
            <a:r>
              <a:rPr lang="ar-SA" b="1" dirty="0" smtClean="0"/>
              <a:t>مسيريابي شبکه هاي کامپيوتري</a:t>
            </a:r>
            <a:r>
              <a:rPr lang="en-US" b="1" dirty="0" smtClean="0"/>
              <a:t/>
            </a:r>
            <a:br>
              <a:rPr lang="en-US" b="1"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r" rtl="1"/>
            <a:r>
              <a:rPr lang="ar-SA" sz="2800" dirty="0" smtClean="0"/>
              <a:t>مسير يابي شبکه هاي کامپيوتري با استفاده از</a:t>
            </a:r>
            <a:r>
              <a:rPr lang="en-US" sz="2800" dirty="0" smtClean="0"/>
              <a:t> ACO :</a:t>
            </a:r>
            <a:endParaRPr lang="en-US" sz="2800" dirty="0"/>
          </a:p>
        </p:txBody>
      </p:sp>
      <p:sp>
        <p:nvSpPr>
          <p:cNvPr id="3" name="Content Placeholder 2"/>
          <p:cNvSpPr>
            <a:spLocks noGrp="1"/>
          </p:cNvSpPr>
          <p:nvPr>
            <p:ph idx="1"/>
          </p:nvPr>
        </p:nvSpPr>
        <p:spPr/>
        <p:txBody>
          <a:bodyPr>
            <a:normAutofit fontScale="70000" lnSpcReduction="20000"/>
          </a:bodyPr>
          <a:lstStyle/>
          <a:p>
            <a:pPr algn="r" rtl="1"/>
            <a:r>
              <a:rPr lang="ar-SA" dirty="0" smtClean="0"/>
              <a:t>در ابتدا مقدمه هاي از نحوه مسير يابي در شبکه هاي کامپيوتري را توضيح خواهيم داد</a:t>
            </a:r>
            <a:r>
              <a:rPr lang="en-US" dirty="0" smtClean="0"/>
              <a:t> :</a:t>
            </a:r>
            <a:br>
              <a:rPr lang="en-US" dirty="0" smtClean="0"/>
            </a:br>
            <a:r>
              <a:rPr lang="ar-SA" dirty="0" smtClean="0"/>
              <a:t>اطلاعات بر روي شبکه بصورت بسته هاي اطلاعاتي کوچکي</a:t>
            </a:r>
            <a:r>
              <a:rPr lang="en-US" dirty="0" smtClean="0"/>
              <a:t> (Packet) </a:t>
            </a:r>
            <a:r>
              <a:rPr lang="ar-SA" dirty="0" smtClean="0"/>
              <a:t>منتقل مي شوند. هر يک از اين بسته ها بر روي شبکه در طي مسير از مبدا تا مقصد بايد از گره هاي زيادي که مسيرياب</a:t>
            </a:r>
            <a:r>
              <a:rPr lang="en-US" dirty="0" smtClean="0"/>
              <a:t> (Router) </a:t>
            </a:r>
            <a:r>
              <a:rPr lang="ar-SA" dirty="0" smtClean="0"/>
              <a:t>نام دارند عبور مي کنند. در داخل هر مسيرياب جدولي قرار دارد تا بهترين و کوتاهترين مسير بعدي تا مقصد از طريق آن مشخص مي شود، بنابر اين بسته هاي اطلاعاتي حين گذر ازمسيرياب ها با توجه به محتويات اين جداول عبور داده مي شوند</a:t>
            </a:r>
            <a:r>
              <a:rPr lang="en-US" dirty="0" smtClean="0"/>
              <a:t>.</a:t>
            </a:r>
            <a:br>
              <a:rPr lang="en-US" dirty="0" smtClean="0"/>
            </a:br>
            <a:r>
              <a:rPr lang="ar-SA" dirty="0" smtClean="0"/>
              <a:t>روشي بنام   </a:t>
            </a:r>
            <a:r>
              <a:rPr lang="en-US" dirty="0" smtClean="0"/>
              <a:t>ACR : Ant Colony </a:t>
            </a:r>
            <a:r>
              <a:rPr lang="en-US" dirty="0" err="1" smtClean="0"/>
              <a:t>Routering</a:t>
            </a:r>
            <a:r>
              <a:rPr lang="ar-SA" dirty="0" smtClean="0"/>
              <a:t>پيشنهاد شده که بر اساس ايده کلوني مورچه به بهينه سازي جدول مي پردازيد و در واقع به هر مسيري با توجه به بهينگي آن امتياز مي دهد. استفاده از</a:t>
            </a:r>
            <a:r>
              <a:rPr lang="en-US" dirty="0" smtClean="0"/>
              <a:t> ACR </a:t>
            </a:r>
            <a:r>
              <a:rPr lang="ar-SA" dirty="0" smtClean="0"/>
              <a:t>به اين منظور داراي برتري نسبت به ساير روش هاست که با طبيعت ديناميک شبکه سازگاري دارد، زيرا به عنوان مثال ممکن است مسيري پر ترافيک شود يا حتي مسير يابي</a:t>
            </a:r>
            <a:r>
              <a:rPr lang="en-US" dirty="0" smtClean="0"/>
              <a:t>(Router) </a:t>
            </a:r>
            <a:r>
              <a:rPr lang="ar-SA" dirty="0" smtClean="0"/>
              <a:t>از کارافتاده باشد و بدليل انعطاف پذيري که</a:t>
            </a:r>
            <a:r>
              <a:rPr lang="en-US" dirty="0" smtClean="0"/>
              <a:t> ACO </a:t>
            </a:r>
            <a:r>
              <a:rPr lang="ar-SA" dirty="0" smtClean="0"/>
              <a:t>در برابر اين تغييرات دارد همواره بهترين راه حل بعدي را در دسترس قرار مي دهد.</a:t>
            </a:r>
            <a:endParaRPr lang="en-US" b="1" dirty="0" smtClean="0"/>
          </a:p>
          <a:p>
            <a:pPr algn="r" rtl="1"/>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6172200"/>
          </a:xfrm>
        </p:spPr>
        <p:txBody>
          <a:bodyPr>
            <a:noAutofit/>
          </a:bodyPr>
          <a:lstStyle/>
          <a:p>
            <a:r>
              <a:rPr lang="fa-IR" sz="9600" dirty="0" smtClean="0"/>
              <a:t>پايان</a:t>
            </a:r>
            <a:endParaRPr lang="en-US" sz="9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749</Words>
  <Application>Microsoft Office PowerPoint</Application>
  <PresentationFormat>On-screen Show (4:3)</PresentationFormat>
  <Paragraphs>22</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الگوريتم كلوني مورچگان</vt:lpstr>
      <vt:lpstr>الگوریتم کلونی مورچه ها چیست؟</vt:lpstr>
      <vt:lpstr>Slide 3</vt:lpstr>
      <vt:lpstr>کد الگوریتم مورچه ها برای حل مسأله فروشنده دوره گرد</vt:lpstr>
      <vt:lpstr>بهينه سازي مسائل به روش کلوني مورچه(ACO) :</vt:lpstr>
      <vt:lpstr>مورچه ها چگونه مي توانند کوتاهترين مسير را پيدا کنند؟</vt:lpstr>
      <vt:lpstr>مزيتهاي ACO :</vt:lpstr>
      <vt:lpstr>مسير يابي شبکه هاي کامپيوتري با استفاده از ACO :</vt:lpstr>
      <vt:lpstr>پايان</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Baran</cp:lastModifiedBy>
  <cp:revision>4</cp:revision>
  <dcterms:created xsi:type="dcterms:W3CDTF">2006-08-16T00:00:00Z</dcterms:created>
  <dcterms:modified xsi:type="dcterms:W3CDTF">2011-12-20T21:53:57Z</dcterms:modified>
</cp:coreProperties>
</file>