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4" r:id="rId1"/>
  </p:sldMasterIdLst>
  <p:sldIdLst>
    <p:sldId id="257" r:id="rId2"/>
    <p:sldId id="258" r:id="rId3"/>
    <p:sldId id="259" r:id="rId4"/>
    <p:sldId id="262" r:id="rId5"/>
    <p:sldId id="256" r:id="rId6"/>
    <p:sldId id="260" r:id="rId7"/>
    <p:sldId id="263" r:id="rId8"/>
    <p:sldId id="264" r:id="rId9"/>
    <p:sldId id="265" r:id="rId10"/>
    <p:sldId id="266" r:id="rId11"/>
    <p:sldId id="267"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85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9788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04680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7590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9306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8936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4595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964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7021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245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827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8816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237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0013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684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12/26/2014</a:t>
            </a:fld>
            <a:endParaRPr lang="en-US" dirty="0"/>
          </a:p>
        </p:txBody>
      </p:sp>
    </p:spTree>
    <p:extLst>
      <p:ext uri="{BB962C8B-B14F-4D97-AF65-F5344CB8AC3E}">
        <p14:creationId xmlns:p14="http://schemas.microsoft.com/office/powerpoint/2010/main" val="477291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12/26/2014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8238836"/>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fa.wikipedia.org/wiki/%D8%AC%D8%A7%D9%86_%D9%85%DA%A9%E2%80%8C%DA%A9%D8%A7%D8%B1%D8%AA%DB%8C" TargetMode="External"/><Relationship Id="rId2" Type="http://schemas.openxmlformats.org/officeDocument/2006/relationships/hyperlink" Target="http://fa.wikipedia.org/wiki/%D8%B1%D8%A7%DB%8C%D8%A7%D9%86%D9%87"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BEBA8EAE-BF5A-486C-A8C5-ECC9F3942E4B}">
                <a14:imgProps xmlns:a14="http://schemas.microsoft.com/office/drawing/2010/main">
                  <a14:imgLayer r:embed="rId3">
                    <a14:imgEffect>
                      <a14:colorTemperature colorTemp="5900"/>
                    </a14:imgEffect>
                  </a14:imgLayer>
                </a14:imgProps>
              </a:ext>
              <a:ext uri="{28A0092B-C50C-407E-A947-70E740481C1C}">
                <a14:useLocalDpi xmlns:a14="http://schemas.microsoft.com/office/drawing/2010/main" val="0"/>
              </a:ext>
            </a:extLst>
          </a:blip>
          <a:stretch>
            <a:fillRect/>
          </a:stretch>
        </p:blipFill>
        <p:spPr>
          <a:xfrm>
            <a:off x="1038387" y="1348351"/>
            <a:ext cx="7836333" cy="390557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73545559"/>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بررسی ویژگی های زبان </a:t>
            </a:r>
            <a:r>
              <a:rPr lang="en-US" b="1" dirty="0"/>
              <a:t>LISP</a:t>
            </a:r>
            <a:br>
              <a:rPr lang="en-US" b="1" dirty="0"/>
            </a:br>
            <a:endParaRPr lang="fa-IR" dirty="0"/>
          </a:p>
        </p:txBody>
      </p:sp>
      <p:sp>
        <p:nvSpPr>
          <p:cNvPr id="3" name="Content Placeholder 2"/>
          <p:cNvSpPr>
            <a:spLocks noGrp="1"/>
          </p:cNvSpPr>
          <p:nvPr>
            <p:ph idx="1"/>
          </p:nvPr>
        </p:nvSpPr>
        <p:spPr/>
        <p:txBody>
          <a:bodyPr/>
          <a:lstStyle/>
          <a:p>
            <a:r>
              <a:rPr lang="fa-IR" b="1" dirty="0"/>
              <a:t>۱) وضوح ، سادگی ، یکپارچه بودن:</a:t>
            </a:r>
            <a:r>
              <a:rPr lang="fa-IR" dirty="0"/>
              <a:t/>
            </a:r>
            <a:br>
              <a:rPr lang="fa-IR" dirty="0"/>
            </a:br>
            <a:r>
              <a:rPr lang="fa-IR" dirty="0"/>
              <a:t>زبان لیست یک زبان </a:t>
            </a:r>
            <a:r>
              <a:rPr lang="fa-IR" b="1" dirty="0"/>
              <a:t>بسیار</a:t>
            </a:r>
            <a:r>
              <a:rPr lang="fa-IR" dirty="0"/>
              <a:t> یکپارچه و ساده و با وضوح خیلی بالا است به طوری که استفاده از تابع و عملگر و … کاملا شبیه هم است و این یک یکپارچگی تا حدی بالاست که خیلی راحت می توان با یک برنامه ی زبان لیسپ یک برنامه ی زبان لیسپ </a:t>
            </a:r>
            <a:r>
              <a:rPr lang="fa-IR" b="1" dirty="0"/>
              <a:t>دیگر</a:t>
            </a:r>
            <a:r>
              <a:rPr lang="fa-IR" dirty="0"/>
              <a:t> ایجاد کرد</a:t>
            </a:r>
            <a:r>
              <a:rPr lang="fa-IR" dirty="0" smtClean="0"/>
              <a:t>.</a:t>
            </a:r>
          </a:p>
          <a:p>
            <a:pPr fontAlgn="base"/>
            <a:r>
              <a:rPr lang="fa-IR" b="1" dirty="0"/>
              <a:t>۲) تعامد (</a:t>
            </a:r>
            <a:r>
              <a:rPr lang="en-US" b="1" dirty="0" err="1"/>
              <a:t>orthogonality</a:t>
            </a:r>
            <a:r>
              <a:rPr lang="en-US" b="1" dirty="0"/>
              <a:t>):</a:t>
            </a:r>
            <a:endParaRPr lang="en-US" dirty="0"/>
          </a:p>
          <a:p>
            <a:pPr fontAlgn="base"/>
            <a:r>
              <a:rPr lang="fa-IR" dirty="0"/>
              <a:t>همین طور که در بالا اشاره کردم می توان خیلی از دستورات و کار ها را شبیه هم در زبان لیسپ انجام داد و آن به خاطر استفاده از </a:t>
            </a:r>
            <a:r>
              <a:rPr lang="fa-IR" b="1" dirty="0"/>
              <a:t>ساختار لینک لیست</a:t>
            </a:r>
            <a:r>
              <a:rPr lang="fa-IR" dirty="0"/>
              <a:t> و نمایش </a:t>
            </a:r>
            <a:r>
              <a:rPr lang="fa-IR" b="1" dirty="0"/>
              <a:t>پیش ترتیب</a:t>
            </a:r>
            <a:r>
              <a:rPr lang="fa-IR" dirty="0"/>
              <a:t> است.</a:t>
            </a:r>
            <a:br>
              <a:rPr lang="fa-IR" dirty="0"/>
            </a:br>
            <a:r>
              <a:rPr lang="fa-IR" b="1" dirty="0"/>
              <a:t>۳) معنائی بودن</a:t>
            </a:r>
            <a:r>
              <a:rPr lang="fa-IR" dirty="0"/>
              <a:t/>
            </a:r>
            <a:br>
              <a:rPr lang="fa-IR" dirty="0"/>
            </a:br>
            <a:r>
              <a:rPr lang="fa-IR" dirty="0"/>
              <a:t>لیسپ بسیار به زبان </a:t>
            </a:r>
            <a:r>
              <a:rPr lang="fa-IR" b="1" dirty="0"/>
              <a:t>محاوره ای نزدیک</a:t>
            </a:r>
            <a:r>
              <a:rPr lang="fa-IR" dirty="0"/>
              <a:t> است و وقتی کد زبان لیسپ می زنید احساس می کنید در حال مکالمه ی انگلیسی با کامپیوتر هستید</a:t>
            </a:r>
          </a:p>
          <a:p>
            <a:endParaRPr lang="fa-IR" dirty="0"/>
          </a:p>
        </p:txBody>
      </p:sp>
    </p:spTree>
    <p:extLst>
      <p:ext uri="{BB962C8B-B14F-4D97-AF65-F5344CB8AC3E}">
        <p14:creationId xmlns:p14="http://schemas.microsoft.com/office/powerpoint/2010/main" val="326011138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7459"/>
            <a:ext cx="8596668" cy="5653904"/>
          </a:xfrm>
        </p:spPr>
        <p:txBody>
          <a:bodyPr>
            <a:normAutofit/>
          </a:bodyPr>
          <a:lstStyle/>
          <a:p>
            <a:r>
              <a:rPr lang="fa-IR" sz="2400" b="1" dirty="0" smtClean="0">
                <a:solidFill>
                  <a:schemeClr val="accent1"/>
                </a:solidFill>
              </a:rPr>
              <a:t>۴) </a:t>
            </a:r>
            <a:r>
              <a:rPr lang="fa-IR" sz="2400" b="1" dirty="0">
                <a:solidFill>
                  <a:schemeClr val="accent1"/>
                </a:solidFill>
              </a:rPr>
              <a:t>انتزاعی بودن </a:t>
            </a:r>
            <a:r>
              <a:rPr lang="en-US" sz="2400" b="1" dirty="0" smtClean="0">
                <a:solidFill>
                  <a:schemeClr val="accent1"/>
                </a:solidFill>
              </a:rPr>
              <a:t>Abstraction</a:t>
            </a:r>
            <a:endParaRPr lang="fa-IR" sz="2400" b="1" dirty="0" smtClean="0">
              <a:solidFill>
                <a:schemeClr val="accent1"/>
              </a:solidFill>
            </a:endParaRPr>
          </a:p>
          <a:p>
            <a:r>
              <a:rPr lang="fa-IR" sz="2400" dirty="0" smtClean="0"/>
              <a:t>در </a:t>
            </a:r>
            <a:r>
              <a:rPr lang="fa-IR" sz="2400" dirty="0"/>
              <a:t>لیسپ امکان </a:t>
            </a:r>
            <a:r>
              <a:rPr lang="fa-IR" sz="2400" dirty="0" smtClean="0"/>
              <a:t>ساخت </a:t>
            </a:r>
            <a:r>
              <a:rPr lang="fa-IR" sz="2400" dirty="0"/>
              <a:t>نوع داده ی جدید وجود دارد ولی مانند زبان سی پلاس پلاس امکان تعریف تابع در کلاس و اعضای </a:t>
            </a:r>
            <a:r>
              <a:rPr lang="en-US" sz="2400" dirty="0"/>
              <a:t>Public </a:t>
            </a:r>
            <a:r>
              <a:rPr lang="fa-IR" sz="2400" dirty="0"/>
              <a:t>و </a:t>
            </a:r>
            <a:r>
              <a:rPr lang="en-US" sz="2400" dirty="0"/>
              <a:t>private </a:t>
            </a:r>
            <a:r>
              <a:rPr lang="fa-IR" sz="2400" dirty="0"/>
              <a:t>را نداریم</a:t>
            </a:r>
            <a:r>
              <a:rPr lang="fa-IR" sz="2400" dirty="0" smtClean="0"/>
              <a:t>.</a:t>
            </a:r>
          </a:p>
          <a:p>
            <a:pPr fontAlgn="base"/>
            <a:r>
              <a:rPr lang="fa-IR" sz="2400" b="1" dirty="0">
                <a:solidFill>
                  <a:schemeClr val="accent1"/>
                </a:solidFill>
              </a:rPr>
              <a:t>۵) قابلیت انتقال</a:t>
            </a:r>
            <a:r>
              <a:rPr lang="fa-IR" sz="2400" dirty="0"/>
              <a:t/>
            </a:r>
            <a:br>
              <a:rPr lang="fa-IR" sz="2400" dirty="0"/>
            </a:br>
            <a:r>
              <a:rPr lang="fa-IR" sz="2400" dirty="0"/>
              <a:t>زبان لیسپ روی</a:t>
            </a:r>
            <a:r>
              <a:rPr lang="fa-IR" sz="2400" b="1" dirty="0"/>
              <a:t> تمام</a:t>
            </a:r>
            <a:r>
              <a:rPr lang="fa-IR" sz="2400" dirty="0"/>
              <a:t> سیستم عامل ها و پردازنده ها اجرا می شوند و مانند سی پلاس پلاس</a:t>
            </a:r>
            <a:r>
              <a:rPr lang="en-US" sz="2400" b="1" dirty="0"/>
              <a:t>Portable</a:t>
            </a:r>
            <a:r>
              <a:rPr lang="en-US" sz="2400" dirty="0"/>
              <a:t> </a:t>
            </a:r>
            <a:r>
              <a:rPr lang="fa-IR" sz="2400" dirty="0"/>
              <a:t>است و قابلیت انتزاع بالایی دارد.</a:t>
            </a:r>
            <a:br>
              <a:rPr lang="fa-IR" sz="2400" dirty="0"/>
            </a:br>
            <a:r>
              <a:rPr lang="fa-IR" sz="2400" b="1" dirty="0">
                <a:solidFill>
                  <a:schemeClr val="accent1"/>
                </a:solidFill>
              </a:rPr>
              <a:t>۶) سادگی تایید برنامه</a:t>
            </a:r>
            <a:endParaRPr lang="fa-IR" sz="2400" dirty="0">
              <a:solidFill>
                <a:schemeClr val="accent1"/>
              </a:solidFill>
            </a:endParaRPr>
          </a:p>
          <a:p>
            <a:pPr fontAlgn="base"/>
            <a:r>
              <a:rPr lang="fa-IR" sz="2400" dirty="0"/>
              <a:t>زبان لیسپ یک زبان </a:t>
            </a:r>
            <a:r>
              <a:rPr lang="fa-IR" sz="2400" b="1" dirty="0"/>
              <a:t>تابعی</a:t>
            </a:r>
            <a:r>
              <a:rPr lang="fa-IR" sz="2400" dirty="0"/>
              <a:t> است و همین قابلیت تعامد و طبیعی بودنش هم بالاست و تقریبا استثنا در سینتکس نداریم. در نتیجه به راحتی می شود یک برنامه زبان لیسپ را فهمید و درستی آن را تایید کرد.</a:t>
            </a:r>
          </a:p>
          <a:p>
            <a:endParaRPr lang="fa-IR" sz="2400" dirty="0"/>
          </a:p>
        </p:txBody>
      </p:sp>
    </p:spTree>
    <p:extLst>
      <p:ext uri="{BB962C8B-B14F-4D97-AF65-F5344CB8AC3E}">
        <p14:creationId xmlns:p14="http://schemas.microsoft.com/office/powerpoint/2010/main" val="19969359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555356"/>
            <a:ext cx="8596668" cy="1320800"/>
          </a:xfrm>
        </p:spPr>
        <p:txBody>
          <a:bodyPr/>
          <a:lstStyle/>
          <a:p>
            <a:pPr algn="ctr"/>
            <a:r>
              <a:rPr lang="fa-IR" b="1" dirty="0"/>
              <a:t>دستورالعمل‌های پردازش</a:t>
            </a:r>
            <a:br>
              <a:rPr lang="fa-IR" b="1" dirty="0"/>
            </a:br>
            <a:endParaRPr lang="fa-IR" dirty="0"/>
          </a:p>
        </p:txBody>
      </p:sp>
      <p:sp>
        <p:nvSpPr>
          <p:cNvPr id="3" name="Content Placeholder 2"/>
          <p:cNvSpPr>
            <a:spLocks noGrp="1"/>
          </p:cNvSpPr>
          <p:nvPr>
            <p:ph idx="1"/>
          </p:nvPr>
        </p:nvSpPr>
        <p:spPr>
          <a:xfrm>
            <a:off x="677334" y="1424419"/>
            <a:ext cx="8596668" cy="3880773"/>
          </a:xfrm>
        </p:spPr>
        <p:txBody>
          <a:bodyPr>
            <a:normAutofit fontScale="92500" lnSpcReduction="10000"/>
          </a:bodyPr>
          <a:lstStyle/>
          <a:p>
            <a:r>
              <a:rPr lang="fa-IR" sz="2800" dirty="0"/>
              <a:t>لیسپ دستورالعمل‌های زیادی را برای دستیابی و کنترل لیست‌ها فراهم می‌کند. لیست‌ها می‌توانند مستقیماً با پردازهٔ لیست ایجاد شوند. لیست هر تعدادی از آرگومان‌ها را می‌پذیرد و تعدادی از آرگومان‌ها را بر می‌گرداند</a:t>
            </a:r>
            <a:r>
              <a:rPr lang="fa-IR" sz="2800" dirty="0" smtClean="0"/>
              <a:t>. </a:t>
            </a:r>
          </a:p>
          <a:p>
            <a:pPr algn="l"/>
            <a:r>
              <a:rPr lang="en-US" sz="2800" dirty="0" smtClean="0"/>
              <a:t>List 1 2 a 3) ;</a:t>
            </a:r>
          </a:p>
          <a:p>
            <a:pPr algn="l"/>
            <a:r>
              <a:rPr lang="en-US" sz="2800" dirty="0" smtClean="0"/>
              <a:t>Output: (1 2 a 3)</a:t>
            </a:r>
            <a:endParaRPr lang="fa-IR" sz="2800" dirty="0" smtClean="0"/>
          </a:p>
          <a:p>
            <a:pPr algn="l"/>
            <a:r>
              <a:rPr lang="fa-IR" sz="2800" dirty="0" smtClean="0">
                <a:solidFill>
                  <a:srgbClr val="000000"/>
                </a:solidFill>
                <a:latin typeface="Courier New" panose="02070309020205020404" pitchFamily="49" charset="0"/>
                <a:cs typeface="Courier New" panose="02070309020205020404" pitchFamily="49" charset="0"/>
              </a:rPr>
              <a:t> </a:t>
            </a:r>
            <a:r>
              <a:rPr lang="en-US" sz="2800" dirty="0" smtClean="0">
                <a:solidFill>
                  <a:srgbClr val="000000"/>
                </a:solidFill>
                <a:latin typeface="+mj-lt"/>
                <a:cs typeface="Courier New" panose="02070309020205020404" pitchFamily="49" charset="0"/>
              </a:rPr>
              <a:t>4;</a:t>
            </a:r>
            <a:r>
              <a:rPr lang="fa-IR" sz="2800" dirty="0" smtClean="0">
                <a:solidFill>
                  <a:srgbClr val="000000"/>
                </a:solidFill>
                <a:latin typeface="+mj-lt"/>
                <a:cs typeface="Courier New" panose="02070309020205020404" pitchFamily="49" charset="0"/>
              </a:rPr>
              <a:t>(</a:t>
            </a:r>
            <a:r>
              <a:rPr lang="en-US" sz="2800" dirty="0" smtClean="0">
                <a:solidFill>
                  <a:srgbClr val="000000"/>
                </a:solidFill>
                <a:latin typeface="+mj-lt"/>
                <a:cs typeface="Courier New" panose="02070309020205020404" pitchFamily="49" charset="0"/>
              </a:rPr>
              <a:t>2 3</a:t>
            </a:r>
            <a:r>
              <a:rPr lang="fa-IR" sz="2800" dirty="0" smtClean="0">
                <a:solidFill>
                  <a:srgbClr val="000000"/>
                </a:solidFill>
                <a:latin typeface="+mj-lt"/>
                <a:cs typeface="Courier New" panose="02070309020205020404" pitchFamily="49" charset="0"/>
              </a:rPr>
              <a:t>)‘</a:t>
            </a:r>
            <a:r>
              <a:rPr lang="en-US" sz="2800" dirty="0" smtClean="0">
                <a:solidFill>
                  <a:srgbClr val="000000"/>
                </a:solidFill>
                <a:latin typeface="+mj-lt"/>
                <a:cs typeface="Courier New" panose="02070309020205020404" pitchFamily="49" charset="0"/>
              </a:rPr>
              <a:t>list 1</a:t>
            </a:r>
            <a:r>
              <a:rPr lang="fa-IR" sz="4800" dirty="0" smtClean="0">
                <a:solidFill>
                  <a:schemeClr val="tx1"/>
                </a:solidFill>
              </a:rPr>
              <a:t> </a:t>
            </a:r>
            <a:endParaRPr lang="fa-IR" sz="5400" dirty="0">
              <a:solidFill>
                <a:schemeClr val="tx1"/>
              </a:solidFill>
              <a:latin typeface="Arial" panose="020B0604020202020204" pitchFamily="34" charset="0"/>
            </a:endParaRPr>
          </a:p>
          <a:p>
            <a:pPr algn="l"/>
            <a:r>
              <a:rPr lang="en-US" sz="2800" dirty="0" smtClean="0"/>
              <a:t>output: ((1 2) 3 4)</a:t>
            </a:r>
            <a:endParaRPr lang="fa-IR" sz="2800" dirty="0" smtClean="0"/>
          </a:p>
        </p:txBody>
      </p:sp>
    </p:spTree>
    <p:extLst>
      <p:ext uri="{BB962C8B-B14F-4D97-AF65-F5344CB8AC3E}">
        <p14:creationId xmlns:p14="http://schemas.microsoft.com/office/powerpoint/2010/main" val="208690760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321" y="656092"/>
            <a:ext cx="8596668" cy="4752815"/>
          </a:xfrm>
        </p:spPr>
        <p:txBody>
          <a:bodyPr>
            <a:noAutofit/>
          </a:bodyPr>
          <a:lstStyle/>
          <a:p>
            <a:pPr algn="ctr">
              <a:lnSpc>
                <a:spcPct val="250000"/>
              </a:lnSpc>
            </a:pPr>
            <a:r>
              <a:rPr lang="fa-IR" sz="4000" dirty="0" smtClean="0">
                <a:solidFill>
                  <a:schemeClr val="tx1"/>
                </a:solidFill>
                <a:latin typeface="Adobe Heiti Std R" panose="020B0400000000000000" pitchFamily="34" charset="-128"/>
                <a:ea typeface="Adobe Heiti Std R" panose="020B0400000000000000" pitchFamily="34" charset="-128"/>
              </a:rPr>
              <a:t>مــوضوع : زبــــــان </a:t>
            </a:r>
            <a:r>
              <a:rPr lang="en-US" sz="4000" dirty="0" smtClean="0">
                <a:solidFill>
                  <a:schemeClr val="tx1"/>
                </a:solidFill>
                <a:latin typeface="Adobe Heiti Std R" panose="020B0400000000000000" pitchFamily="34" charset="-128"/>
                <a:ea typeface="Adobe Heiti Std R" panose="020B0400000000000000" pitchFamily="34" charset="-128"/>
              </a:rPr>
              <a:t>Lisp</a:t>
            </a:r>
            <a:r>
              <a:rPr lang="fa-IR" sz="4000" dirty="0" smtClean="0">
                <a:solidFill>
                  <a:schemeClr val="tx1"/>
                </a:solidFill>
                <a:latin typeface="Adobe Heiti Std R" panose="020B0400000000000000" pitchFamily="34" charset="-128"/>
                <a:ea typeface="Adobe Heiti Std R" panose="020B0400000000000000" pitchFamily="34" charset="-128"/>
              </a:rPr>
              <a:t/>
            </a:r>
            <a:br>
              <a:rPr lang="fa-IR" sz="4000" dirty="0" smtClean="0">
                <a:solidFill>
                  <a:schemeClr val="tx1"/>
                </a:solidFill>
                <a:latin typeface="Adobe Heiti Std R" panose="020B0400000000000000" pitchFamily="34" charset="-128"/>
                <a:ea typeface="Adobe Heiti Std R" panose="020B0400000000000000" pitchFamily="34" charset="-128"/>
              </a:rPr>
            </a:br>
            <a:r>
              <a:rPr lang="fa-IR" sz="4000" dirty="0" smtClean="0">
                <a:solidFill>
                  <a:schemeClr val="tx1"/>
                </a:solidFill>
                <a:latin typeface="Adobe Heiti Std R" panose="020B0400000000000000" pitchFamily="34" charset="-128"/>
                <a:ea typeface="Adobe Heiti Std R" panose="020B0400000000000000" pitchFamily="34" charset="-128"/>
              </a:rPr>
              <a:t>اســــتاد مربوطه : </a:t>
            </a:r>
            <a:r>
              <a:rPr lang="fa-IR" sz="4000" dirty="0" smtClean="0">
                <a:solidFill>
                  <a:schemeClr val="tx1"/>
                </a:solidFill>
                <a:latin typeface="Adobe Heiti Std R" panose="020B0400000000000000" pitchFamily="34" charset="-128"/>
                <a:ea typeface="Adobe Heiti Std R" panose="020B0400000000000000" pitchFamily="34" charset="-128"/>
              </a:rPr>
              <a:t>خــانم </a:t>
            </a:r>
            <a:r>
              <a:rPr lang="fa-IR" sz="4000" dirty="0" smtClean="0">
                <a:solidFill>
                  <a:schemeClr val="tx1"/>
                </a:solidFill>
                <a:latin typeface="Adobe Heiti Std R" panose="020B0400000000000000" pitchFamily="34" charset="-128"/>
                <a:ea typeface="Adobe Heiti Std R" panose="020B0400000000000000" pitchFamily="34" charset="-128"/>
              </a:rPr>
              <a:t>عابدینی</a:t>
            </a:r>
            <a:br>
              <a:rPr lang="fa-IR" sz="4000" dirty="0" smtClean="0">
                <a:solidFill>
                  <a:schemeClr val="tx1"/>
                </a:solidFill>
                <a:latin typeface="Adobe Heiti Std R" panose="020B0400000000000000" pitchFamily="34" charset="-128"/>
                <a:ea typeface="Adobe Heiti Std R" panose="020B0400000000000000" pitchFamily="34" charset="-128"/>
              </a:rPr>
            </a:br>
            <a:r>
              <a:rPr lang="fa-IR" sz="4000" dirty="0" smtClean="0">
                <a:solidFill>
                  <a:schemeClr val="tx1"/>
                </a:solidFill>
                <a:latin typeface="Adobe Heiti Std R" panose="020B0400000000000000" pitchFamily="34" charset="-128"/>
                <a:ea typeface="Adobe Heiti Std R" panose="020B0400000000000000" pitchFamily="34" charset="-128"/>
              </a:rPr>
              <a:t>دانشجو : میـــلاد مــــرادی</a:t>
            </a:r>
            <a:endParaRPr lang="fa-IR" sz="4000" dirty="0">
              <a:solidFill>
                <a:schemeClr val="tx1"/>
              </a:solidFill>
              <a:latin typeface="Adobe Heiti Std R" panose="020B0400000000000000" pitchFamily="34" charset="-128"/>
              <a:ea typeface="Adobe Heiti Std R" panose="020B0400000000000000" pitchFamily="34" charset="-128"/>
            </a:endParaRPr>
          </a:p>
        </p:txBody>
      </p:sp>
    </p:spTree>
    <p:extLst>
      <p:ext uri="{BB962C8B-B14F-4D97-AF65-F5344CB8AC3E}">
        <p14:creationId xmlns:p14="http://schemas.microsoft.com/office/powerpoint/2010/main" val="144228381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فـهرست</a:t>
            </a:r>
            <a:endParaRPr lang="fa-IR" dirty="0">
              <a:solidFill>
                <a:schemeClr val="tx1"/>
              </a:solidFill>
            </a:endParaRPr>
          </a:p>
        </p:txBody>
      </p:sp>
      <p:sp>
        <p:nvSpPr>
          <p:cNvPr id="3" name="Content Placeholder 2"/>
          <p:cNvSpPr>
            <a:spLocks noGrp="1"/>
          </p:cNvSpPr>
          <p:nvPr>
            <p:ph idx="1"/>
          </p:nvPr>
        </p:nvSpPr>
        <p:spPr/>
        <p:txBody>
          <a:bodyPr>
            <a:noAutofit/>
          </a:bodyPr>
          <a:lstStyle/>
          <a:p>
            <a:pPr>
              <a:buClr>
                <a:schemeClr val="tx1"/>
              </a:buClr>
              <a:buFont typeface="+mj-lt"/>
              <a:buAutoNum type="arabicParenR"/>
            </a:pPr>
            <a:r>
              <a:rPr lang="fa-IR" sz="3200" dirty="0" smtClean="0">
                <a:solidFill>
                  <a:schemeClr val="tx1"/>
                </a:solidFill>
                <a:latin typeface="+mj-lt"/>
              </a:rPr>
              <a:t> مقـــدمه</a:t>
            </a:r>
          </a:p>
          <a:p>
            <a:pPr>
              <a:buClr>
                <a:schemeClr val="tx1"/>
              </a:buClr>
              <a:buFont typeface="+mj-lt"/>
              <a:buAutoNum type="arabicParenR"/>
            </a:pPr>
            <a:r>
              <a:rPr lang="fa-IR" sz="3200" dirty="0" smtClean="0">
                <a:solidFill>
                  <a:schemeClr val="tx1"/>
                </a:solidFill>
                <a:latin typeface="+mj-lt"/>
              </a:rPr>
              <a:t>تعریف زبان </a:t>
            </a:r>
            <a:r>
              <a:rPr lang="en-US" sz="3200" dirty="0" smtClean="0">
                <a:solidFill>
                  <a:schemeClr val="tx1"/>
                </a:solidFill>
                <a:latin typeface="+mj-lt"/>
              </a:rPr>
              <a:t>Lisp</a:t>
            </a:r>
            <a:endParaRPr lang="fa-IR" sz="3200" dirty="0" smtClean="0">
              <a:solidFill>
                <a:schemeClr val="tx1"/>
              </a:solidFill>
              <a:latin typeface="+mj-lt"/>
            </a:endParaRPr>
          </a:p>
          <a:p>
            <a:pPr>
              <a:buClr>
                <a:schemeClr val="tx1"/>
              </a:buClr>
              <a:buFont typeface="+mj-lt"/>
              <a:buAutoNum type="arabicParenR"/>
            </a:pPr>
            <a:r>
              <a:rPr lang="fa-IR" sz="3200" dirty="0" smtClean="0">
                <a:solidFill>
                  <a:schemeClr val="tx1"/>
                </a:solidFill>
                <a:latin typeface="+mj-lt"/>
              </a:rPr>
              <a:t>تاریخچه</a:t>
            </a:r>
            <a:r>
              <a:rPr lang="en-US" sz="3200" dirty="0" smtClean="0">
                <a:solidFill>
                  <a:schemeClr val="tx1"/>
                </a:solidFill>
                <a:latin typeface="+mj-lt"/>
              </a:rPr>
              <a:t> </a:t>
            </a:r>
            <a:r>
              <a:rPr lang="fa-IR" sz="3200" dirty="0" smtClean="0">
                <a:solidFill>
                  <a:schemeClr val="tx1"/>
                </a:solidFill>
                <a:latin typeface="+mj-lt"/>
              </a:rPr>
              <a:t>زبان </a:t>
            </a:r>
            <a:r>
              <a:rPr lang="en-US" sz="3200" dirty="0" smtClean="0">
                <a:solidFill>
                  <a:schemeClr val="tx1"/>
                </a:solidFill>
                <a:latin typeface="+mj-lt"/>
              </a:rPr>
              <a:t>Lisp</a:t>
            </a:r>
            <a:endParaRPr lang="fa-IR" sz="3200" dirty="0" smtClean="0">
              <a:solidFill>
                <a:schemeClr val="tx1"/>
              </a:solidFill>
              <a:latin typeface="+mj-lt"/>
            </a:endParaRPr>
          </a:p>
          <a:p>
            <a:pPr>
              <a:buClr>
                <a:schemeClr val="tx1"/>
              </a:buClr>
              <a:buFont typeface="+mj-lt"/>
              <a:buAutoNum type="arabicParenR"/>
            </a:pPr>
            <a:r>
              <a:rPr lang="fa-IR" sz="3200" dirty="0" smtClean="0">
                <a:solidFill>
                  <a:schemeClr val="tx1"/>
                </a:solidFill>
                <a:latin typeface="+mj-lt"/>
              </a:rPr>
              <a:t>مقایسه زبان </a:t>
            </a:r>
            <a:r>
              <a:rPr lang="en-US" sz="3200" dirty="0" smtClean="0">
                <a:solidFill>
                  <a:schemeClr val="tx1"/>
                </a:solidFill>
                <a:latin typeface="+mj-lt"/>
              </a:rPr>
              <a:t>Lisp</a:t>
            </a:r>
            <a:r>
              <a:rPr lang="fa-IR" sz="3200" dirty="0" smtClean="0">
                <a:solidFill>
                  <a:schemeClr val="tx1"/>
                </a:solidFill>
                <a:latin typeface="+mj-lt"/>
              </a:rPr>
              <a:t> با </a:t>
            </a:r>
            <a:r>
              <a:rPr lang="en-US" sz="3200" dirty="0" smtClean="0">
                <a:solidFill>
                  <a:schemeClr val="tx1"/>
                </a:solidFill>
                <a:latin typeface="+mj-lt"/>
              </a:rPr>
              <a:t>C++</a:t>
            </a:r>
            <a:r>
              <a:rPr lang="fa-IR" sz="3200" dirty="0" smtClean="0">
                <a:solidFill>
                  <a:schemeClr val="tx1"/>
                </a:solidFill>
                <a:latin typeface="+mj-lt"/>
              </a:rPr>
              <a:t> </a:t>
            </a:r>
          </a:p>
          <a:p>
            <a:pPr>
              <a:buClr>
                <a:schemeClr val="tx1"/>
              </a:buClr>
              <a:buFont typeface="+mj-lt"/>
              <a:buAutoNum type="arabicParenR"/>
            </a:pPr>
            <a:r>
              <a:rPr lang="fa-IR" sz="3200" dirty="0">
                <a:latin typeface="+mj-lt"/>
              </a:rPr>
              <a:t>نحوه استفاده از </a:t>
            </a:r>
            <a:r>
              <a:rPr lang="fa-IR" sz="3200" dirty="0" smtClean="0">
                <a:latin typeface="+mj-lt"/>
              </a:rPr>
              <a:t>عملگرها در </a:t>
            </a:r>
            <a:r>
              <a:rPr lang="en-US" sz="3200" dirty="0" smtClean="0">
                <a:latin typeface="+mj-lt"/>
              </a:rPr>
              <a:t>Lisp</a:t>
            </a:r>
          </a:p>
          <a:p>
            <a:pPr>
              <a:buClr>
                <a:schemeClr val="tx1"/>
              </a:buClr>
              <a:buFont typeface="+mj-lt"/>
              <a:buAutoNum type="arabicParenR"/>
            </a:pPr>
            <a:r>
              <a:rPr lang="fa-IR" sz="3200" dirty="0">
                <a:latin typeface="+mj-lt"/>
              </a:rPr>
              <a:t>بررسی ویژگی های زبان </a:t>
            </a:r>
            <a:r>
              <a:rPr lang="en-US" sz="3200" dirty="0">
                <a:latin typeface="+mj-lt"/>
              </a:rPr>
              <a:t>LISP</a:t>
            </a:r>
            <a:br>
              <a:rPr lang="en-US" sz="3200" dirty="0">
                <a:latin typeface="+mj-lt"/>
              </a:rPr>
            </a:br>
            <a:endParaRPr lang="fa-IR" sz="3200" dirty="0" smtClean="0">
              <a:solidFill>
                <a:schemeClr val="tx1"/>
              </a:solidFill>
              <a:latin typeface="+mj-lt"/>
            </a:endParaRPr>
          </a:p>
          <a:p>
            <a:pPr>
              <a:buClr>
                <a:schemeClr val="tx1"/>
              </a:buClr>
              <a:buFont typeface="+mj-lt"/>
              <a:buAutoNum type="arabicParenR"/>
            </a:pPr>
            <a:endParaRPr lang="fa-IR" sz="3200" dirty="0" smtClean="0">
              <a:solidFill>
                <a:schemeClr val="tx1"/>
              </a:solidFill>
              <a:latin typeface="+mj-lt"/>
            </a:endParaRPr>
          </a:p>
        </p:txBody>
      </p:sp>
    </p:spTree>
    <p:extLst>
      <p:ext uri="{BB962C8B-B14F-4D97-AF65-F5344CB8AC3E}">
        <p14:creationId xmlns:p14="http://schemas.microsoft.com/office/powerpoint/2010/main" val="278516239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1146"/>
            <a:ext cx="8596668" cy="1320800"/>
          </a:xfrm>
        </p:spPr>
        <p:txBody>
          <a:bodyPr/>
          <a:lstStyle/>
          <a:p>
            <a:pPr algn="r"/>
            <a:r>
              <a:rPr lang="fa-IR" dirty="0" smtClean="0"/>
              <a:t>مقدمه</a:t>
            </a:r>
            <a:endParaRPr lang="fa-IR" dirty="0"/>
          </a:p>
        </p:txBody>
      </p:sp>
      <p:sp>
        <p:nvSpPr>
          <p:cNvPr id="3" name="Content Placeholder 2"/>
          <p:cNvSpPr>
            <a:spLocks noGrp="1"/>
          </p:cNvSpPr>
          <p:nvPr>
            <p:ph idx="1"/>
          </p:nvPr>
        </p:nvSpPr>
        <p:spPr>
          <a:xfrm>
            <a:off x="677334" y="1286359"/>
            <a:ext cx="8596668" cy="4755003"/>
          </a:xfrm>
        </p:spPr>
        <p:txBody>
          <a:bodyPr>
            <a:noAutofit/>
          </a:bodyPr>
          <a:lstStyle/>
          <a:p>
            <a:pPr fontAlgn="base"/>
            <a:r>
              <a:rPr lang="fa-IR" sz="2800" dirty="0"/>
              <a:t>زبان لیسپ بیشتر برای کار های محاسباتی و هوش مصنوعی طراحی شده است ، در زبان های برنامه نویسی هوش مصنوعی ما بیشتر از بر نوع داده های عددی به سیمبول ها احتیاج داریم تا عبارات منطقی و گزاره ها را بررسی کنیم.به طور کلی نوع داده در زبان برنامه نویسی لیسپ به صورت زیر است:</a:t>
            </a:r>
          </a:p>
          <a:p>
            <a:pPr fontAlgn="base"/>
            <a:r>
              <a:rPr lang="fa-IR" sz="2800" dirty="0"/>
              <a:t>نوع داده های عددی</a:t>
            </a:r>
          </a:p>
          <a:p>
            <a:pPr fontAlgn="base"/>
            <a:r>
              <a:rPr lang="fa-IR" sz="2800" dirty="0"/>
              <a:t>نوع داده ای کاراکتر</a:t>
            </a:r>
          </a:p>
          <a:p>
            <a:pPr fontAlgn="base"/>
            <a:r>
              <a:rPr lang="fa-IR" sz="2800" dirty="0"/>
              <a:t>نوع داده های منطقی</a:t>
            </a:r>
          </a:p>
          <a:p>
            <a:pPr fontAlgn="base"/>
            <a:r>
              <a:rPr lang="fa-IR" sz="2800" dirty="0"/>
              <a:t>نوع داده ای سمبول</a:t>
            </a:r>
          </a:p>
          <a:p>
            <a:endParaRPr lang="fa-IR" sz="2800" dirty="0"/>
          </a:p>
        </p:txBody>
      </p:sp>
    </p:spTree>
    <p:extLst>
      <p:ext uri="{BB962C8B-B14F-4D97-AF65-F5344CB8AC3E}">
        <p14:creationId xmlns:p14="http://schemas.microsoft.com/office/powerpoint/2010/main" val="248250819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9128" y="3243019"/>
            <a:ext cx="8001000" cy="2971801"/>
          </a:xfrm>
        </p:spPr>
        <p:txBody>
          <a:bodyPr>
            <a:noAutofit/>
          </a:bodyPr>
          <a:lstStyle/>
          <a:p>
            <a:pPr algn="r">
              <a:lnSpc>
                <a:spcPct val="150000"/>
              </a:lnSpc>
            </a:pPr>
            <a:r>
              <a:rPr lang="en-US" sz="2800" dirty="0">
                <a:solidFill>
                  <a:schemeClr val="tx1"/>
                </a:solidFill>
              </a:rPr>
              <a:t>Auto </a:t>
            </a:r>
            <a:r>
              <a:rPr lang="en-US" sz="2800" dirty="0" smtClean="0">
                <a:solidFill>
                  <a:schemeClr val="tx1"/>
                </a:solidFill>
              </a:rPr>
              <a:t>Lisp</a:t>
            </a:r>
            <a:r>
              <a:rPr lang="ar-SA" sz="2800" dirty="0" smtClean="0">
                <a:solidFill>
                  <a:schemeClr val="tx1"/>
                </a:solidFill>
              </a:rPr>
              <a:t>یک </a:t>
            </a:r>
            <a:r>
              <a:rPr lang="ar-SA" sz="2800" dirty="0">
                <a:solidFill>
                  <a:schemeClr val="tx1"/>
                </a:solidFill>
              </a:rPr>
              <a:t>نوع زبان برنامه نویسی می باشد که با استفاده از آن قابلیت های نرم افزار </a:t>
            </a:r>
            <a:r>
              <a:rPr lang="en-US" sz="2800" dirty="0">
                <a:solidFill>
                  <a:schemeClr val="tx1"/>
                </a:solidFill>
              </a:rPr>
              <a:t>Auto Cad </a:t>
            </a:r>
            <a:r>
              <a:rPr lang="ar-SA" sz="2800" dirty="0">
                <a:solidFill>
                  <a:schemeClr val="tx1"/>
                </a:solidFill>
              </a:rPr>
              <a:t>به صورت قابل ملاحظه ای افزایش می یابد، اگر </a:t>
            </a:r>
            <a:r>
              <a:rPr lang="en-US" sz="2800" dirty="0">
                <a:solidFill>
                  <a:schemeClr val="tx1"/>
                </a:solidFill>
              </a:rPr>
              <a:t>LISP </a:t>
            </a:r>
            <a:r>
              <a:rPr lang="ar-SA" sz="2800" dirty="0">
                <a:solidFill>
                  <a:schemeClr val="tx1"/>
                </a:solidFill>
              </a:rPr>
              <a:t>ها به طور صحیح استفاده شوند قادر خواهیم بود علاوه بر برخورداری از سرعت بسیار بالا در ترسیم، کارهائی نظیر جمع و ضرب در</a:t>
            </a:r>
            <a:r>
              <a:rPr lang="en-US" sz="2800" dirty="0">
                <a:solidFill>
                  <a:schemeClr val="tx1"/>
                </a:solidFill>
              </a:rPr>
              <a:t>Text </a:t>
            </a:r>
            <a:r>
              <a:rPr lang="ar-SA" sz="2800" dirty="0">
                <a:solidFill>
                  <a:schemeClr val="tx1"/>
                </a:solidFill>
              </a:rPr>
              <a:t>های </a:t>
            </a:r>
            <a:r>
              <a:rPr lang="en-US" sz="2800" dirty="0" err="1">
                <a:solidFill>
                  <a:schemeClr val="tx1"/>
                </a:solidFill>
              </a:rPr>
              <a:t>AutoCad</a:t>
            </a:r>
            <a:r>
              <a:rPr lang="en-US" sz="2800" dirty="0">
                <a:solidFill>
                  <a:schemeClr val="tx1"/>
                </a:solidFill>
              </a:rPr>
              <a:t>، </a:t>
            </a:r>
            <a:r>
              <a:rPr lang="ar-SA" sz="2800" dirty="0">
                <a:solidFill>
                  <a:schemeClr val="tx1"/>
                </a:solidFill>
              </a:rPr>
              <a:t>طراحی های تخصصی ،طراحی اجزاء ساختمان،فلوچارت،رسم توابع ریاضی، و مدل سازی برای روش المان محدود وحتی محاسبات مقاومت مصالح انجام دهیم.</a:t>
            </a:r>
            <a:endParaRPr lang="fa-IR" sz="2800" dirty="0">
              <a:solidFill>
                <a:schemeClr val="tx1"/>
              </a:solidFill>
            </a:endParaRPr>
          </a:p>
        </p:txBody>
      </p:sp>
    </p:spTree>
    <p:extLst>
      <p:ext uri="{BB962C8B-B14F-4D97-AF65-F5344CB8AC3E}">
        <p14:creationId xmlns:p14="http://schemas.microsoft.com/office/powerpoint/2010/main" val="121062417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9257"/>
            <a:ext cx="8596668" cy="1320800"/>
          </a:xfrm>
        </p:spPr>
        <p:txBody>
          <a:bodyPr/>
          <a:lstStyle/>
          <a:p>
            <a:pPr algn="r"/>
            <a:r>
              <a:rPr lang="fa-IR" dirty="0" smtClean="0"/>
              <a:t>تاریخچه لیسپ</a:t>
            </a:r>
            <a:endParaRPr lang="fa-IR" dirty="0"/>
          </a:p>
        </p:txBody>
      </p:sp>
      <p:sp>
        <p:nvSpPr>
          <p:cNvPr id="3" name="Content Placeholder 2"/>
          <p:cNvSpPr>
            <a:spLocks noGrp="1"/>
          </p:cNvSpPr>
          <p:nvPr>
            <p:ph idx="1"/>
          </p:nvPr>
        </p:nvSpPr>
        <p:spPr>
          <a:xfrm>
            <a:off x="677334" y="1360752"/>
            <a:ext cx="8596668" cy="3880773"/>
          </a:xfrm>
        </p:spPr>
        <p:txBody>
          <a:bodyPr>
            <a:normAutofit/>
          </a:bodyPr>
          <a:lstStyle/>
          <a:p>
            <a:r>
              <a:rPr lang="fa-IR" sz="2800" dirty="0"/>
              <a:t>لیسپ یک زبان برنامه‌نویسی </a:t>
            </a:r>
            <a:r>
              <a:rPr lang="fa-IR" sz="2800" dirty="0">
                <a:hlinkClick r:id="rId2" tooltip="رایانه"/>
              </a:rPr>
              <a:t>رایانه</a:t>
            </a:r>
            <a:r>
              <a:rPr lang="fa-IR" sz="2800" dirty="0"/>
              <a:t> است که در سال ۱۹۵۸ به وسیلهٔ </a:t>
            </a:r>
            <a:r>
              <a:rPr lang="fa-IR" sz="2800" dirty="0">
                <a:hlinkClick r:id="rId3" tooltip="جان مک‌کارتی"/>
              </a:rPr>
              <a:t>جان مک‌کارتی</a:t>
            </a:r>
            <a:r>
              <a:rPr lang="fa-IR" sz="2800" dirty="0"/>
              <a:t> ابداع شده‌است</a:t>
            </a:r>
            <a:r>
              <a:rPr lang="fa-IR" sz="2800" dirty="0" smtClean="0"/>
              <a:t>.</a:t>
            </a:r>
          </a:p>
          <a:p>
            <a:endParaRPr lang="fa-IR" sz="2800"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6430" y="2417735"/>
            <a:ext cx="6441278" cy="4076055"/>
          </a:xfrm>
          <a:prstGeom prst="rect">
            <a:avLst/>
          </a:prstGeom>
        </p:spPr>
      </p:pic>
    </p:spTree>
    <p:extLst>
      <p:ext uri="{BB962C8B-B14F-4D97-AF65-F5344CB8AC3E}">
        <p14:creationId xmlns:p14="http://schemas.microsoft.com/office/powerpoint/2010/main" val="163938079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مقایسه زبان </a:t>
            </a:r>
            <a:r>
              <a:rPr lang="en-US" dirty="0" smtClean="0"/>
              <a:t>lisp </a:t>
            </a:r>
            <a:r>
              <a:rPr lang="fa-IR" dirty="0" smtClean="0"/>
              <a:t> با زبان </a:t>
            </a:r>
            <a:r>
              <a:rPr lang="en-US" dirty="0" smtClean="0"/>
              <a:t>C++</a:t>
            </a:r>
            <a:endParaRPr lang="fa-IR" dirty="0"/>
          </a:p>
        </p:txBody>
      </p:sp>
      <p:sp>
        <p:nvSpPr>
          <p:cNvPr id="3" name="Content Placeholder 2"/>
          <p:cNvSpPr>
            <a:spLocks noGrp="1"/>
          </p:cNvSpPr>
          <p:nvPr>
            <p:ph idx="1"/>
          </p:nvPr>
        </p:nvSpPr>
        <p:spPr>
          <a:xfrm>
            <a:off x="677334" y="1766807"/>
            <a:ext cx="8596668" cy="4274555"/>
          </a:xfrm>
        </p:spPr>
        <p:txBody>
          <a:bodyPr>
            <a:normAutofit/>
          </a:bodyPr>
          <a:lstStyle/>
          <a:p>
            <a:r>
              <a:rPr lang="fa-IR" sz="2400" dirty="0"/>
              <a:t>زبان </a:t>
            </a:r>
            <a:r>
              <a:rPr lang="fa-IR" sz="2400" b="1" dirty="0"/>
              <a:t>لیسپ</a:t>
            </a:r>
            <a:r>
              <a:rPr lang="fa-IR" sz="2400" dirty="0"/>
              <a:t> یک زبان برنامه نویسی  </a:t>
            </a:r>
            <a:r>
              <a:rPr lang="en-US" sz="2400" b="1" dirty="0"/>
              <a:t>Late Binding</a:t>
            </a:r>
            <a:r>
              <a:rPr lang="en-US" sz="2400" dirty="0"/>
              <a:t> </a:t>
            </a:r>
            <a:r>
              <a:rPr lang="fa-IR" sz="2400" dirty="0"/>
              <a:t>است . یعنی متغییر ها احتیاجی به تعریف کردن ندارند و لازم نیست بگوییم یک متغییر از نوع </a:t>
            </a:r>
            <a:r>
              <a:rPr lang="en-US" sz="2400" dirty="0" err="1"/>
              <a:t>int</a:t>
            </a:r>
            <a:r>
              <a:rPr lang="en-US" sz="2400" dirty="0"/>
              <a:t> </a:t>
            </a:r>
            <a:r>
              <a:rPr lang="fa-IR" sz="2400" dirty="0"/>
              <a:t>است! و هر زمان از برنامه</a:t>
            </a:r>
            <a:r>
              <a:rPr lang="fa-IR" sz="2400" b="1" dirty="0"/>
              <a:t> هر چیز </a:t>
            </a:r>
            <a:r>
              <a:rPr lang="fa-IR" sz="2400" dirty="0"/>
              <a:t>را که بخواهیم می توانیم در آن ها بریزیم</a:t>
            </a:r>
            <a:r>
              <a:rPr lang="fa-IR" sz="2400" dirty="0" smtClean="0"/>
              <a:t>.</a:t>
            </a:r>
          </a:p>
          <a:p>
            <a:r>
              <a:rPr lang="fa-IR" sz="2400" dirty="0"/>
              <a:t>ولی </a:t>
            </a:r>
            <a:r>
              <a:rPr lang="fa-IR" sz="2400" b="1" dirty="0"/>
              <a:t>سی پلاس پلاس</a:t>
            </a:r>
            <a:r>
              <a:rPr lang="fa-IR" sz="2400" dirty="0"/>
              <a:t> از نوع  </a:t>
            </a:r>
            <a:r>
              <a:rPr lang="en-US" sz="2400" b="1" dirty="0"/>
              <a:t>early Binding </a:t>
            </a:r>
            <a:r>
              <a:rPr lang="fa-IR" sz="2400" dirty="0"/>
              <a:t>است . یعنی متغییر ها باید نوعشان معرفی شود و تا آخر برنامه نوعشان ثابت می ماند و نمی توان چیز دیگری در آن ریخت در غیر این صورت خطا می دهد.</a:t>
            </a:r>
          </a:p>
        </p:txBody>
      </p:sp>
    </p:spTree>
    <p:extLst>
      <p:ext uri="{BB962C8B-B14F-4D97-AF65-F5344CB8AC3E}">
        <p14:creationId xmlns:p14="http://schemas.microsoft.com/office/powerpoint/2010/main" val="31318052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مثال:</a:t>
            </a:r>
            <a:endParaRPr lang="fa-IR" dirty="0"/>
          </a:p>
        </p:txBody>
      </p:sp>
      <p:sp>
        <p:nvSpPr>
          <p:cNvPr id="3" name="Content Placeholder 2"/>
          <p:cNvSpPr>
            <a:spLocks noGrp="1"/>
          </p:cNvSpPr>
          <p:nvPr>
            <p:ph idx="1"/>
          </p:nvPr>
        </p:nvSpPr>
        <p:spPr/>
        <p:txBody>
          <a:bodyPr/>
          <a:lstStyle/>
          <a:p>
            <a:r>
              <a:rPr lang="fa-IR" dirty="0" smtClean="0"/>
              <a:t>برنامه تایپ ســــلام در </a:t>
            </a:r>
            <a:r>
              <a:rPr lang="en-US" dirty="0" smtClean="0"/>
              <a:t>C++</a:t>
            </a:r>
            <a:r>
              <a:rPr lang="fa-IR" dirty="0" smtClean="0"/>
              <a:t> </a:t>
            </a:r>
          </a:p>
          <a:p>
            <a:endParaRPr lang="en-US" dirty="0"/>
          </a:p>
          <a:p>
            <a:endParaRPr lang="en-US" dirty="0" smtClean="0"/>
          </a:p>
          <a:p>
            <a:endParaRPr lang="en-US" dirty="0"/>
          </a:p>
          <a:p>
            <a:endParaRPr lang="en-US" dirty="0" smtClean="0"/>
          </a:p>
          <a:p>
            <a:r>
              <a:rPr lang="fa-IR" dirty="0" smtClean="0"/>
              <a:t>برنامه تایپ ســــلام در </a:t>
            </a:r>
            <a:r>
              <a:rPr lang="en-US" dirty="0" smtClean="0"/>
              <a:t>Lisp </a:t>
            </a:r>
          </a:p>
          <a:p>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1695250387"/>
              </p:ext>
            </p:extLst>
          </p:nvPr>
        </p:nvGraphicFramePr>
        <p:xfrm>
          <a:off x="677333" y="2526224"/>
          <a:ext cx="5676971" cy="1704813"/>
        </p:xfrm>
        <a:graphic>
          <a:graphicData uri="http://schemas.openxmlformats.org/drawingml/2006/table">
            <a:tbl>
              <a:tblPr/>
              <a:tblGrid>
                <a:gridCol w="370274"/>
                <a:gridCol w="5306697"/>
              </a:tblGrid>
              <a:tr h="1704813">
                <a:tc>
                  <a:txBody>
                    <a:bodyPr/>
                    <a:lstStyle/>
                    <a:p>
                      <a:pPr algn="ctr" fontAlgn="base"/>
                      <a:r>
                        <a:rPr lang="fa-IR" b="0" dirty="0">
                          <a:solidFill>
                            <a:srgbClr val="317CC5"/>
                          </a:solidFill>
                          <a:effectLst/>
                          <a:latin typeface="inherit"/>
                        </a:rPr>
                        <a:t>2</a:t>
                      </a:r>
                    </a:p>
                    <a:p>
                      <a:pPr algn="ctr" fontAlgn="base"/>
                      <a:r>
                        <a:rPr lang="fa-IR" b="0" dirty="0">
                          <a:solidFill>
                            <a:srgbClr val="5499DE"/>
                          </a:solidFill>
                          <a:effectLst/>
                          <a:latin typeface="inherit"/>
                        </a:rPr>
                        <a:t>3</a:t>
                      </a:r>
                    </a:p>
                    <a:p>
                      <a:pPr algn="ctr" fontAlgn="base"/>
                      <a:r>
                        <a:rPr lang="fa-IR" b="0" dirty="0">
                          <a:solidFill>
                            <a:srgbClr val="317CC5"/>
                          </a:solidFill>
                          <a:effectLst/>
                          <a:latin typeface="inherit"/>
                        </a:rPr>
                        <a:t>4</a:t>
                      </a:r>
                    </a:p>
                    <a:p>
                      <a:pPr algn="ctr" fontAlgn="base"/>
                      <a:r>
                        <a:rPr lang="fa-IR" b="0" dirty="0">
                          <a:solidFill>
                            <a:srgbClr val="5499DE"/>
                          </a:solidFill>
                          <a:effectLst/>
                          <a:latin typeface="inherit"/>
                        </a:rPr>
                        <a:t>5</a:t>
                      </a:r>
                    </a:p>
                  </a:txBody>
                  <a:tcPr>
                    <a:lnL>
                      <a:noFill/>
                    </a:lnL>
                    <a:lnR>
                      <a:noFill/>
                    </a:lnR>
                    <a:lnT>
                      <a:noFill/>
                    </a:lnT>
                    <a:lnB>
                      <a:noFill/>
                    </a:lnB>
                    <a:solidFill>
                      <a:srgbClr val="DFEFFF"/>
                    </a:solidFill>
                  </a:tcPr>
                </a:tc>
                <a:tc>
                  <a:txBody>
                    <a:bodyPr/>
                    <a:lstStyle/>
                    <a:p>
                      <a:pPr algn="l" fontAlgn="base"/>
                      <a:r>
                        <a:rPr lang="en-US" b="0" dirty="0">
                          <a:solidFill>
                            <a:srgbClr val="FF8000"/>
                          </a:solidFill>
                          <a:effectLst/>
                          <a:latin typeface="inherit"/>
                        </a:rPr>
                        <a:t>// "Hello, World!" written in C++</a:t>
                      </a:r>
                      <a:endParaRPr lang="en-US" b="0" dirty="0">
                        <a:solidFill>
                          <a:srgbClr val="000000"/>
                        </a:solidFill>
                        <a:effectLst/>
                        <a:latin typeface="inherit"/>
                      </a:endParaRPr>
                    </a:p>
                    <a:p>
                      <a:pPr algn="l" fontAlgn="base"/>
                      <a:r>
                        <a:rPr lang="en-US" b="0" dirty="0" err="1">
                          <a:solidFill>
                            <a:srgbClr val="800080"/>
                          </a:solidFill>
                          <a:effectLst/>
                          <a:latin typeface="inherit"/>
                        </a:rPr>
                        <a:t>int</a:t>
                      </a:r>
                      <a:r>
                        <a:rPr lang="en-US" b="0" dirty="0">
                          <a:solidFill>
                            <a:srgbClr val="006FE0"/>
                          </a:solidFill>
                          <a:effectLst/>
                          <a:latin typeface="inherit"/>
                        </a:rPr>
                        <a:t> </a:t>
                      </a:r>
                      <a:r>
                        <a:rPr lang="en-US" b="0" dirty="0">
                          <a:solidFill>
                            <a:srgbClr val="004ED0"/>
                          </a:solidFill>
                          <a:effectLst/>
                          <a:latin typeface="inherit"/>
                        </a:rPr>
                        <a:t>main</a:t>
                      </a:r>
                      <a:r>
                        <a:rPr lang="en-US" b="0" dirty="0">
                          <a:solidFill>
                            <a:srgbClr val="333333"/>
                          </a:solidFill>
                          <a:effectLst/>
                          <a:latin typeface="inherit"/>
                        </a:rPr>
                        <a:t>()</a:t>
                      </a:r>
                      <a:endParaRPr lang="en-US" b="0" dirty="0">
                        <a:solidFill>
                          <a:srgbClr val="000000"/>
                        </a:solidFill>
                        <a:effectLst/>
                        <a:latin typeface="inherit"/>
                      </a:endParaRPr>
                    </a:p>
                    <a:p>
                      <a:pPr algn="l" fontAlgn="base"/>
                      <a:r>
                        <a:rPr lang="en-US" b="0" dirty="0">
                          <a:solidFill>
                            <a:srgbClr val="333333"/>
                          </a:solidFill>
                          <a:effectLst/>
                          <a:latin typeface="inherit"/>
                        </a:rPr>
                        <a:t>{</a:t>
                      </a:r>
                      <a:endParaRPr lang="en-US" b="0" dirty="0">
                        <a:solidFill>
                          <a:srgbClr val="000000"/>
                        </a:solidFill>
                        <a:effectLst/>
                        <a:latin typeface="inherit"/>
                      </a:endParaRPr>
                    </a:p>
                    <a:p>
                      <a:pPr algn="l" fontAlgn="base"/>
                      <a:r>
                        <a:rPr lang="en-US" b="0" dirty="0">
                          <a:solidFill>
                            <a:srgbClr val="006FE0"/>
                          </a:solidFill>
                          <a:effectLst/>
                          <a:latin typeface="inherit"/>
                        </a:rPr>
                        <a:t>   </a:t>
                      </a:r>
                      <a:r>
                        <a:rPr lang="en-US" b="0" dirty="0" err="1">
                          <a:solidFill>
                            <a:srgbClr val="002D7A"/>
                          </a:solidFill>
                          <a:effectLst/>
                          <a:latin typeface="inherit"/>
                        </a:rPr>
                        <a:t>std</a:t>
                      </a:r>
                      <a:r>
                        <a:rPr lang="en-US" b="0" dirty="0">
                          <a:solidFill>
                            <a:srgbClr val="006FE0"/>
                          </a:solidFill>
                          <a:effectLst/>
                          <a:latin typeface="inherit"/>
                        </a:rPr>
                        <a:t>::</a:t>
                      </a:r>
                      <a:r>
                        <a:rPr lang="en-US" b="0" dirty="0" err="1">
                          <a:solidFill>
                            <a:srgbClr val="002D7A"/>
                          </a:solidFill>
                          <a:effectLst/>
                          <a:latin typeface="inherit"/>
                        </a:rPr>
                        <a:t>cout</a:t>
                      </a:r>
                      <a:r>
                        <a:rPr lang="en-US" b="0" dirty="0">
                          <a:solidFill>
                            <a:srgbClr val="006FE0"/>
                          </a:solidFill>
                          <a:effectLst/>
                          <a:latin typeface="inherit"/>
                        </a:rPr>
                        <a:t> &lt;&lt; </a:t>
                      </a:r>
                      <a:r>
                        <a:rPr lang="en-US" b="0" dirty="0">
                          <a:solidFill>
                            <a:srgbClr val="008000"/>
                          </a:solidFill>
                          <a:effectLst/>
                          <a:latin typeface="inherit"/>
                        </a:rPr>
                        <a:t>"Hello, world!\n"</a:t>
                      </a:r>
                      <a:r>
                        <a:rPr lang="en-US" b="0" dirty="0">
                          <a:solidFill>
                            <a:srgbClr val="333333"/>
                          </a:solidFill>
                          <a:effectLst/>
                          <a:latin typeface="inherit"/>
                        </a:rPr>
                        <a:t>;</a:t>
                      </a:r>
                      <a:endParaRPr lang="en-US" b="0" dirty="0">
                        <a:solidFill>
                          <a:srgbClr val="000000"/>
                        </a:solidFill>
                        <a:effectLst/>
                        <a:latin typeface="inherit"/>
                      </a:endParaRPr>
                    </a:p>
                    <a:p>
                      <a:pPr algn="l" fontAlgn="base"/>
                      <a:r>
                        <a:rPr lang="en-US" b="0" dirty="0">
                          <a:solidFill>
                            <a:srgbClr val="333333"/>
                          </a:solidFill>
                          <a:effectLst/>
                          <a:latin typeface="inherit"/>
                        </a:rPr>
                        <a:t>}</a:t>
                      </a:r>
                      <a:endParaRPr lang="en-US" b="0" dirty="0">
                        <a:solidFill>
                          <a:srgbClr val="000000"/>
                        </a:solidFill>
                        <a:effectLst/>
                        <a:latin typeface="inherit"/>
                      </a:endParaRPr>
                    </a:p>
                  </a:txBody>
                  <a:tcPr>
                    <a:lnL>
                      <a:noFill/>
                    </a:lnL>
                    <a:lnR>
                      <a:noFill/>
                    </a:lnR>
                    <a:lnT>
                      <a:noFill/>
                    </a:lnT>
                    <a:lnB>
                      <a:noFill/>
                    </a:lnB>
                    <a:solidFill>
                      <a:srgbClr val="FDFDFD"/>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63833114"/>
              </p:ext>
            </p:extLst>
          </p:nvPr>
        </p:nvGraphicFramePr>
        <p:xfrm>
          <a:off x="677334" y="5018806"/>
          <a:ext cx="5308784" cy="365760"/>
        </p:xfrm>
        <a:graphic>
          <a:graphicData uri="http://schemas.openxmlformats.org/drawingml/2006/table">
            <a:tbl>
              <a:tblPr/>
              <a:tblGrid>
                <a:gridCol w="346259"/>
                <a:gridCol w="4962525"/>
              </a:tblGrid>
              <a:tr h="0">
                <a:tc>
                  <a:txBody>
                    <a:bodyPr/>
                    <a:lstStyle/>
                    <a:p>
                      <a:pPr algn="ctr" fontAlgn="base"/>
                      <a:r>
                        <a:rPr lang="fa-IR" b="0">
                          <a:solidFill>
                            <a:srgbClr val="5499DE"/>
                          </a:solidFill>
                          <a:effectLst/>
                          <a:latin typeface="inherit"/>
                        </a:rPr>
                        <a:t>1</a:t>
                      </a:r>
                    </a:p>
                  </a:txBody>
                  <a:tcPr>
                    <a:lnL>
                      <a:noFill/>
                    </a:lnL>
                    <a:lnR>
                      <a:noFill/>
                    </a:lnR>
                    <a:lnT>
                      <a:noFill/>
                    </a:lnT>
                    <a:lnB>
                      <a:noFill/>
                    </a:lnB>
                    <a:solidFill>
                      <a:srgbClr val="DFEFFF"/>
                    </a:solidFill>
                  </a:tcPr>
                </a:tc>
                <a:tc>
                  <a:txBody>
                    <a:bodyPr/>
                    <a:lstStyle/>
                    <a:p>
                      <a:pPr algn="l" fontAlgn="base"/>
                      <a:r>
                        <a:rPr lang="en-US" b="0" dirty="0">
                          <a:solidFill>
                            <a:srgbClr val="006FE0"/>
                          </a:solidFill>
                          <a:effectLst/>
                          <a:latin typeface="inherit"/>
                        </a:rPr>
                        <a:t>(</a:t>
                      </a:r>
                      <a:r>
                        <a:rPr lang="en-US" b="0" dirty="0">
                          <a:solidFill>
                            <a:srgbClr val="800080"/>
                          </a:solidFill>
                          <a:effectLst/>
                          <a:latin typeface="inherit"/>
                        </a:rPr>
                        <a:t>print</a:t>
                      </a:r>
                      <a:r>
                        <a:rPr lang="en-US" b="0" dirty="0">
                          <a:solidFill>
                            <a:srgbClr val="006FE0"/>
                          </a:solidFill>
                          <a:effectLst/>
                          <a:latin typeface="inherit"/>
                        </a:rPr>
                        <a:t> </a:t>
                      </a:r>
                      <a:r>
                        <a:rPr lang="en-US" b="0" dirty="0">
                          <a:solidFill>
                            <a:srgbClr val="008000"/>
                          </a:solidFill>
                          <a:effectLst/>
                          <a:latin typeface="inherit"/>
                        </a:rPr>
                        <a:t>"hello world"</a:t>
                      </a:r>
                      <a:r>
                        <a:rPr lang="en-US" b="0" dirty="0">
                          <a:solidFill>
                            <a:srgbClr val="006FE0"/>
                          </a:solidFill>
                          <a:effectLst/>
                          <a:latin typeface="inherit"/>
                        </a:rPr>
                        <a:t>)</a:t>
                      </a:r>
                      <a:endParaRPr lang="en-US" b="0" dirty="0">
                        <a:solidFill>
                          <a:srgbClr val="000000"/>
                        </a:solidFill>
                        <a:effectLst/>
                        <a:latin typeface="inherit"/>
                      </a:endParaRPr>
                    </a:p>
                  </a:txBody>
                  <a:tcPr>
                    <a:lnL>
                      <a:noFill/>
                    </a:lnL>
                    <a:lnR>
                      <a:noFill/>
                    </a:lnR>
                    <a:lnT>
                      <a:noFill/>
                    </a:lnT>
                    <a:lnB>
                      <a:noFill/>
                    </a:lnB>
                    <a:solidFill>
                      <a:srgbClr val="FDFDFD"/>
                    </a:solidFill>
                  </a:tcPr>
                </a:tc>
              </a:tr>
            </a:tbl>
          </a:graphicData>
        </a:graphic>
      </p:graphicFrame>
    </p:spTree>
    <p:extLst>
      <p:ext uri="{BB962C8B-B14F-4D97-AF65-F5344CB8AC3E}">
        <p14:creationId xmlns:p14="http://schemas.microsoft.com/office/powerpoint/2010/main" val="8618951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نحوه استفاده از عملگرها</a:t>
            </a:r>
            <a:endParaRPr lang="fa-IR" dirty="0"/>
          </a:p>
        </p:txBody>
      </p:sp>
      <p:sp>
        <p:nvSpPr>
          <p:cNvPr id="3" name="Content Placeholder 2"/>
          <p:cNvSpPr>
            <a:spLocks noGrp="1"/>
          </p:cNvSpPr>
          <p:nvPr>
            <p:ph idx="1"/>
          </p:nvPr>
        </p:nvSpPr>
        <p:spPr/>
        <p:txBody>
          <a:bodyPr/>
          <a:lstStyle/>
          <a:p>
            <a:pPr fontAlgn="base"/>
            <a:r>
              <a:rPr lang="fa-IR" dirty="0"/>
              <a:t>در زبان </a:t>
            </a:r>
            <a:r>
              <a:rPr lang="fa-IR" b="1" dirty="0"/>
              <a:t>لیسپ</a:t>
            </a:r>
            <a:r>
              <a:rPr lang="fa-IR" dirty="0"/>
              <a:t> استفاده از</a:t>
            </a:r>
            <a:r>
              <a:rPr lang="fa-IR" b="1" dirty="0"/>
              <a:t> عملگر ها</a:t>
            </a:r>
            <a:r>
              <a:rPr lang="fa-IR" dirty="0"/>
              <a:t> به صورت </a:t>
            </a:r>
            <a:r>
              <a:rPr lang="en-US" b="1" dirty="0"/>
              <a:t>Prefix</a:t>
            </a:r>
            <a:r>
              <a:rPr lang="en-US" dirty="0"/>
              <a:t> </a:t>
            </a:r>
            <a:r>
              <a:rPr lang="fa-IR" dirty="0"/>
              <a:t>یا پیش ترتیب است که با سایر زبان های برنامه نویسی فرق دارد در این روش ابتدا عملگر می آید و بعد در جلوی آن عملوند ها . مزیتی که این روش دارد این است که تعداد عملگر هایمان </a:t>
            </a:r>
            <a:r>
              <a:rPr lang="fa-IR" b="1" dirty="0"/>
              <a:t>محدود نمی شود</a:t>
            </a:r>
            <a:r>
              <a:rPr lang="fa-IR" dirty="0"/>
              <a:t>.</a:t>
            </a:r>
          </a:p>
          <a:p>
            <a:pPr fontAlgn="base"/>
            <a:r>
              <a:rPr lang="fa-IR" dirty="0"/>
              <a:t>در مثال زیر من ۵ عدد مختلف را در زبان لیسپ فقط با یک عملگر + ، جمع کرده ام:</a:t>
            </a:r>
          </a:p>
          <a:p>
            <a:pPr marL="0" indent="0" algn="l">
              <a:buNone/>
            </a:pPr>
            <a:r>
              <a:rPr lang="en-US" dirty="0" smtClean="0"/>
              <a:t>      1 (+ 3 5 6 8 9)</a:t>
            </a:r>
            <a:endParaRPr lang="fa-IR" dirty="0" smtClean="0"/>
          </a:p>
          <a:p>
            <a:pPr fontAlgn="base"/>
            <a:r>
              <a:rPr lang="fa-IR" dirty="0"/>
              <a:t>در </a:t>
            </a:r>
            <a:r>
              <a:rPr lang="fa-IR" b="1" dirty="0"/>
              <a:t>زبان سی پلاس پلاس</a:t>
            </a:r>
            <a:r>
              <a:rPr lang="fa-IR" dirty="0"/>
              <a:t> عملگرها به صورت </a:t>
            </a:r>
            <a:r>
              <a:rPr lang="en-US" b="1" dirty="0"/>
              <a:t>In order</a:t>
            </a:r>
            <a:r>
              <a:rPr lang="en-US" dirty="0"/>
              <a:t> </a:t>
            </a:r>
            <a:r>
              <a:rPr lang="fa-IR" dirty="0"/>
              <a:t>یا میان ترتیب استفاده می شوند و بین دو مقدار مختلف می آیند.</a:t>
            </a:r>
          </a:p>
          <a:p>
            <a:pPr fontAlgn="base"/>
            <a:r>
              <a:rPr lang="fa-IR" dirty="0"/>
              <a:t>در مثال زیر من پنج عدد بالا را در زبان سی پلاس پلاس جمع کرده ام </a:t>
            </a:r>
          </a:p>
          <a:p>
            <a:pPr marL="0" indent="0" algn="l">
              <a:buNone/>
            </a:pPr>
            <a:r>
              <a:rPr lang="fa-IR" dirty="0" smtClean="0"/>
              <a:t> </a:t>
            </a:r>
            <a:r>
              <a:rPr lang="en-US" dirty="0" smtClean="0"/>
              <a:t>     1 </a:t>
            </a:r>
            <a:r>
              <a:rPr lang="en-US" dirty="0" err="1" smtClean="0"/>
              <a:t>int</a:t>
            </a:r>
            <a:r>
              <a:rPr lang="en-US" dirty="0" smtClean="0"/>
              <a:t> sum=3 + 5 + 6 + 8 + 9  </a:t>
            </a:r>
            <a:endParaRPr lang="fa-IR" dirty="0"/>
          </a:p>
        </p:txBody>
      </p:sp>
    </p:spTree>
    <p:extLst>
      <p:ext uri="{BB962C8B-B14F-4D97-AF65-F5344CB8AC3E}">
        <p14:creationId xmlns:p14="http://schemas.microsoft.com/office/powerpoint/2010/main" val="67032102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113</TotalTime>
  <Words>246</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Adobe Heiti Std R</vt:lpstr>
      <vt:lpstr>Arial</vt:lpstr>
      <vt:lpstr>Courier New</vt:lpstr>
      <vt:lpstr>inherit</vt:lpstr>
      <vt:lpstr>Tahoma</vt:lpstr>
      <vt:lpstr>Trebuchet MS</vt:lpstr>
      <vt:lpstr>Wingdings 3</vt:lpstr>
      <vt:lpstr>Facet</vt:lpstr>
      <vt:lpstr>PowerPoint Presentation</vt:lpstr>
      <vt:lpstr>مــوضوع : زبــــــان Lisp اســــتاد مربوطه : خــانم عابدینی دانشجو : میـــلاد مــــرادی</vt:lpstr>
      <vt:lpstr>فـهرست</vt:lpstr>
      <vt:lpstr>مقدمه</vt:lpstr>
      <vt:lpstr>Auto Lispیک نوع زبان برنامه نویسی می باشد که با استفاده از آن قابلیت های نرم افزار Auto Cad به صورت قابل ملاحظه ای افزایش می یابد، اگر LISP ها به طور صحیح استفاده شوند قادر خواهیم بود علاوه بر برخورداری از سرعت بسیار بالا در ترسیم، کارهائی نظیر جمع و ضرب درText های AutoCad، طراحی های تخصصی ،طراحی اجزاء ساختمان،فلوچارت،رسم توابع ریاضی، و مدل سازی برای روش المان محدود وحتی محاسبات مقاومت مصالح انجام دهیم.</vt:lpstr>
      <vt:lpstr>تاریخچه لیسپ</vt:lpstr>
      <vt:lpstr>مقایسه زبان lisp  با زبان C++</vt:lpstr>
      <vt:lpstr>مثال:</vt:lpstr>
      <vt:lpstr>نحوه استفاده از عملگرها</vt:lpstr>
      <vt:lpstr>بررسی ویژگی های زبان LISP </vt:lpstr>
      <vt:lpstr>PowerPoint Presentation</vt:lpstr>
      <vt:lpstr>دستورالعمل‌های پردازش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reza</dc:creator>
  <cp:lastModifiedBy>reza</cp:lastModifiedBy>
  <cp:revision>12</cp:revision>
  <dcterms:created xsi:type="dcterms:W3CDTF">2014-12-08T08:40:24Z</dcterms:created>
  <dcterms:modified xsi:type="dcterms:W3CDTF">2014-12-26T17:22:27Z</dcterms:modified>
</cp:coreProperties>
</file>