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90" r:id="rId3"/>
    <p:sldId id="274" r:id="rId4"/>
    <p:sldId id="283" r:id="rId5"/>
    <p:sldId id="282" r:id="rId6"/>
    <p:sldId id="263" r:id="rId7"/>
    <p:sldId id="264" r:id="rId8"/>
    <p:sldId id="265" r:id="rId9"/>
    <p:sldId id="266" r:id="rId10"/>
    <p:sldId id="257" r:id="rId11"/>
    <p:sldId id="267" r:id="rId12"/>
    <p:sldId id="285" r:id="rId13"/>
    <p:sldId id="284" r:id="rId14"/>
    <p:sldId id="286" r:id="rId15"/>
    <p:sldId id="287" r:id="rId16"/>
    <p:sldId id="288" r:id="rId17"/>
    <p:sldId id="289" r:id="rId18"/>
    <p:sldId id="258" r:id="rId19"/>
    <p:sldId id="260" r:id="rId20"/>
    <p:sldId id="261" r:id="rId21"/>
    <p:sldId id="272" r:id="rId22"/>
    <p:sldId id="262" r:id="rId23"/>
    <p:sldId id="273" r:id="rId24"/>
    <p:sldId id="26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30" y="173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DA022-E4BE-4E47-89AF-CC153D50F522}" type="datetimeFigureOut">
              <a:rPr lang="en-US" smtClean="0"/>
              <a:t>11/17/2014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B8482F-9448-47BA-841F-66A21B1B6790}" type="slidenum">
              <a:rPr lang="en-US" smtClean="0"/>
              <a:t>‹#›</a:t>
            </a:fld>
            <a:endParaRPr lang="en-US"/>
          </a:p>
        </p:txBody>
      </p:sp>
    </p:spTree>
    <p:extLst>
      <p:ext uri="{BB962C8B-B14F-4D97-AF65-F5344CB8AC3E}">
        <p14:creationId xmlns:p14="http://schemas.microsoft.com/office/powerpoint/2010/main" val="816352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B8482F-9448-47BA-841F-66A21B1B6790}" type="slidenum">
              <a:rPr lang="en-US" smtClean="0"/>
              <a:t>24</a:t>
            </a:fld>
            <a:endParaRPr lang="en-US"/>
          </a:p>
        </p:txBody>
      </p:sp>
    </p:spTree>
    <p:extLst>
      <p:ext uri="{BB962C8B-B14F-4D97-AF65-F5344CB8AC3E}">
        <p14:creationId xmlns:p14="http://schemas.microsoft.com/office/powerpoint/2010/main" val="457574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DCF8D76-8C66-411F-9FFF-8C66DCECD1A9}" type="datetimeFigureOut">
              <a:rPr lang="en-US" smtClean="0"/>
              <a:t>11/17/2014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43CF5F9-7089-4697-AF2B-BA82E7A8873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CF8D76-8C66-411F-9FFF-8C66DCECD1A9}"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CF5F9-7089-4697-AF2B-BA82E7A887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CF8D76-8C66-411F-9FFF-8C66DCECD1A9}"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CF5F9-7089-4697-AF2B-BA82E7A887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DCF8D76-8C66-411F-9FFF-8C66DCECD1A9}" type="datetimeFigureOut">
              <a:rPr lang="en-US" smtClean="0"/>
              <a:t>11/17/2014</a:t>
            </a:fld>
            <a:endParaRPr lang="en-US"/>
          </a:p>
        </p:txBody>
      </p:sp>
      <p:sp>
        <p:nvSpPr>
          <p:cNvPr id="9" name="Slide Number Placeholder 8"/>
          <p:cNvSpPr>
            <a:spLocks noGrp="1"/>
          </p:cNvSpPr>
          <p:nvPr>
            <p:ph type="sldNum" sz="quarter" idx="15"/>
          </p:nvPr>
        </p:nvSpPr>
        <p:spPr/>
        <p:txBody>
          <a:bodyPr rtlCol="0"/>
          <a:lstStyle/>
          <a:p>
            <a:fld id="{C43CF5F9-7089-4697-AF2B-BA82E7A8873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DCF8D76-8C66-411F-9FFF-8C66DCECD1A9}" type="datetimeFigureOut">
              <a:rPr lang="en-US" smtClean="0"/>
              <a:t>11/17/2014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43CF5F9-7089-4697-AF2B-BA82E7A8873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CF8D76-8C66-411F-9FFF-8C66DCECD1A9}" type="datetimeFigureOut">
              <a:rPr lang="en-US" smtClean="0"/>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CF5F9-7089-4697-AF2B-BA82E7A8873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DCF8D76-8C66-411F-9FFF-8C66DCECD1A9}" type="datetimeFigureOut">
              <a:rPr lang="en-US" smtClean="0"/>
              <a:t>11/17/2014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3CF5F9-7089-4697-AF2B-BA82E7A8873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DCF8D76-8C66-411F-9FFF-8C66DCECD1A9}" type="datetimeFigureOut">
              <a:rPr lang="en-US" smtClean="0"/>
              <a:t>11/17/2014</a:t>
            </a:fld>
            <a:endParaRPr lang="en-US"/>
          </a:p>
        </p:txBody>
      </p:sp>
      <p:sp>
        <p:nvSpPr>
          <p:cNvPr id="7" name="Slide Number Placeholder 6"/>
          <p:cNvSpPr>
            <a:spLocks noGrp="1"/>
          </p:cNvSpPr>
          <p:nvPr>
            <p:ph type="sldNum" sz="quarter" idx="11"/>
          </p:nvPr>
        </p:nvSpPr>
        <p:spPr/>
        <p:txBody>
          <a:bodyPr rtlCol="0"/>
          <a:lstStyle/>
          <a:p>
            <a:fld id="{C43CF5F9-7089-4697-AF2B-BA82E7A8873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F8D76-8C66-411F-9FFF-8C66DCECD1A9}" type="datetimeFigureOut">
              <a:rPr lang="en-US" smtClean="0"/>
              <a:t>11/17/2014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CF5F9-7089-4697-AF2B-BA82E7A887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DCF8D76-8C66-411F-9FFF-8C66DCECD1A9}" type="datetimeFigureOut">
              <a:rPr lang="en-US" smtClean="0"/>
              <a:t>11/17/2014</a:t>
            </a:fld>
            <a:endParaRPr lang="en-US"/>
          </a:p>
        </p:txBody>
      </p:sp>
      <p:sp>
        <p:nvSpPr>
          <p:cNvPr id="22" name="Slide Number Placeholder 21"/>
          <p:cNvSpPr>
            <a:spLocks noGrp="1"/>
          </p:cNvSpPr>
          <p:nvPr>
            <p:ph type="sldNum" sz="quarter" idx="15"/>
          </p:nvPr>
        </p:nvSpPr>
        <p:spPr/>
        <p:txBody>
          <a:bodyPr rtlCol="0"/>
          <a:lstStyle/>
          <a:p>
            <a:fld id="{C43CF5F9-7089-4697-AF2B-BA82E7A8873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DCF8D76-8C66-411F-9FFF-8C66DCECD1A9}" type="datetimeFigureOut">
              <a:rPr lang="en-US" smtClean="0"/>
              <a:t>11/17/2014</a:t>
            </a:fld>
            <a:endParaRPr lang="en-US"/>
          </a:p>
        </p:txBody>
      </p:sp>
      <p:sp>
        <p:nvSpPr>
          <p:cNvPr id="18" name="Slide Number Placeholder 17"/>
          <p:cNvSpPr>
            <a:spLocks noGrp="1"/>
          </p:cNvSpPr>
          <p:nvPr>
            <p:ph type="sldNum" sz="quarter" idx="11"/>
          </p:nvPr>
        </p:nvSpPr>
        <p:spPr/>
        <p:txBody>
          <a:bodyPr rtlCol="0"/>
          <a:lstStyle/>
          <a:p>
            <a:fld id="{C43CF5F9-7089-4697-AF2B-BA82E7A8873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DCF8D76-8C66-411F-9FFF-8C66DCECD1A9}" type="datetimeFigureOut">
              <a:rPr lang="en-US" smtClean="0"/>
              <a:t>11/17/2014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43CF5F9-7089-4697-AF2B-BA82E7A887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njavan.com/forum/redirector.php?url=http://www.pezeshk.us/wp-content/uploads/2011/01/034366576867.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arenji.ir/" TargetMode="External"/><Relationship Id="rId2" Type="http://schemas.openxmlformats.org/officeDocument/2006/relationships/hyperlink" Target="http://www.narenji.ir/---narenji-sections-73/93/1825-paper-chip-hiv"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narenji.i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52600"/>
            <a:ext cx="4953000" cy="1470025"/>
          </a:xfrm>
        </p:spPr>
        <p:txBody>
          <a:bodyPr>
            <a:normAutofit/>
          </a:bodyPr>
          <a:lstStyle/>
          <a:p>
            <a:pPr algn="ctr">
              <a:lnSpc>
                <a:spcPct val="150000"/>
              </a:lnSpc>
            </a:pPr>
            <a:r>
              <a:rPr lang="fa-IR" sz="2800" dirty="0">
                <a:latin typeface="Tahoma" pitchFamily="34" charset="0"/>
                <a:ea typeface="Tahoma" pitchFamily="34" charset="0"/>
                <a:cs typeface="Tahoma" pitchFamily="34" charset="0"/>
              </a:rPr>
              <a:t>کاربرد سیستمهای خبره در تشخیص بیماری</a:t>
            </a:r>
            <a:endParaRPr lang="en-US" sz="2800"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990600" y="4724400"/>
            <a:ext cx="6172200" cy="1371600"/>
          </a:xfrm>
        </p:spPr>
        <p:txBody>
          <a:bodyPr>
            <a:normAutofit/>
          </a:bodyPr>
          <a:lstStyle/>
          <a:p>
            <a:pPr algn="ctr"/>
            <a:r>
              <a:rPr lang="fa-IR" sz="2400" dirty="0" smtClean="0">
                <a:latin typeface="Tahoma" pitchFamily="34" charset="0"/>
                <a:ea typeface="Tahoma" pitchFamily="34" charset="0"/>
                <a:cs typeface="Tahoma" pitchFamily="34" charset="0"/>
              </a:rPr>
              <a:t>استاد: خانم عابدینی بقا</a:t>
            </a:r>
          </a:p>
          <a:p>
            <a:pPr algn="ctr"/>
            <a:r>
              <a:rPr lang="fa-IR" sz="2400" dirty="0" smtClean="0">
                <a:latin typeface="Tahoma" pitchFamily="34" charset="0"/>
                <a:ea typeface="Tahoma" pitchFamily="34" charset="0"/>
                <a:cs typeface="Tahoma" pitchFamily="34" charset="0"/>
              </a:rPr>
              <a:t>دانشجو: </a:t>
            </a:r>
            <a:r>
              <a:rPr lang="fa-IR" sz="2400" dirty="0" smtClean="0">
                <a:latin typeface="Tahoma" pitchFamily="34" charset="0"/>
                <a:ea typeface="Tahoma" pitchFamily="34" charset="0"/>
                <a:cs typeface="Tahoma" pitchFamily="34" charset="0"/>
              </a:rPr>
              <a:t>حدیث </a:t>
            </a:r>
            <a:r>
              <a:rPr lang="fa-IR" sz="2400" dirty="0" smtClean="0">
                <a:latin typeface="Tahoma" pitchFamily="34" charset="0"/>
                <a:ea typeface="Tahoma" pitchFamily="34" charset="0"/>
                <a:cs typeface="Tahoma" pitchFamily="34" charset="0"/>
              </a:rPr>
              <a:t>میرزائی</a:t>
            </a:r>
            <a:endParaRPr lang="fa-IR" sz="2400" dirty="0">
              <a:latin typeface="Tahoma" pitchFamily="34" charset="0"/>
              <a:ea typeface="Tahoma" pitchFamily="34" charset="0"/>
              <a:cs typeface="Tahoma"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500" y="0"/>
            <a:ext cx="2476500" cy="6858000"/>
          </a:xfrm>
          <a:prstGeom prst="rect">
            <a:avLst/>
          </a:prstGeom>
        </p:spPr>
      </p:pic>
    </p:spTree>
    <p:extLst>
      <p:ext uri="{BB962C8B-B14F-4D97-AF65-F5344CB8AC3E}">
        <p14:creationId xmlns:p14="http://schemas.microsoft.com/office/powerpoint/2010/main" val="2323374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1600200" y="105250"/>
            <a:ext cx="5965723" cy="6752750"/>
          </a:xfrm>
          <a:prstGeom prst="rect">
            <a:avLst/>
          </a:prstGeom>
        </p:spPr>
      </p:pic>
      <p:sp>
        <p:nvSpPr>
          <p:cNvPr id="6" name="Text Box 2"/>
          <p:cNvSpPr txBox="1"/>
          <p:nvPr/>
        </p:nvSpPr>
        <p:spPr>
          <a:xfrm>
            <a:off x="3257550" y="3495675"/>
            <a:ext cx="1571625" cy="3429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a-IR" sz="1400">
                <a:effectLst/>
                <a:ea typeface="Calibri"/>
                <a:cs typeface="Arial"/>
              </a:rPr>
              <a:t>دریافت و ادراک علائم </a:t>
            </a:r>
            <a:endParaRPr lang="en-US" sz="1100">
              <a:effectLst/>
              <a:ea typeface="Calibri"/>
              <a:cs typeface="Arial"/>
            </a:endParaRPr>
          </a:p>
        </p:txBody>
      </p:sp>
      <p:sp>
        <p:nvSpPr>
          <p:cNvPr id="7" name="Text Box 6"/>
          <p:cNvSpPr txBox="1"/>
          <p:nvPr/>
        </p:nvSpPr>
        <p:spPr>
          <a:xfrm>
            <a:off x="3028950" y="1905000"/>
            <a:ext cx="2000250" cy="3429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fa-IR" sz="1400">
                <a:effectLst/>
                <a:ea typeface="Calibri"/>
                <a:cs typeface="Arial"/>
              </a:rPr>
              <a:t>علائم مرتبط پزشکی محیطی</a:t>
            </a:r>
            <a:endParaRPr lang="en-US" sz="1100">
              <a:effectLst/>
              <a:ea typeface="Calibri"/>
              <a:cs typeface="Arial"/>
            </a:endParaRPr>
          </a:p>
        </p:txBody>
      </p:sp>
      <p:sp>
        <p:nvSpPr>
          <p:cNvPr id="8" name="Text Box 3"/>
          <p:cNvSpPr txBox="1"/>
          <p:nvPr/>
        </p:nvSpPr>
        <p:spPr>
          <a:xfrm>
            <a:off x="5867400" y="4152900"/>
            <a:ext cx="1295400" cy="3429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a-IR" sz="1400" dirty="0">
                <a:effectLst/>
                <a:latin typeface="Calibri"/>
                <a:ea typeface="Calibri"/>
                <a:cs typeface="Arial"/>
              </a:rPr>
              <a:t>جستجوی جداول</a:t>
            </a:r>
            <a:endParaRPr lang="en-US" sz="1100" dirty="0">
              <a:effectLst/>
              <a:latin typeface="Calibri"/>
              <a:ea typeface="Calibri"/>
              <a:cs typeface="Arial"/>
            </a:endParaRPr>
          </a:p>
        </p:txBody>
      </p:sp>
      <p:sp>
        <p:nvSpPr>
          <p:cNvPr id="9" name="Text Box 5"/>
          <p:cNvSpPr txBox="1"/>
          <p:nvPr/>
        </p:nvSpPr>
        <p:spPr>
          <a:xfrm>
            <a:off x="2276475" y="6086475"/>
            <a:ext cx="2971800" cy="3429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fa-IR" sz="1400">
                <a:effectLst/>
                <a:latin typeface="Calibri"/>
                <a:ea typeface="Calibri"/>
                <a:cs typeface="Arial"/>
              </a:rPr>
              <a:t>نمایش و گزارش تشخیص و توصیه های درمان</a:t>
            </a:r>
            <a:endParaRPr lang="en-US" sz="1100">
              <a:effectLst/>
              <a:latin typeface="Calibri"/>
              <a:ea typeface="Calibri"/>
              <a:cs typeface="Arial"/>
            </a:endParaRPr>
          </a:p>
        </p:txBody>
      </p:sp>
      <p:sp>
        <p:nvSpPr>
          <p:cNvPr id="10" name="Text Box 4"/>
          <p:cNvSpPr txBox="1"/>
          <p:nvPr/>
        </p:nvSpPr>
        <p:spPr>
          <a:xfrm>
            <a:off x="3284281" y="4686300"/>
            <a:ext cx="1485900" cy="7239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fa-IR" sz="1400" dirty="0">
                <a:effectLst/>
                <a:latin typeface="Calibri"/>
                <a:ea typeface="Calibri"/>
                <a:cs typeface="Arial"/>
              </a:rPr>
              <a:t>دسته بندی علائم برای تشخیص و درمان</a:t>
            </a:r>
            <a:endParaRPr lang="en-US" sz="1100" dirty="0">
              <a:effectLst/>
              <a:latin typeface="Calibri"/>
              <a:ea typeface="Calibri"/>
              <a:cs typeface="Arial"/>
            </a:endParaRPr>
          </a:p>
        </p:txBody>
      </p:sp>
    </p:spTree>
    <p:extLst>
      <p:ext uri="{BB962C8B-B14F-4D97-AF65-F5344CB8AC3E}">
        <p14:creationId xmlns:p14="http://schemas.microsoft.com/office/powerpoint/2010/main" val="1610622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467600" cy="655638"/>
          </a:xfrm>
        </p:spPr>
        <p:txBody>
          <a:bodyPr/>
          <a:lstStyle/>
          <a:p>
            <a:pPr algn="r"/>
            <a:r>
              <a:rPr lang="fa-IR" sz="2400" dirty="0" smtClean="0">
                <a:latin typeface="Tahoma" pitchFamily="34" charset="0"/>
                <a:ea typeface="Tahoma" pitchFamily="34" charset="0"/>
                <a:cs typeface="Tahoma" pitchFamily="34" charset="0"/>
              </a:rPr>
              <a:t>سیستم های خبره تشخیصی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685800" y="1371600"/>
            <a:ext cx="7467600" cy="4873752"/>
          </a:xfrm>
        </p:spPr>
        <p:txBody>
          <a:bodyPr>
            <a:normAutofit/>
          </a:bodyPr>
          <a:lstStyle/>
          <a:p>
            <a:pPr marL="0" indent="0" algn="just" rtl="1">
              <a:lnSpc>
                <a:spcPct val="150000"/>
              </a:lnSpc>
              <a:buNone/>
            </a:pPr>
            <a:r>
              <a:rPr lang="fa-IR" sz="2000" dirty="0" smtClean="0">
                <a:latin typeface="Tahoma" pitchFamily="34" charset="0"/>
                <a:ea typeface="Tahoma" pitchFamily="34" charset="0"/>
                <a:cs typeface="Tahoma" pitchFamily="34" charset="0"/>
              </a:rPr>
              <a:t>مواردی که سیستم خبره تشخیصی بیشتر مد نظر دارد:</a:t>
            </a:r>
          </a:p>
          <a:p>
            <a:pPr algn="just" rtl="1">
              <a:lnSpc>
                <a:spcPct val="150000"/>
              </a:lnSpc>
            </a:pPr>
            <a:r>
              <a:rPr lang="fa-IR" sz="2000" dirty="0" smtClean="0">
                <a:latin typeface="Tahoma" pitchFamily="34" charset="0"/>
                <a:ea typeface="Tahoma" pitchFamily="34" charset="0"/>
                <a:cs typeface="Tahoma" pitchFamily="34" charset="0"/>
              </a:rPr>
              <a:t>تفسیر </a:t>
            </a:r>
            <a:r>
              <a:rPr lang="en-US" sz="2000" dirty="0" smtClean="0">
                <a:latin typeface="Tahoma" pitchFamily="34" charset="0"/>
                <a:ea typeface="Tahoma" pitchFamily="34" charset="0"/>
                <a:cs typeface="Tahoma" pitchFamily="34" charset="0"/>
              </a:rPr>
              <a:t>ECG</a:t>
            </a:r>
            <a:r>
              <a:rPr lang="fa-IR" sz="2000" dirty="0" smtClean="0">
                <a:latin typeface="Tahoma" pitchFamily="34" charset="0"/>
                <a:ea typeface="Tahoma" pitchFamily="34" charset="0"/>
                <a:cs typeface="Tahoma" pitchFamily="34" charset="0"/>
              </a:rPr>
              <a:t> (نوارقلبی)</a:t>
            </a:r>
          </a:p>
          <a:p>
            <a:pPr algn="just" rtl="1">
              <a:lnSpc>
                <a:spcPct val="150000"/>
              </a:lnSpc>
            </a:pPr>
            <a:r>
              <a:rPr lang="fa-IR" sz="2000" dirty="0" smtClean="0">
                <a:latin typeface="Tahoma" pitchFamily="34" charset="0"/>
                <a:ea typeface="Tahoma" pitchFamily="34" charset="0"/>
                <a:cs typeface="Tahoma" pitchFamily="34" charset="0"/>
              </a:rPr>
              <a:t>تفسیر تست های آزمایشگاهی</a:t>
            </a:r>
          </a:p>
          <a:p>
            <a:pPr algn="just" rtl="1">
              <a:lnSpc>
                <a:spcPct val="150000"/>
              </a:lnSpc>
            </a:pPr>
            <a:r>
              <a:rPr lang="fa-IR" sz="2000" dirty="0" smtClean="0">
                <a:latin typeface="Tahoma" pitchFamily="34" charset="0"/>
                <a:ea typeface="Tahoma" pitchFamily="34" charset="0"/>
                <a:cs typeface="Tahoma" pitchFamily="34" charset="0"/>
              </a:rPr>
              <a:t>تشخیص بیماری پیچیده و یا کمیاب</a:t>
            </a:r>
          </a:p>
          <a:p>
            <a:pPr algn="just" rtl="1">
              <a:lnSpc>
                <a:spcPct val="150000"/>
              </a:lnSpc>
            </a:pPr>
            <a:r>
              <a:rPr lang="fa-IR" sz="2000" dirty="0" smtClean="0">
                <a:latin typeface="Tahoma" pitchFamily="34" charset="0"/>
                <a:ea typeface="Tahoma" pitchFamily="34" charset="0"/>
                <a:cs typeface="Tahoma" pitchFamily="34" charset="0"/>
              </a:rPr>
              <a:t>کمک به افراد کم تخصص و کم تجربه در تشخیص بیماری</a:t>
            </a:r>
          </a:p>
        </p:txBody>
      </p:sp>
    </p:spTree>
    <p:extLst>
      <p:ext uri="{BB962C8B-B14F-4D97-AF65-F5344CB8AC3E}">
        <p14:creationId xmlns:p14="http://schemas.microsoft.com/office/powerpoint/2010/main" val="2074353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077200" cy="685800"/>
          </a:xfrm>
        </p:spPr>
        <p:txBody>
          <a:bodyPr>
            <a:normAutofit fontScale="90000"/>
          </a:bodyPr>
          <a:lstStyle/>
          <a:p>
            <a:pPr algn="r" rtl="1"/>
            <a:r>
              <a:rPr lang="fa-IR" sz="2400" dirty="0" smtClean="0">
                <a:solidFill>
                  <a:srgbClr val="FF9900"/>
                </a:solidFill>
                <a:latin typeface="Tahoma" pitchFamily="34" charset="0"/>
                <a:ea typeface="Tahoma" pitchFamily="34" charset="0"/>
                <a:cs typeface="Tahoma" pitchFamily="34" charset="0"/>
              </a:rPr>
              <a:t>مثال</a:t>
            </a:r>
            <a:r>
              <a:rPr lang="en-US" sz="2400" dirty="0" smtClean="0">
                <a:solidFill>
                  <a:srgbClr val="FF9900"/>
                </a:solidFill>
                <a:latin typeface="Tahoma" pitchFamily="34" charset="0"/>
                <a:ea typeface="Tahoma" pitchFamily="34" charset="0"/>
                <a:cs typeface="Tahoma" pitchFamily="34" charset="0"/>
              </a:rPr>
              <a:t> :</a:t>
            </a:r>
            <a:r>
              <a:rPr lang="fa-IR" sz="2400" dirty="0" smtClean="0">
                <a:solidFill>
                  <a:srgbClr val="FF9900"/>
                </a:solidFill>
                <a:latin typeface="Tahoma" pitchFamily="34" charset="0"/>
                <a:ea typeface="Tahoma" pitchFamily="34" charset="0"/>
                <a:cs typeface="Tahoma" pitchFamily="34" charset="0"/>
              </a:rPr>
              <a:t>یک </a:t>
            </a:r>
            <a:r>
              <a:rPr lang="fa-IR" sz="2400" dirty="0">
                <a:solidFill>
                  <a:srgbClr val="FF9900"/>
                </a:solidFill>
                <a:latin typeface="Tahoma" pitchFamily="34" charset="0"/>
                <a:ea typeface="Tahoma" pitchFamily="34" charset="0"/>
                <a:cs typeface="Tahoma" pitchFamily="34" charset="0"/>
              </a:rPr>
              <a:t>سیستم خبره پزشکی (پایگاه دانش و </a:t>
            </a:r>
            <a:r>
              <a:rPr lang="fa-IR" sz="2400" dirty="0" smtClean="0">
                <a:solidFill>
                  <a:srgbClr val="FF9900"/>
                </a:solidFill>
                <a:latin typeface="Tahoma" pitchFamily="34" charset="0"/>
                <a:ea typeface="Tahoma" pitchFamily="34" charset="0"/>
                <a:cs typeface="Tahoma" pitchFamily="34" charset="0"/>
              </a:rPr>
              <a:t>قوانین </a:t>
            </a:r>
            <a:r>
              <a:rPr lang="fa-IR" sz="2400" dirty="0">
                <a:solidFill>
                  <a:srgbClr val="FF9900"/>
                </a:solidFill>
                <a:latin typeface="Tahoma" pitchFamily="34" charset="0"/>
                <a:ea typeface="Tahoma" pitchFamily="34" charset="0"/>
                <a:cs typeface="Tahoma" pitchFamily="34" charset="0"/>
              </a:rPr>
              <a:t>استنتاج)</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914400"/>
            <a:ext cx="7848600" cy="5791200"/>
          </a:xfrm>
        </p:spPr>
        <p:txBody>
          <a:bodyPr>
            <a:normAutofit fontScale="92500" lnSpcReduction="20000"/>
          </a:bodyPr>
          <a:lstStyle/>
          <a:p>
            <a:pPr algn="just" rtl="1">
              <a:lnSpc>
                <a:spcPct val="150000"/>
              </a:lnSpc>
            </a:pPr>
            <a:r>
              <a:rPr lang="fa-IR" dirty="0">
                <a:cs typeface="B Mitra" pitchFamily="2" charset="-78"/>
              </a:rPr>
              <a:t>ق</a:t>
            </a:r>
            <a:r>
              <a:rPr lang="fa-IR" sz="2000" dirty="0">
                <a:latin typeface="Tahoma" pitchFamily="34" charset="0"/>
                <a:ea typeface="Tahoma" pitchFamily="34" charset="0"/>
                <a:cs typeface="Tahoma" pitchFamily="34" charset="0"/>
              </a:rPr>
              <a:t>-1- اگر احتمالا فشار خون بالا باشد آنگاه خطر سکته قلبی بالاست.</a:t>
            </a:r>
          </a:p>
          <a:p>
            <a:pPr algn="just" rtl="1">
              <a:lnSpc>
                <a:spcPct val="150000"/>
              </a:lnSpc>
            </a:pPr>
            <a:r>
              <a:rPr lang="fa-IR" sz="2000" dirty="0">
                <a:latin typeface="Tahoma" pitchFamily="34" charset="0"/>
                <a:ea typeface="Tahoma" pitchFamily="34" charset="0"/>
                <a:cs typeface="Tahoma" pitchFamily="34" charset="0"/>
              </a:rPr>
              <a:t>ق-2- اگر احتمالا فشار خون پایین باشد آنگاه خطر سکته قلبی پایین است.</a:t>
            </a:r>
          </a:p>
          <a:p>
            <a:pPr algn="just" rtl="1">
              <a:lnSpc>
                <a:spcPct val="150000"/>
              </a:lnSpc>
            </a:pPr>
            <a:r>
              <a:rPr lang="fa-IR" sz="2000" dirty="0">
                <a:latin typeface="Tahoma" pitchFamily="34" charset="0"/>
                <a:ea typeface="Tahoma" pitchFamily="34" charset="0"/>
                <a:cs typeface="Tahoma" pitchFamily="34" charset="0"/>
              </a:rPr>
              <a:t>ق-3- اگر مصرف چربی زیاد باشد و بیمار مصرف نمک بالا داشته باشد آنگاه فشار خون احتمالا بالاست.</a:t>
            </a:r>
          </a:p>
          <a:p>
            <a:pPr algn="just" rtl="1">
              <a:lnSpc>
                <a:spcPct val="150000"/>
              </a:lnSpc>
            </a:pPr>
            <a:r>
              <a:rPr lang="fa-IR" sz="2000" dirty="0">
                <a:latin typeface="Tahoma" pitchFamily="34" charset="0"/>
                <a:ea typeface="Tahoma" pitchFamily="34" charset="0"/>
                <a:cs typeface="Tahoma" pitchFamily="34" charset="0"/>
              </a:rPr>
              <a:t>ق-4- اگر مصرف چربی پایین باشد و بیمار مصرف نمک پایین داشته باشد آنگاه فشار خون احتمالا پایین است.</a:t>
            </a:r>
          </a:p>
          <a:p>
            <a:pPr algn="just" rtl="1">
              <a:lnSpc>
                <a:spcPct val="150000"/>
              </a:lnSpc>
            </a:pPr>
            <a:r>
              <a:rPr lang="fa-IR" sz="2000" dirty="0">
                <a:latin typeface="Tahoma" pitchFamily="34" charset="0"/>
                <a:ea typeface="Tahoma" pitchFamily="34" charset="0"/>
                <a:cs typeface="Tahoma" pitchFamily="34" charset="0"/>
              </a:rPr>
              <a:t>ق-5- اگر مصرف چربی در هفته بیش از 300 گرم باشد آنگاه مصرف چربی بیمار زیاد است.</a:t>
            </a:r>
          </a:p>
          <a:p>
            <a:pPr algn="just" rtl="1">
              <a:lnSpc>
                <a:spcPct val="150000"/>
              </a:lnSpc>
            </a:pPr>
            <a:r>
              <a:rPr lang="fa-IR" sz="2000" dirty="0">
                <a:latin typeface="Tahoma" pitchFamily="34" charset="0"/>
                <a:ea typeface="Tahoma" pitchFamily="34" charset="0"/>
                <a:cs typeface="Tahoma" pitchFamily="34" charset="0"/>
              </a:rPr>
              <a:t>ق-6-اگر مصرف چربی در هفته کمتر از 100 گرم باشد آنگاه مصرف چربی بیمار پایین است.</a:t>
            </a:r>
          </a:p>
          <a:p>
            <a:pPr algn="just" rtl="1">
              <a:lnSpc>
                <a:spcPct val="150000"/>
              </a:lnSpc>
            </a:pPr>
            <a:r>
              <a:rPr lang="fa-IR" sz="2000" dirty="0">
                <a:latin typeface="Tahoma" pitchFamily="34" charset="0"/>
                <a:ea typeface="Tahoma" pitchFamily="34" charset="0"/>
                <a:cs typeface="Tahoma" pitchFamily="34" charset="0"/>
              </a:rPr>
              <a:t>ق-7-اگر مصرف چربی در هفته بین 100 تا 300 گرم باشد آنگاه مصرف چربی بیمار متوسط است.</a:t>
            </a:r>
          </a:p>
          <a:p>
            <a:pPr algn="just" rtl="1">
              <a:lnSpc>
                <a:spcPct val="150000"/>
              </a:lnSpc>
            </a:pPr>
            <a:r>
              <a:rPr lang="fa-IR" sz="2000" dirty="0">
                <a:latin typeface="Tahoma" pitchFamily="34" charset="0"/>
                <a:ea typeface="Tahoma" pitchFamily="34" charset="0"/>
                <a:cs typeface="Tahoma" pitchFamily="34" charset="0"/>
              </a:rPr>
              <a:t>ق-8- اگر مصرف نمک در هفته بیش از 5 گرم باشد مصرف نمک بالاست.</a:t>
            </a:r>
          </a:p>
          <a:p>
            <a:pPr marL="0" indent="0" algn="just" rtl="1">
              <a:lnSpc>
                <a:spcPct val="150000"/>
              </a:lnSpc>
              <a:buNone/>
            </a:pPr>
            <a:endParaRPr lang="en-US"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95010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67600" cy="808038"/>
          </a:xfrm>
        </p:spPr>
        <p:txBody>
          <a:bodyPr>
            <a:normAutofit/>
          </a:bodyPr>
          <a:lstStyle/>
          <a:p>
            <a:pPr algn="r"/>
            <a:r>
              <a:rPr lang="fa-IR" dirty="0">
                <a:solidFill>
                  <a:srgbClr val="FF9900"/>
                </a:solidFill>
                <a:cs typeface="B Titr" pitchFamily="2" charset="-78"/>
              </a:rPr>
              <a:t>مثال </a:t>
            </a:r>
            <a:r>
              <a:rPr lang="fa-IR" dirty="0" smtClean="0">
                <a:solidFill>
                  <a:srgbClr val="FF9900"/>
                </a:solidFill>
                <a:cs typeface="B Titr" pitchFamily="2" charset="-78"/>
              </a:rPr>
              <a:t>...</a:t>
            </a:r>
            <a:endParaRPr lang="en-US" dirty="0"/>
          </a:p>
        </p:txBody>
      </p:sp>
      <p:sp>
        <p:nvSpPr>
          <p:cNvPr id="3" name="Content Placeholder 2"/>
          <p:cNvSpPr>
            <a:spLocks noGrp="1"/>
          </p:cNvSpPr>
          <p:nvPr>
            <p:ph sz="quarter" idx="1"/>
          </p:nvPr>
        </p:nvSpPr>
        <p:spPr>
          <a:xfrm>
            <a:off x="762000" y="1447800"/>
            <a:ext cx="7467600" cy="4873752"/>
          </a:xfrm>
        </p:spPr>
        <p:txBody>
          <a:bodyPr/>
          <a:lstStyle/>
          <a:p>
            <a:pPr algn="just" rtl="1">
              <a:lnSpc>
                <a:spcPct val="150000"/>
              </a:lnSpc>
            </a:pPr>
            <a:r>
              <a:rPr lang="fa-IR" sz="2000" dirty="0">
                <a:latin typeface="Tahoma" pitchFamily="34" charset="0"/>
                <a:ea typeface="Tahoma" pitchFamily="34" charset="0"/>
                <a:cs typeface="Tahoma" pitchFamily="34" charset="0"/>
              </a:rPr>
              <a:t>هدف: یافتن بالا بودن خطر سکته قلبی:</a:t>
            </a:r>
          </a:p>
          <a:p>
            <a:pPr algn="just" rtl="1">
              <a:lnSpc>
                <a:spcPct val="150000"/>
              </a:lnSpc>
            </a:pPr>
            <a:r>
              <a:rPr lang="fa-IR" sz="2000" dirty="0">
                <a:latin typeface="Tahoma" pitchFamily="34" charset="0"/>
                <a:ea typeface="Tahoma" pitchFamily="34" charset="0"/>
                <a:cs typeface="Tahoma" pitchFamily="34" charset="0"/>
              </a:rPr>
              <a:t>ابتدا ق-1 سپس ق-3  سپس بر اساس ق-5 و </a:t>
            </a:r>
            <a:r>
              <a:rPr lang="fa-IR" sz="2000" dirty="0" smtClean="0">
                <a:latin typeface="Tahoma" pitchFamily="34" charset="0"/>
                <a:ea typeface="Tahoma" pitchFamily="34" charset="0"/>
                <a:cs typeface="Tahoma" pitchFamily="34" charset="0"/>
              </a:rPr>
              <a:t>ق-8 </a:t>
            </a:r>
            <a:r>
              <a:rPr lang="fa-IR" sz="2000" dirty="0">
                <a:latin typeface="Tahoma" pitchFamily="34" charset="0"/>
                <a:ea typeface="Tahoma" pitchFamily="34" charset="0"/>
                <a:cs typeface="Tahoma" pitchFamily="34" charset="0"/>
              </a:rPr>
              <a:t>، 2 پرسش زیر از کاربر پرسیده می شود:</a:t>
            </a:r>
          </a:p>
          <a:p>
            <a:pPr algn="just" rtl="1">
              <a:lnSpc>
                <a:spcPct val="150000"/>
              </a:lnSpc>
            </a:pPr>
            <a:r>
              <a:rPr lang="fa-IR" sz="2000" dirty="0">
                <a:latin typeface="Tahoma" pitchFamily="34" charset="0"/>
                <a:ea typeface="Tahoma" pitchFamily="34" charset="0"/>
                <a:cs typeface="Tahoma" pitchFamily="34" charset="0"/>
              </a:rPr>
              <a:t>1- مصرف چربی بیمار چقدر است؟</a:t>
            </a:r>
          </a:p>
          <a:p>
            <a:pPr algn="just" rtl="1">
              <a:lnSpc>
                <a:spcPct val="150000"/>
              </a:lnSpc>
            </a:pPr>
            <a:r>
              <a:rPr lang="fa-IR" sz="2000" dirty="0">
                <a:latin typeface="Tahoma" pitchFamily="34" charset="0"/>
                <a:ea typeface="Tahoma" pitchFamily="34" charset="0"/>
                <a:cs typeface="Tahoma" pitchFamily="34" charset="0"/>
              </a:rPr>
              <a:t>2- میزان مصرف نمک چقدر است؟</a:t>
            </a:r>
          </a:p>
          <a:p>
            <a:endParaRPr lang="en-US" dirty="0"/>
          </a:p>
        </p:txBody>
      </p:sp>
    </p:spTree>
    <p:extLst>
      <p:ext uri="{BB962C8B-B14F-4D97-AF65-F5344CB8AC3E}">
        <p14:creationId xmlns:p14="http://schemas.microsoft.com/office/powerpoint/2010/main" val="1561087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712702"/>
            <a:ext cx="5105400" cy="579438"/>
          </a:xfrm>
        </p:spPr>
        <p:txBody>
          <a:bodyPr>
            <a:normAutofit/>
          </a:bodyPr>
          <a:lstStyle/>
          <a:p>
            <a:pPr algn="r" rtl="1"/>
            <a:r>
              <a:rPr lang="fa-IR" sz="2400" dirty="0" smtClean="0">
                <a:latin typeface="Tahoma" pitchFamily="34" charset="0"/>
                <a:ea typeface="Tahoma" pitchFamily="34" charset="0"/>
                <a:cs typeface="Tahoma" pitchFamily="34" charset="0"/>
              </a:rPr>
              <a:t>سیستم خبره تجویز درمان پزشکی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533400" y="2057400"/>
            <a:ext cx="8001000" cy="3200400"/>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سیستم خبره تجویز درمان در درجه اول براساس قواعد علم پزشکی و در درجه دوم براساس تجربیات پزشک انجام می گیرد . </a:t>
            </a:r>
          </a:p>
          <a:p>
            <a:pPr algn="just" rtl="1">
              <a:lnSpc>
                <a:spcPct val="150000"/>
              </a:lnSpc>
            </a:pPr>
            <a:r>
              <a:rPr lang="fa-IR" sz="2000" dirty="0" smtClean="0">
                <a:latin typeface="Tahoma" pitchFamily="34" charset="0"/>
                <a:ea typeface="Tahoma" pitchFamily="34" charset="0"/>
                <a:cs typeface="Tahoma" pitchFamily="34" charset="0"/>
              </a:rPr>
              <a:t>هدف اصلی از تولید قوانین منطقی و سیستم هوشمند تجویز درمان پزشکی ، رفع مشکلات تجویز دارو و تسهیل امور درمان پزشکی است.</a:t>
            </a:r>
          </a:p>
          <a:p>
            <a:pPr algn="just" rtl="1">
              <a:lnSpc>
                <a:spcPct val="150000"/>
              </a:lnSpc>
            </a:pPr>
            <a:r>
              <a:rPr lang="fa-IR" sz="2000" dirty="0" smtClean="0">
                <a:latin typeface="Tahoma" pitchFamily="34" charset="0"/>
                <a:ea typeface="Tahoma" pitchFamily="34" charset="0"/>
                <a:cs typeface="Tahoma" pitchFamily="34" charset="0"/>
              </a:rPr>
              <a:t>متداول ترین روش نمایش دانش (به علت سادگی ، امکان تصحیح ساده تر پایگاه  دانش و وجود روشهای متنوع استنتاجی ) قوانین می باشد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8448"/>
            <a:ext cx="1828800" cy="2105152"/>
          </a:xfrm>
          <a:prstGeom prst="rect">
            <a:avLst/>
          </a:prstGeom>
          <a:ln>
            <a:noFill/>
          </a:ln>
          <a:effectLst>
            <a:softEdge rad="112500"/>
          </a:effectLst>
        </p:spPr>
      </p:pic>
    </p:spTree>
    <p:extLst>
      <p:ext uri="{BB962C8B-B14F-4D97-AF65-F5344CB8AC3E}">
        <p14:creationId xmlns:p14="http://schemas.microsoft.com/office/powerpoint/2010/main" val="432994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90286" y="1447800"/>
            <a:ext cx="8153400" cy="4873752"/>
          </a:xfrm>
        </p:spPr>
        <p:txBody>
          <a:bodyPr/>
          <a:lstStyle/>
          <a:p>
            <a:pPr algn="just" rtl="1">
              <a:lnSpc>
                <a:spcPct val="150000"/>
              </a:lnSpc>
            </a:pPr>
            <a:r>
              <a:rPr lang="fa-IR" sz="2000" b="1" dirty="0">
                <a:latin typeface="Tahoma" pitchFamily="34" charset="0"/>
                <a:ea typeface="Tahoma" pitchFamily="34" charset="0"/>
                <a:cs typeface="Tahoma" pitchFamily="34" charset="0"/>
              </a:rPr>
              <a:t>قوانین تجویز </a:t>
            </a:r>
            <a:r>
              <a:rPr lang="fa-IR" sz="2000" dirty="0">
                <a:latin typeface="Tahoma" pitchFamily="34" charset="0"/>
                <a:ea typeface="Tahoma" pitchFamily="34" charset="0"/>
                <a:cs typeface="Tahoma" pitchFamily="34" charset="0"/>
              </a:rPr>
              <a:t>به دو بخش تقسیم می شوند : </a:t>
            </a:r>
          </a:p>
          <a:p>
            <a:pPr lvl="1" algn="just" rtl="1">
              <a:lnSpc>
                <a:spcPct val="150000"/>
              </a:lnSpc>
            </a:pPr>
            <a:r>
              <a:rPr lang="fa-IR" sz="2000" dirty="0">
                <a:latin typeface="Tahoma" pitchFamily="34" charset="0"/>
                <a:ea typeface="Tahoma" pitchFamily="34" charset="0"/>
                <a:cs typeface="Tahoma" pitchFamily="34" charset="0"/>
              </a:rPr>
              <a:t>قوانین مربوط به سن ، وزن ، شرایط و شدت بیماری ، چک کردن تداخلات دارویی و..</a:t>
            </a:r>
            <a:r>
              <a:rPr lang="en-US" sz="2000" dirty="0">
                <a:latin typeface="Tahoma" pitchFamily="34" charset="0"/>
                <a:ea typeface="Tahoma" pitchFamily="34" charset="0"/>
                <a:cs typeface="Tahoma" pitchFamily="34" charset="0"/>
              </a:rPr>
              <a:t> </a:t>
            </a:r>
            <a:r>
              <a:rPr lang="fa-IR" sz="2000" dirty="0">
                <a:latin typeface="Tahoma" pitchFamily="34" charset="0"/>
                <a:ea typeface="Tahoma" pitchFamily="34" charset="0"/>
                <a:cs typeface="Tahoma" pitchFamily="34" charset="0"/>
              </a:rPr>
              <a:t> مثل </a:t>
            </a:r>
            <a:r>
              <a:rPr lang="fa-IR" sz="2000" dirty="0" smtClean="0">
                <a:latin typeface="Tahoma" pitchFamily="34" charset="0"/>
                <a:ea typeface="Tahoma" pitchFamily="34" charset="0"/>
                <a:cs typeface="Tahoma" pitchFamily="34" charset="0"/>
              </a:rPr>
              <a:t>:</a:t>
            </a:r>
          </a:p>
          <a:p>
            <a:pPr marL="365760" lvl="1" indent="0" algn="just" rtl="1">
              <a:lnSpc>
                <a:spcPct val="150000"/>
              </a:lnSpc>
              <a:buNone/>
            </a:pPr>
            <a:endParaRPr lang="fa-IR" sz="2000" dirty="0" smtClean="0">
              <a:latin typeface="Tahoma" pitchFamily="34" charset="0"/>
              <a:ea typeface="Tahoma" pitchFamily="34" charset="0"/>
              <a:cs typeface="Tahoma" pitchFamily="34" charset="0"/>
            </a:endParaRPr>
          </a:p>
          <a:p>
            <a:pPr marL="365760" lvl="1" indent="0" algn="just" rtl="1">
              <a:lnSpc>
                <a:spcPct val="150000"/>
              </a:lnSpc>
              <a:buNone/>
            </a:pPr>
            <a:endParaRPr lang="fa-IR" sz="2000" dirty="0">
              <a:latin typeface="Tahoma" pitchFamily="34" charset="0"/>
              <a:ea typeface="Tahoma" pitchFamily="34" charset="0"/>
              <a:cs typeface="Tahoma" pitchFamily="34" charset="0"/>
            </a:endParaRPr>
          </a:p>
          <a:p>
            <a:pPr lvl="1" algn="just" rtl="1">
              <a:lnSpc>
                <a:spcPct val="150000"/>
              </a:lnSpc>
            </a:pPr>
            <a:r>
              <a:rPr lang="fa-IR" sz="2000" dirty="0">
                <a:latin typeface="Tahoma" pitchFamily="34" charset="0"/>
                <a:ea typeface="Tahoma" pitchFamily="34" charset="0"/>
                <a:cs typeface="Tahoma" pitchFamily="34" charset="0"/>
              </a:rPr>
              <a:t>قوانینی که پزشک باید با توجه به حالت های خاص جهت اعتبارسنجی اضافه کند. مثل : </a:t>
            </a:r>
            <a:endParaRPr lang="en-US" sz="2000" dirty="0">
              <a:latin typeface="Tahoma" pitchFamily="34" charset="0"/>
              <a:ea typeface="Tahoma" pitchFamily="34" charset="0"/>
              <a:cs typeface="Tahoma" pitchFamily="34" charset="0"/>
            </a:endParaRPr>
          </a:p>
          <a:p>
            <a:pPr algn="r" rtl="1"/>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5101"/>
            <a:ext cx="6916646" cy="764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958886"/>
            <a:ext cx="6186714" cy="1518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28448"/>
            <a:ext cx="1828800" cy="2105152"/>
          </a:xfrm>
          <a:prstGeom prst="rect">
            <a:avLst/>
          </a:prstGeom>
          <a:ln>
            <a:noFill/>
          </a:ln>
          <a:effectLst>
            <a:softEdge rad="112500"/>
          </a:effectLst>
        </p:spPr>
      </p:pic>
    </p:spTree>
    <p:extLst>
      <p:ext uri="{BB962C8B-B14F-4D97-AF65-F5344CB8AC3E}">
        <p14:creationId xmlns:p14="http://schemas.microsoft.com/office/powerpoint/2010/main" val="746099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352800" y="712702"/>
            <a:ext cx="5105400" cy="579438"/>
          </a:xfrm>
        </p:spPr>
        <p:txBody>
          <a:bodyPr>
            <a:normAutofit/>
          </a:bodyPr>
          <a:lstStyle/>
          <a:p>
            <a:pPr algn="r" rtl="1"/>
            <a:r>
              <a:rPr lang="fa-IR" sz="2400" dirty="0">
                <a:latin typeface="Tahoma" pitchFamily="34" charset="0"/>
                <a:ea typeface="Tahoma" pitchFamily="34" charset="0"/>
                <a:cs typeface="Tahoma" pitchFamily="34" charset="0"/>
              </a:rPr>
              <a:t>نحوه کار سیستم :</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500743" y="1905000"/>
            <a:ext cx="8262257" cy="4572000"/>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اطلاعات از سه بخش اصلی تشکیل شده است :</a:t>
            </a:r>
          </a:p>
          <a:p>
            <a:pPr lvl="1" algn="just" rtl="1">
              <a:lnSpc>
                <a:spcPct val="150000"/>
              </a:lnSpc>
            </a:pPr>
            <a:r>
              <a:rPr lang="fa-IR" sz="2000" dirty="0" smtClean="0">
                <a:latin typeface="Tahoma" pitchFamily="34" charset="0"/>
                <a:ea typeface="Tahoma" pitchFamily="34" charset="0"/>
                <a:cs typeface="Tahoma" pitchFamily="34" charset="0"/>
              </a:rPr>
              <a:t>بانکهای اطلاعاتی : اطلاعات اولیه عمومی پزشکی </a:t>
            </a:r>
          </a:p>
          <a:p>
            <a:pPr lvl="1" algn="just" rtl="1">
              <a:lnSpc>
                <a:spcPct val="150000"/>
              </a:lnSpc>
            </a:pPr>
            <a:r>
              <a:rPr lang="fa-IR" sz="2000" dirty="0" smtClean="0">
                <a:latin typeface="Tahoma" pitchFamily="34" charset="0"/>
                <a:ea typeface="Tahoma" pitchFamily="34" charset="0"/>
                <a:cs typeface="Tahoma" pitchFamily="34" charset="0"/>
              </a:rPr>
              <a:t>حافظه کاری  </a:t>
            </a:r>
            <a:r>
              <a:rPr lang="en-US" sz="2000" dirty="0" smtClean="0">
                <a:latin typeface="Tahoma" pitchFamily="34" charset="0"/>
                <a:ea typeface="Tahoma" pitchFamily="34" charset="0"/>
                <a:cs typeface="Tahoma" pitchFamily="34" charset="0"/>
              </a:rPr>
              <a:t>Working Memory</a:t>
            </a:r>
            <a:r>
              <a:rPr lang="fa-IR" sz="2000" dirty="0" smtClean="0">
                <a:latin typeface="Tahoma" pitchFamily="34" charset="0"/>
                <a:ea typeface="Tahoma" pitchFamily="34" charset="0"/>
                <a:cs typeface="Tahoma" pitchFamily="34" charset="0"/>
              </a:rPr>
              <a:t> : اطلاعات اولیه و اطلاعاتی که از استخراج قوانین انتخابی توسط موتور استنتاج بدست می آید.</a:t>
            </a:r>
          </a:p>
          <a:p>
            <a:pPr lvl="1" algn="just" rtl="1">
              <a:lnSpc>
                <a:spcPct val="150000"/>
              </a:lnSpc>
            </a:pPr>
            <a:r>
              <a:rPr lang="fa-IR" sz="2000" dirty="0" smtClean="0">
                <a:latin typeface="Tahoma" pitchFamily="34" charset="0"/>
                <a:ea typeface="Tahoma" pitchFamily="34" charset="0"/>
                <a:cs typeface="Tahoma" pitchFamily="34" charset="0"/>
              </a:rPr>
              <a:t>مجموعه ای از قوانین که دریک فایل متنی می باشند.</a:t>
            </a:r>
            <a:endParaRPr lang="en-US" sz="2000" dirty="0">
              <a:latin typeface="Tahoma" pitchFamily="34" charset="0"/>
              <a:ea typeface="Tahoma" pitchFamily="34" charset="0"/>
              <a:cs typeface="Tahom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0"/>
            <a:ext cx="1828800" cy="2028952"/>
          </a:xfrm>
          <a:prstGeom prst="rect">
            <a:avLst/>
          </a:prstGeom>
          <a:ln>
            <a:noFill/>
          </a:ln>
          <a:effectLst>
            <a:softEdge rad="112500"/>
          </a:effectLst>
        </p:spPr>
      </p:pic>
    </p:spTree>
    <p:extLst>
      <p:ext uri="{BB962C8B-B14F-4D97-AF65-F5344CB8AC3E}">
        <p14:creationId xmlns:p14="http://schemas.microsoft.com/office/powerpoint/2010/main" val="375431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533400"/>
            <a:ext cx="3505200" cy="655638"/>
          </a:xfrm>
        </p:spPr>
        <p:txBody>
          <a:bodyPr/>
          <a:lstStyle/>
          <a:p>
            <a:pPr algn="r" rtl="1"/>
            <a:r>
              <a:rPr lang="fa-IR" dirty="0" smtClean="0"/>
              <a:t>ساختار کلی سیستم : </a:t>
            </a:r>
            <a:endParaRPr lang="en-US" dirty="0"/>
          </a:p>
        </p:txBody>
      </p:sp>
      <p:sp>
        <p:nvSpPr>
          <p:cNvPr id="3" name="Content Placeholder 2"/>
          <p:cNvSpPr>
            <a:spLocks noGrp="1"/>
          </p:cNvSpPr>
          <p:nvPr>
            <p:ph sz="quarter" idx="1"/>
          </p:nvPr>
        </p:nvSpPr>
        <p:spPr>
          <a:xfrm>
            <a:off x="304800" y="1371600"/>
            <a:ext cx="8229600" cy="5181600"/>
          </a:xfrm>
        </p:spPr>
        <p:txBody>
          <a:bodyPr>
            <a:normAutofit lnSpcReduction="10000"/>
          </a:bodyPr>
          <a:lstStyle/>
          <a:p>
            <a:pPr algn="just" rtl="1">
              <a:lnSpc>
                <a:spcPct val="150000"/>
              </a:lnSpc>
            </a:pPr>
            <a:r>
              <a:rPr lang="fa-IR" sz="2000" dirty="0" smtClean="0">
                <a:latin typeface="Tahoma" pitchFamily="34" charset="0"/>
                <a:ea typeface="Tahoma" pitchFamily="34" charset="0"/>
                <a:cs typeface="Tahoma" pitchFamily="34" charset="0"/>
              </a:rPr>
              <a:t>نرم افزار ابتدا مشخصات و سوابق بیمار را دریافت و برای او </a:t>
            </a:r>
          </a:p>
          <a:p>
            <a:pPr marL="0" indent="0" algn="just" rtl="1">
              <a:lnSpc>
                <a:spcPct val="150000"/>
              </a:lnSpc>
              <a:buNone/>
            </a:pPr>
            <a:r>
              <a:rPr lang="fa-IR" sz="2000" dirty="0" smtClean="0">
                <a:latin typeface="Tahoma" pitchFamily="34" charset="0"/>
                <a:ea typeface="Tahoma" pitchFamily="34" charset="0"/>
                <a:cs typeface="Tahoma" pitchFamily="34" charset="0"/>
              </a:rPr>
              <a:t>پرونده تشکیل می دهد . پس از تشخیص بیماری به کمک پزشک اقدام به تهیه یک طرح درمان ، براساس اطلاعات علمی در بانکهای اطلاعاتی سیستم ، می نماید.</a:t>
            </a:r>
          </a:p>
          <a:p>
            <a:pPr algn="just" rtl="1">
              <a:lnSpc>
                <a:spcPct val="150000"/>
              </a:lnSpc>
            </a:pPr>
            <a:r>
              <a:rPr lang="fa-IR" sz="2000" dirty="0" smtClean="0">
                <a:latin typeface="Tahoma" pitchFamily="34" charset="0"/>
                <a:ea typeface="Tahoma" pitchFamily="34" charset="0"/>
                <a:cs typeface="Tahoma" pitchFamily="34" charset="0"/>
              </a:rPr>
              <a:t>توضیح اینکه ، انتخاب یا عدم انتخاب نهایی طرح درمان ، همچنان بعهده پزشک خواهد بود . پزشک توسط یک رابط کاربر با سیستم ارتباط برقرار می کند و میتواند از دو بخش سیستم بانک اطلاعاتی و بخش خبره استفاده نماید.</a:t>
            </a:r>
          </a:p>
          <a:p>
            <a:pPr algn="just" rtl="1">
              <a:lnSpc>
                <a:spcPct val="150000"/>
              </a:lnSpc>
            </a:pPr>
            <a:r>
              <a:rPr lang="fa-IR" sz="2000" dirty="0" smtClean="0">
                <a:latin typeface="Tahoma" pitchFamily="34" charset="0"/>
                <a:ea typeface="Tahoma" pitchFamily="34" charset="0"/>
                <a:cs typeface="Tahoma" pitchFamily="34" charset="0"/>
              </a:rPr>
              <a:t>این سیستم از نوع سیستم های خبره قاعده گرا بوده و دارای اجزای رابط کاربر ، سیستم بانک اطلاعاتی ، موتور استنتاج و مجموعه قواعد به عنوان پایگاه دانش می باشد.</a:t>
            </a:r>
            <a:endParaRPr lang="en-US" sz="2000" dirty="0">
              <a:latin typeface="Tahoma" pitchFamily="34" charset="0"/>
              <a:ea typeface="Tahoma" pitchFamily="34" charset="0"/>
              <a:cs typeface="Tahoma"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0"/>
            <a:ext cx="1828800" cy="2028952"/>
          </a:xfrm>
          <a:prstGeom prst="rect">
            <a:avLst/>
          </a:prstGeom>
          <a:ln>
            <a:noFill/>
          </a:ln>
          <a:effectLst>
            <a:softEdge rad="112500"/>
          </a:effectLst>
        </p:spPr>
      </p:pic>
    </p:spTree>
    <p:extLst>
      <p:ext uri="{BB962C8B-B14F-4D97-AF65-F5344CB8AC3E}">
        <p14:creationId xmlns:p14="http://schemas.microsoft.com/office/powerpoint/2010/main" val="3851480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pPr algn="r"/>
            <a:r>
              <a:rPr lang="ar-SA" sz="2400" dirty="0">
                <a:latin typeface="Tahoma" pitchFamily="34" charset="0"/>
                <a:ea typeface="Tahoma" pitchFamily="34" charset="0"/>
                <a:cs typeface="Tahoma" pitchFamily="34" charset="0"/>
              </a:rPr>
              <a:t>اندازه گیری فشارخون </a:t>
            </a:r>
            <a:r>
              <a:rPr lang="fa-IR" sz="2400" dirty="0" smtClean="0">
                <a:latin typeface="Tahoma" pitchFamily="34" charset="0"/>
                <a:ea typeface="Tahoma" pitchFamily="34" charset="0"/>
                <a:cs typeface="Tahoma" pitchFamily="34" charset="0"/>
              </a:rPr>
              <a:t>با </a:t>
            </a:r>
            <a:r>
              <a:rPr lang="ar-SA" sz="2400" dirty="0" smtClean="0">
                <a:latin typeface="Tahoma" pitchFamily="34" charset="0"/>
                <a:ea typeface="Tahoma" pitchFamily="34" charset="0"/>
                <a:cs typeface="Tahoma" pitchFamily="34" charset="0"/>
              </a:rPr>
              <a:t>موس </a:t>
            </a:r>
            <a:r>
              <a:rPr lang="ar-SA" sz="2400" dirty="0">
                <a:latin typeface="Tahoma" pitchFamily="34" charset="0"/>
                <a:ea typeface="Tahoma" pitchFamily="34" charset="0"/>
                <a:cs typeface="Tahoma" pitchFamily="34" charset="0"/>
              </a:rPr>
              <a:t>کامپیوتری</a:t>
            </a:r>
            <a:r>
              <a:rPr lang="ar-SA" sz="1800" b="1" dirty="0">
                <a:latin typeface="Tahoma" pitchFamily="34" charset="0"/>
                <a:ea typeface="Tahoma" pitchFamily="34" charset="0"/>
                <a:cs typeface="Tahoma" pitchFamily="34" charset="0"/>
              </a:rPr>
              <a:t> </a:t>
            </a:r>
            <a:endParaRPr lang="en-US" sz="18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381000" y="990600"/>
            <a:ext cx="8305800" cy="5410200"/>
          </a:xfrm>
        </p:spPr>
        <p:txBody>
          <a:bodyPr>
            <a:noAutofit/>
          </a:bodyPr>
          <a:lstStyle/>
          <a:p>
            <a:pPr marL="0" indent="0" algn="just" rtl="1">
              <a:lnSpc>
                <a:spcPct val="150000"/>
              </a:lnSpc>
              <a:buNone/>
            </a:pPr>
            <a:r>
              <a:rPr lang="ar-SA" sz="2000" dirty="0" smtClean="0">
                <a:latin typeface="Tahoma" pitchFamily="34" charset="0"/>
                <a:ea typeface="Tahoma" pitchFamily="34" charset="0"/>
                <a:cs typeface="Tahoma" pitchFamily="34" charset="0"/>
              </a:rPr>
              <a:t>این </a:t>
            </a:r>
            <a:r>
              <a:rPr lang="ar-SA" sz="2000" dirty="0">
                <a:latin typeface="Tahoma" pitchFamily="34" charset="0"/>
                <a:ea typeface="Tahoma" pitchFamily="34" charset="0"/>
                <a:cs typeface="Tahoma" pitchFamily="34" charset="0"/>
              </a:rPr>
              <a:t>ماوس می تواند از طریق یک حلقه کوچک (که معادل کاف یا همان بازوبند فشار سنجهای قدیمی است) فشار خون و نبض شما را اندازه گیری کند، شرکت </a:t>
            </a:r>
            <a:r>
              <a:rPr lang="en-US" sz="2000" b="1" dirty="0" err="1" smtClean="0">
                <a:latin typeface="Tahoma" pitchFamily="34" charset="0"/>
                <a:ea typeface="Tahoma" pitchFamily="34" charset="0"/>
                <a:cs typeface="Tahoma" pitchFamily="34" charset="0"/>
              </a:rPr>
              <a:t>CalHealth</a:t>
            </a:r>
            <a:r>
              <a:rPr lang="fa-IR" sz="2000" dirty="0" smtClean="0">
                <a:latin typeface="Tahoma" pitchFamily="34" charset="0"/>
                <a:ea typeface="Tahoma" pitchFamily="34" charset="0"/>
                <a:cs typeface="Tahoma" pitchFamily="34" charset="0"/>
              </a:rPr>
              <a:t> همراه </a:t>
            </a:r>
            <a:r>
              <a:rPr lang="ar-SA" sz="2000" dirty="0" smtClean="0">
                <a:latin typeface="Tahoma" pitchFamily="34" charset="0"/>
                <a:ea typeface="Tahoma" pitchFamily="34" charset="0"/>
                <a:cs typeface="Tahoma" pitchFamily="34" charset="0"/>
              </a:rPr>
              <a:t>این </a:t>
            </a:r>
            <a:r>
              <a:rPr lang="ar-SA" sz="2000" dirty="0">
                <a:latin typeface="Tahoma" pitchFamily="34" charset="0"/>
                <a:ea typeface="Tahoma" pitchFamily="34" charset="0"/>
                <a:cs typeface="Tahoma" pitchFamily="34" charset="0"/>
              </a:rPr>
              <a:t>ماوس </a:t>
            </a:r>
            <a:r>
              <a:rPr lang="ar-SA" sz="2000" dirty="0" smtClean="0">
                <a:latin typeface="Tahoma" pitchFamily="34" charset="0"/>
                <a:ea typeface="Tahoma" pitchFamily="34" charset="0"/>
                <a:cs typeface="Tahoma" pitchFamily="34" charset="0"/>
              </a:rPr>
              <a:t>یک </a:t>
            </a:r>
            <a:r>
              <a:rPr lang="ar-SA" sz="2000" dirty="0">
                <a:latin typeface="Tahoma" pitchFamily="34" charset="0"/>
                <a:ea typeface="Tahoma" pitchFamily="34" charset="0"/>
                <a:cs typeface="Tahoma" pitchFamily="34" charset="0"/>
              </a:rPr>
              <a:t>بسته نرم افزاری هم ارائه می دهد که می تواند داده های دریافتی از ماوس را روی کامپیوتر ذخیره کند یا آن را برای پزشکتان ارسال </a:t>
            </a:r>
            <a:r>
              <a:rPr lang="ar-SA" sz="2000" dirty="0" smtClean="0">
                <a:latin typeface="Tahoma" pitchFamily="34" charset="0"/>
                <a:ea typeface="Tahoma" pitchFamily="34" charset="0"/>
                <a:cs typeface="Tahoma" pitchFamily="34" charset="0"/>
              </a:rPr>
              <a:t>کند،همچنین </a:t>
            </a:r>
            <a:r>
              <a:rPr lang="ar-SA" sz="2000" dirty="0">
                <a:latin typeface="Tahoma" pitchFamily="34" charset="0"/>
                <a:ea typeface="Tahoma" pitchFamily="34" charset="0"/>
                <a:cs typeface="Tahoma" pitchFamily="34" charset="0"/>
              </a:rPr>
              <a:t>می تواند تغییرات </a:t>
            </a:r>
            <a:r>
              <a:rPr lang="ar-SA" sz="2000" dirty="0" smtClean="0">
                <a:latin typeface="Tahoma" pitchFamily="34" charset="0"/>
                <a:ea typeface="Tahoma" pitchFamily="34" charset="0"/>
                <a:cs typeface="Tahoma" pitchFamily="34" charset="0"/>
              </a:rPr>
              <a:t>نبض </a:t>
            </a:r>
            <a:r>
              <a:rPr lang="ar-SA" sz="2000" dirty="0">
                <a:latin typeface="Tahoma" pitchFamily="34" charset="0"/>
                <a:ea typeface="Tahoma" pitchFamily="34" charset="0"/>
                <a:cs typeface="Tahoma" pitchFamily="34" charset="0"/>
              </a:rPr>
              <a:t>و </a:t>
            </a:r>
            <a:r>
              <a:rPr lang="ar-SA" sz="2000" dirty="0" smtClean="0">
                <a:latin typeface="Tahoma" pitchFamily="34" charset="0"/>
                <a:ea typeface="Tahoma" pitchFamily="34" charset="0"/>
                <a:cs typeface="Tahoma" pitchFamily="34" charset="0"/>
              </a:rPr>
              <a:t>فشار </a:t>
            </a:r>
            <a:r>
              <a:rPr lang="ar-SA" sz="2000" dirty="0">
                <a:latin typeface="Tahoma" pitchFamily="34" charset="0"/>
                <a:ea typeface="Tahoma" pitchFamily="34" charset="0"/>
                <a:cs typeface="Tahoma" pitchFamily="34" charset="0"/>
              </a:rPr>
              <a:t>خون شما را </a:t>
            </a:r>
            <a:r>
              <a:rPr lang="ar-SA" sz="2000" dirty="0" smtClean="0">
                <a:latin typeface="Tahoma" pitchFamily="34" charset="0"/>
                <a:ea typeface="Tahoma" pitchFamily="34" charset="0"/>
                <a:cs typeface="Tahoma" pitchFamily="34" charset="0"/>
              </a:rPr>
              <a:t>ارزیابی </a:t>
            </a:r>
            <a:r>
              <a:rPr lang="ar-SA" sz="2000" dirty="0">
                <a:latin typeface="Tahoma" pitchFamily="34" charset="0"/>
                <a:ea typeface="Tahoma" pitchFamily="34" charset="0"/>
                <a:cs typeface="Tahoma" pitchFamily="34" charset="0"/>
              </a:rPr>
              <a:t>کند، </a:t>
            </a:r>
            <a:r>
              <a:rPr lang="ar-SA" sz="2000" dirty="0" smtClean="0">
                <a:latin typeface="Tahoma" pitchFamily="34" charset="0"/>
                <a:ea typeface="Tahoma" pitchFamily="34" charset="0"/>
                <a:cs typeface="Tahoma" pitchFamily="34" charset="0"/>
              </a:rPr>
              <a:t>نمودارهایی </a:t>
            </a:r>
            <a:r>
              <a:rPr lang="ar-SA" sz="2000" dirty="0">
                <a:latin typeface="Tahoma" pitchFamily="34" charset="0"/>
                <a:ea typeface="Tahoma" pitchFamily="34" charset="0"/>
                <a:cs typeface="Tahoma" pitchFamily="34" charset="0"/>
              </a:rPr>
              <a:t>برای بررسی بهتر </a:t>
            </a:r>
            <a:endParaRPr lang="en-US"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رسم کند</a:t>
            </a:r>
            <a:r>
              <a:rPr lang="en-US"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و </a:t>
            </a:r>
            <a:r>
              <a:rPr lang="ar-SA" sz="2000" dirty="0">
                <a:latin typeface="Tahoma" pitchFamily="34" charset="0"/>
                <a:ea typeface="Tahoma" pitchFamily="34" charset="0"/>
                <a:cs typeface="Tahoma" pitchFamily="34" charset="0"/>
              </a:rPr>
              <a:t>یا میانگین چند روزه آن را </a:t>
            </a:r>
            <a:endParaRPr lang="en-US"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محاسبه </a:t>
            </a:r>
            <a:r>
              <a:rPr lang="ar-SA" sz="2000" dirty="0">
                <a:latin typeface="Tahoma" pitchFamily="34" charset="0"/>
                <a:ea typeface="Tahoma" pitchFamily="34" charset="0"/>
                <a:cs typeface="Tahoma" pitchFamily="34" charset="0"/>
              </a:rPr>
              <a:t>کند</a:t>
            </a:r>
            <a:r>
              <a:rPr lang="en-US" sz="2000" dirty="0" smtClean="0">
                <a:latin typeface="Tahoma" pitchFamily="34" charset="0"/>
                <a:ea typeface="Tahoma" pitchFamily="34" charset="0"/>
                <a:cs typeface="Tahoma" pitchFamily="34" charset="0"/>
              </a:rPr>
              <a:t>.</a:t>
            </a:r>
            <a:endParaRPr lang="en-US" sz="2000" dirty="0">
              <a:latin typeface="Tahoma" pitchFamily="34" charset="0"/>
              <a:ea typeface="Tahoma" pitchFamily="34" charset="0"/>
              <a:cs typeface="Tahoma" pitchFamily="34" charset="0"/>
            </a:endParaRPr>
          </a:p>
        </p:txBody>
      </p:sp>
      <p:pic>
        <p:nvPicPr>
          <p:cNvPr id="4" name="Picture 3" descr="http://www.pezeshk.us/wp-content/uploads/2011/01/034366576867.jpg">
            <a:hlinkClick r:id="rId2" tgtFrame="&quot;_blank&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2400" y="3505200"/>
            <a:ext cx="3886200" cy="3292054"/>
          </a:xfrm>
          <a:prstGeom prst="rect">
            <a:avLst/>
          </a:prstGeom>
          <a:ln>
            <a:noFill/>
          </a:ln>
          <a:effectLst>
            <a:softEdge rad="112500"/>
          </a:effectLst>
        </p:spPr>
      </p:pic>
    </p:spTree>
    <p:extLst>
      <p:ext uri="{BB962C8B-B14F-4D97-AF65-F5344CB8AC3E}">
        <p14:creationId xmlns:p14="http://schemas.microsoft.com/office/powerpoint/2010/main" val="105022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r" rtl="1"/>
            <a:r>
              <a:rPr lang="ar-SA" sz="2400" dirty="0">
                <a:latin typeface="Tahoma" pitchFamily="34" charset="0"/>
                <a:ea typeface="Tahoma" pitchFamily="34" charset="0"/>
                <a:cs typeface="Tahoma" pitchFamily="34" charset="0"/>
              </a:rPr>
              <a:t>ایده ساخت ورقه تشخیص سریع برای بیماری های ایدز و </a:t>
            </a:r>
            <a:r>
              <a:rPr lang="ar-SA" sz="2400" dirty="0" smtClean="0">
                <a:latin typeface="Tahoma" pitchFamily="34" charset="0"/>
                <a:ea typeface="Tahoma" pitchFamily="34" charset="0"/>
                <a:cs typeface="Tahoma" pitchFamily="34" charset="0"/>
              </a:rPr>
              <a:t>مالاریا</a:t>
            </a:r>
            <a:r>
              <a:rPr lang="en-US" sz="2400" dirty="0" smtClean="0">
                <a:latin typeface="Tahoma" pitchFamily="34" charset="0"/>
                <a:ea typeface="Tahoma" pitchFamily="34" charset="0"/>
                <a:cs typeface="Tahoma" pitchFamily="34" charset="0"/>
                <a:hlinkClick r:id="rId2"/>
              </a:rPr>
              <a:t/>
            </a:r>
            <a:br>
              <a:rPr lang="en-US" sz="2400" dirty="0" smtClean="0">
                <a:latin typeface="Tahoma" pitchFamily="34" charset="0"/>
                <a:ea typeface="Tahoma" pitchFamily="34" charset="0"/>
                <a:cs typeface="Tahoma" pitchFamily="34" charset="0"/>
                <a:hlinkClick r:id="rId2"/>
              </a:rPr>
            </a:br>
            <a:r>
              <a:rPr lang="ar-SA" sz="2400" dirty="0" smtClean="0">
                <a:latin typeface="Tahoma" pitchFamily="34" charset="0"/>
                <a:ea typeface="Tahoma" pitchFamily="34" charset="0"/>
                <a:cs typeface="Tahoma" pitchFamily="34" charset="0"/>
                <a:hlinkClick r:id="rId2"/>
              </a:rPr>
              <a:t> </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066800"/>
            <a:ext cx="8153400" cy="5410200"/>
          </a:xfrm>
        </p:spPr>
        <p:txBody>
          <a:bodyPr>
            <a:normAutofit/>
          </a:bodyPr>
          <a:lstStyle/>
          <a:p>
            <a:pPr marL="0" indent="0" algn="just" rtl="1">
              <a:lnSpc>
                <a:spcPct val="150000"/>
              </a:lnSpc>
              <a:buNone/>
            </a:pPr>
            <a:r>
              <a:rPr lang="ar-SA" sz="2000" dirty="0">
                <a:latin typeface="Tahoma" pitchFamily="34" charset="0"/>
                <a:ea typeface="Tahoma" pitchFamily="34" charset="0"/>
                <a:cs typeface="Tahoma" pitchFamily="34" charset="0"/>
              </a:rPr>
              <a:t>با چکاندن يک قطره خون بر روی این ورقه و گذر آن از لایه های نازک آن وجود بیماری هایی مانند ایدز ، مالاریا، سل و هپاتیت در خون مشخص می شود. قطره خون از یک جهت به لایه های مختلف اين ورقه نفوذ می کند و با تغییر رنگ در طرح شاخه های یک درخت می تواند وجود چند نوع بیماری را به طور همزمان مشخص کند. </a:t>
            </a:r>
            <a:endParaRPr lang="en-US" sz="2000" dirty="0">
              <a:latin typeface="Tahoma" pitchFamily="34" charset="0"/>
              <a:ea typeface="Tahoma" pitchFamily="34" charset="0"/>
              <a:cs typeface="Tahoma" pitchFamily="34" charset="0"/>
            </a:endParaRPr>
          </a:p>
          <a:p>
            <a:pPr marL="0" indent="0" algn="just" rtl="1">
              <a:lnSpc>
                <a:spcPct val="150000"/>
              </a:lnSpc>
              <a:buNone/>
            </a:pPr>
            <a:r>
              <a:rPr lang="ar-SA" sz="2000" dirty="0">
                <a:latin typeface="Tahoma" pitchFamily="34" charset="0"/>
                <a:ea typeface="Tahoma" pitchFamily="34" charset="0"/>
                <a:cs typeface="Tahoma" pitchFamily="34" charset="0"/>
              </a:rPr>
              <a:t>هم اکنون نمونه های اولیه این ورقه </a:t>
            </a:r>
            <a:r>
              <a:rPr lang="ar-SA" sz="2000" dirty="0" smtClean="0">
                <a:latin typeface="Tahoma" pitchFamily="34" charset="0"/>
                <a:ea typeface="Tahoma" pitchFamily="34" charset="0"/>
                <a:cs typeface="Tahoma" pitchFamily="34" charset="0"/>
              </a:rPr>
              <a:t>ها </a:t>
            </a:r>
            <a:r>
              <a:rPr lang="ar-SA" sz="2000" dirty="0">
                <a:latin typeface="Tahoma" pitchFamily="34" charset="0"/>
                <a:ea typeface="Tahoma" pitchFamily="34" charset="0"/>
                <a:cs typeface="Tahoma" pitchFamily="34" charset="0"/>
              </a:rPr>
              <a:t>برای تست های کبدی در حال </a:t>
            </a:r>
            <a:r>
              <a:rPr lang="ar-SA" sz="2000" dirty="0" smtClean="0">
                <a:latin typeface="Tahoma" pitchFamily="34" charset="0"/>
                <a:ea typeface="Tahoma" pitchFamily="34" charset="0"/>
                <a:cs typeface="Tahoma" pitchFamily="34" charset="0"/>
              </a:rPr>
              <a:t>ساخته </a:t>
            </a:r>
            <a:r>
              <a:rPr lang="ar-SA" sz="2000" dirty="0">
                <a:latin typeface="Tahoma" pitchFamily="34" charset="0"/>
                <a:ea typeface="Tahoma" pitchFamily="34" charset="0"/>
                <a:cs typeface="Tahoma" pitchFamily="34" charset="0"/>
              </a:rPr>
              <a:t>شدن </a:t>
            </a:r>
            <a:r>
              <a:rPr lang="ar-SA" sz="2000" dirty="0" smtClean="0">
                <a:latin typeface="Tahoma" pitchFamily="34" charset="0"/>
                <a:ea typeface="Tahoma" pitchFamily="34" charset="0"/>
                <a:cs typeface="Tahoma" pitchFamily="34" charset="0"/>
              </a:rPr>
              <a:t>است</a:t>
            </a:r>
            <a:r>
              <a:rPr lang="ar-SA" sz="2000" dirty="0">
                <a:latin typeface="Tahoma" pitchFamily="34" charset="0"/>
                <a:ea typeface="Tahoma" pitchFamily="34" charset="0"/>
                <a:cs typeface="Tahoma" pitchFamily="34" charset="0"/>
              </a:rPr>
              <a:t>. </a:t>
            </a:r>
            <a:endParaRPr lang="en-US" sz="2000" dirty="0">
              <a:latin typeface="Tahoma" pitchFamily="34" charset="0"/>
              <a:ea typeface="Tahoma" pitchFamily="34" charset="0"/>
              <a:cs typeface="Tahoma" pitchFamily="34" charset="0"/>
            </a:endParaRPr>
          </a:p>
        </p:txBody>
      </p:sp>
      <p:pic>
        <p:nvPicPr>
          <p:cNvPr id="4" name="Picture 3" descr="chipink_narenji_ir.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04800" y="4000500"/>
            <a:ext cx="3926633" cy="2781300"/>
          </a:xfrm>
          <a:prstGeom prst="rect">
            <a:avLst/>
          </a:prstGeom>
          <a:ln>
            <a:noFill/>
          </a:ln>
          <a:effectLst>
            <a:softEdge rad="112500"/>
          </a:effectLst>
        </p:spPr>
      </p:pic>
    </p:spTree>
    <p:extLst>
      <p:ext uri="{BB962C8B-B14F-4D97-AF65-F5344CB8AC3E}">
        <p14:creationId xmlns:p14="http://schemas.microsoft.com/office/powerpoint/2010/main" val="1298828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467600" cy="731838"/>
          </a:xfrm>
        </p:spPr>
        <p:txBody>
          <a:bodyPr/>
          <a:lstStyle/>
          <a:p>
            <a:pPr algn="r" rtl="1"/>
            <a:r>
              <a:rPr lang="fa-IR" dirty="0" smtClean="0"/>
              <a:t>عناوین :</a:t>
            </a:r>
            <a:endParaRPr lang="en-US" dirty="0"/>
          </a:p>
        </p:txBody>
      </p:sp>
      <p:sp>
        <p:nvSpPr>
          <p:cNvPr id="3" name="Content Placeholder 2"/>
          <p:cNvSpPr>
            <a:spLocks noGrp="1"/>
          </p:cNvSpPr>
          <p:nvPr>
            <p:ph sz="quarter" idx="1"/>
          </p:nvPr>
        </p:nvSpPr>
        <p:spPr>
          <a:xfrm>
            <a:off x="838200" y="990600"/>
            <a:ext cx="7467600" cy="5334000"/>
          </a:xfrm>
        </p:spPr>
        <p:txBody>
          <a:bodyPr>
            <a:normAutofit fontScale="92500" lnSpcReduction="10000"/>
          </a:bodyPr>
          <a:lstStyle/>
          <a:p>
            <a:pPr algn="just" rtl="1">
              <a:lnSpc>
                <a:spcPct val="150000"/>
              </a:lnSpc>
            </a:pPr>
            <a:r>
              <a:rPr lang="fa-IR" sz="2000" dirty="0" smtClean="0">
                <a:latin typeface="Tahoma" pitchFamily="34" charset="0"/>
                <a:ea typeface="Tahoma" pitchFamily="34" charset="0"/>
                <a:cs typeface="Tahoma" pitchFamily="34" charset="0"/>
              </a:rPr>
              <a:t>مقدمه</a:t>
            </a:r>
          </a:p>
          <a:p>
            <a:pPr algn="just" rtl="1">
              <a:lnSpc>
                <a:spcPct val="150000"/>
              </a:lnSpc>
            </a:pPr>
            <a:r>
              <a:rPr lang="fa-IR" sz="2000" dirty="0" smtClean="0">
                <a:latin typeface="Tahoma" pitchFamily="34" charset="0"/>
                <a:ea typeface="Tahoma" pitchFamily="34" charset="0"/>
                <a:cs typeface="Tahoma" pitchFamily="34" charset="0"/>
              </a:rPr>
              <a:t>دلایل و زمینه های استفاده سیستم خبره در پزشکی</a:t>
            </a:r>
          </a:p>
          <a:p>
            <a:pPr algn="just" rtl="1">
              <a:lnSpc>
                <a:spcPct val="150000"/>
              </a:lnSpc>
            </a:pPr>
            <a:r>
              <a:rPr lang="fa-IR" sz="2000" dirty="0">
                <a:latin typeface="Tahoma" pitchFamily="34" charset="0"/>
                <a:ea typeface="Tahoma" pitchFamily="34" charset="0"/>
                <a:cs typeface="Tahoma" pitchFamily="34" charset="0"/>
              </a:rPr>
              <a:t>سیستم های خبره دنیای پزشکی</a:t>
            </a:r>
            <a:endParaRPr lang="fa-IR" sz="2000" dirty="0" smtClean="0">
              <a:latin typeface="Tahoma" pitchFamily="34" charset="0"/>
              <a:ea typeface="Tahoma" pitchFamily="34" charset="0"/>
              <a:cs typeface="Tahoma" pitchFamily="34" charset="0"/>
            </a:endParaRPr>
          </a:p>
          <a:p>
            <a:pPr algn="just" rtl="1">
              <a:lnSpc>
                <a:spcPct val="150000"/>
              </a:lnSpc>
            </a:pPr>
            <a:r>
              <a:rPr lang="fa-IR" sz="2000" dirty="0">
                <a:latin typeface="Tahoma" pitchFamily="34" charset="0"/>
                <a:ea typeface="Tahoma" pitchFamily="34" charset="0"/>
                <a:cs typeface="Tahoma" pitchFamily="34" charset="0"/>
              </a:rPr>
              <a:t>عملکرد و پیاده سازی سیستم های خبره</a:t>
            </a:r>
            <a:endParaRPr lang="fa-IR" sz="2000" dirty="0" smtClean="0">
              <a:latin typeface="Tahoma" pitchFamily="34" charset="0"/>
              <a:ea typeface="Tahoma" pitchFamily="34" charset="0"/>
              <a:cs typeface="Tahoma" pitchFamily="34" charset="0"/>
            </a:endParaRPr>
          </a:p>
          <a:p>
            <a:pPr algn="just" rtl="1">
              <a:lnSpc>
                <a:spcPct val="150000"/>
              </a:lnSpc>
            </a:pPr>
            <a:r>
              <a:rPr lang="fa-IR" sz="2000" dirty="0">
                <a:latin typeface="Tahoma" pitchFamily="34" charset="0"/>
                <a:ea typeface="Tahoma" pitchFamily="34" charset="0"/>
                <a:cs typeface="Tahoma" pitchFamily="34" charset="0"/>
              </a:rPr>
              <a:t>سیستم های مبتنی بر </a:t>
            </a:r>
            <a:r>
              <a:rPr lang="fa-IR" sz="2000" dirty="0" smtClean="0">
                <a:latin typeface="Tahoma" pitchFamily="34" charset="0"/>
                <a:ea typeface="Tahoma" pitchFamily="34" charset="0"/>
                <a:cs typeface="Tahoma" pitchFamily="34" charset="0"/>
              </a:rPr>
              <a:t>وب</a:t>
            </a:r>
          </a:p>
          <a:p>
            <a:pPr algn="just" rtl="1">
              <a:lnSpc>
                <a:spcPct val="150000"/>
              </a:lnSpc>
            </a:pPr>
            <a:r>
              <a:rPr lang="fa-IR" sz="2000" dirty="0" smtClean="0">
                <a:latin typeface="Tahoma" pitchFamily="34" charset="0"/>
                <a:ea typeface="Tahoma" pitchFamily="34" charset="0"/>
                <a:cs typeface="Tahoma" pitchFamily="34" charset="0"/>
              </a:rPr>
              <a:t>سیستم </a:t>
            </a:r>
            <a:r>
              <a:rPr lang="fa-IR" sz="2000" dirty="0">
                <a:latin typeface="Tahoma" pitchFamily="34" charset="0"/>
                <a:ea typeface="Tahoma" pitchFamily="34" charset="0"/>
                <a:cs typeface="Tahoma" pitchFamily="34" charset="0"/>
              </a:rPr>
              <a:t>خبره </a:t>
            </a:r>
            <a:r>
              <a:rPr lang="fa-IR" sz="2000" dirty="0" smtClean="0">
                <a:latin typeface="Tahoma" pitchFamily="34" charset="0"/>
                <a:ea typeface="Tahoma" pitchFamily="34" charset="0"/>
                <a:cs typeface="Tahoma" pitchFamily="34" charset="0"/>
              </a:rPr>
              <a:t>تشخیص </a:t>
            </a:r>
            <a:r>
              <a:rPr lang="fa-IR" sz="2000" dirty="0">
                <a:latin typeface="Tahoma" pitchFamily="34" charset="0"/>
                <a:ea typeface="Tahoma" pitchFamily="34" charset="0"/>
                <a:cs typeface="Tahoma" pitchFamily="34" charset="0"/>
              </a:rPr>
              <a:t>سرطان </a:t>
            </a:r>
            <a:r>
              <a:rPr lang="fa-IR" sz="2000" dirty="0" smtClean="0">
                <a:latin typeface="Tahoma" pitchFamily="34" charset="0"/>
                <a:ea typeface="Tahoma" pitchFamily="34" charset="0"/>
                <a:cs typeface="Tahoma" pitchFamily="34" charset="0"/>
              </a:rPr>
              <a:t>خون</a:t>
            </a:r>
          </a:p>
          <a:p>
            <a:pPr algn="just" rtl="1">
              <a:lnSpc>
                <a:spcPct val="150000"/>
              </a:lnSpc>
            </a:pPr>
            <a:r>
              <a:rPr lang="fa-IR" sz="2000" dirty="0">
                <a:latin typeface="Tahoma" pitchFamily="34" charset="0"/>
                <a:ea typeface="Tahoma" pitchFamily="34" charset="0"/>
                <a:cs typeface="Tahoma" pitchFamily="34" charset="0"/>
              </a:rPr>
              <a:t>تشخیص بیماری مالاریا از </a:t>
            </a:r>
            <a:r>
              <a:rPr lang="fa-IR" sz="2000" dirty="0" smtClean="0">
                <a:latin typeface="Tahoma" pitchFamily="34" charset="0"/>
                <a:ea typeface="Tahoma" pitchFamily="34" charset="0"/>
                <a:cs typeface="Tahoma" pitchFamily="34" charset="0"/>
              </a:rPr>
              <a:t>تصویرخون</a:t>
            </a:r>
          </a:p>
          <a:p>
            <a:pPr algn="just" rtl="1">
              <a:lnSpc>
                <a:spcPct val="150000"/>
              </a:lnSpc>
            </a:pPr>
            <a:r>
              <a:rPr lang="fa-IR" sz="2000" dirty="0">
                <a:latin typeface="Tahoma" pitchFamily="34" charset="0"/>
                <a:ea typeface="Tahoma" pitchFamily="34" charset="0"/>
                <a:cs typeface="Tahoma" pitchFamily="34" charset="0"/>
              </a:rPr>
              <a:t>سیستم خبره تجویز درمان </a:t>
            </a:r>
            <a:r>
              <a:rPr lang="fa-IR" sz="2000" dirty="0" smtClean="0">
                <a:latin typeface="Tahoma" pitchFamily="34" charset="0"/>
                <a:ea typeface="Tahoma" pitchFamily="34" charset="0"/>
                <a:cs typeface="Tahoma" pitchFamily="34" charset="0"/>
              </a:rPr>
              <a:t>پزشکی</a:t>
            </a:r>
          </a:p>
          <a:p>
            <a:pPr algn="just" rtl="1">
              <a:lnSpc>
                <a:spcPct val="150000"/>
              </a:lnSpc>
            </a:pPr>
            <a:r>
              <a:rPr lang="fa-IR" sz="2000" dirty="0">
                <a:latin typeface="Tahoma" pitchFamily="34" charset="0"/>
                <a:ea typeface="Tahoma" pitchFamily="34" charset="0"/>
                <a:cs typeface="Tahoma" pitchFamily="34" charset="0"/>
              </a:rPr>
              <a:t>مروری بر ابزارهای کوچک و ساده تشخیص بیماری های </a:t>
            </a:r>
            <a:r>
              <a:rPr lang="fa-IR" sz="2000" dirty="0" smtClean="0">
                <a:latin typeface="Tahoma" pitchFamily="34" charset="0"/>
                <a:ea typeface="Tahoma" pitchFamily="34" charset="0"/>
                <a:cs typeface="Tahoma" pitchFamily="34" charset="0"/>
              </a:rPr>
              <a:t>سخت</a:t>
            </a:r>
            <a:endParaRPr lang="en-US" sz="2000" dirty="0" smtClean="0">
              <a:latin typeface="Tahoma" pitchFamily="34" charset="0"/>
              <a:ea typeface="Tahoma" pitchFamily="34" charset="0"/>
              <a:cs typeface="Tahoma" pitchFamily="34" charset="0"/>
            </a:endParaRPr>
          </a:p>
          <a:p>
            <a:pPr algn="just" rtl="1">
              <a:lnSpc>
                <a:spcPct val="150000"/>
              </a:lnSpc>
            </a:pPr>
            <a:r>
              <a:rPr lang="fa-IR" sz="2000" dirty="0" smtClean="0">
                <a:latin typeface="Tahoma" pitchFamily="34" charset="0"/>
                <a:ea typeface="Tahoma" pitchFamily="34" charset="0"/>
                <a:cs typeface="Tahoma" pitchFamily="34" charset="0"/>
              </a:rPr>
              <a:t>نتیجه گیری</a:t>
            </a:r>
          </a:p>
          <a:p>
            <a:pPr algn="just" rtl="1">
              <a:lnSpc>
                <a:spcPct val="150000"/>
              </a:lnSpc>
            </a:pPr>
            <a:r>
              <a:rPr lang="fa-IR" sz="2000" dirty="0" smtClean="0">
                <a:latin typeface="Tahoma" pitchFamily="34" charset="0"/>
                <a:ea typeface="Tahoma" pitchFamily="34" charset="0"/>
                <a:cs typeface="Tahoma" pitchFamily="34" charset="0"/>
              </a:rPr>
              <a:t>منابع</a:t>
            </a:r>
            <a:endParaRPr lang="en-US"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307656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655638"/>
          </a:xfrm>
        </p:spPr>
        <p:txBody>
          <a:bodyPr>
            <a:normAutofit/>
          </a:bodyPr>
          <a:lstStyle/>
          <a:p>
            <a:pPr algn="r" rtl="1"/>
            <a:r>
              <a:rPr lang="ar-SA" sz="2400" dirty="0">
                <a:latin typeface="Tahoma" pitchFamily="34" charset="0"/>
                <a:ea typeface="Tahoma" pitchFamily="34" charset="0"/>
                <a:cs typeface="Tahoma" pitchFamily="34" charset="0"/>
              </a:rPr>
              <a:t>تشخیص تومور های سرطانی به کمک اپلیکیشن اسمارت </a:t>
            </a:r>
            <a:r>
              <a:rPr lang="ar-SA" sz="2400" dirty="0" smtClean="0">
                <a:latin typeface="Tahoma" pitchFamily="34" charset="0"/>
                <a:ea typeface="Tahoma" pitchFamily="34" charset="0"/>
                <a:cs typeface="Tahoma" pitchFamily="34" charset="0"/>
              </a:rPr>
              <a:t>فون</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533400" y="1066800"/>
            <a:ext cx="8088604" cy="5562600"/>
          </a:xfrm>
        </p:spPr>
        <p:txBody>
          <a:bodyPr>
            <a:normAutofit fontScale="92500"/>
          </a:bodyPr>
          <a:lstStyle/>
          <a:p>
            <a:pPr marL="0" indent="0" algn="just" rtl="1">
              <a:lnSpc>
                <a:spcPct val="150000"/>
              </a:lnSpc>
              <a:buNone/>
            </a:pPr>
            <a:r>
              <a:rPr lang="ar-SA" sz="2000" dirty="0">
                <a:latin typeface="Tahoma" pitchFamily="34" charset="0"/>
                <a:ea typeface="Tahoma" pitchFamily="34" charset="0"/>
                <a:cs typeface="Tahoma" pitchFamily="34" charset="0"/>
              </a:rPr>
              <a:t>محققين </a:t>
            </a:r>
            <a:r>
              <a:rPr lang="en-US" sz="2000" dirty="0">
                <a:latin typeface="Tahoma" pitchFamily="34" charset="0"/>
                <a:ea typeface="Tahoma" pitchFamily="34" charset="0"/>
                <a:cs typeface="Tahoma" pitchFamily="34" charset="0"/>
              </a:rPr>
              <a:t>Massachusetts</a:t>
            </a:r>
            <a:r>
              <a:rPr lang="ar-SA" sz="2000" dirty="0">
                <a:latin typeface="Tahoma" pitchFamily="34" charset="0"/>
                <a:ea typeface="Tahoma" pitchFamily="34" charset="0"/>
                <a:cs typeface="Tahoma" pitchFamily="34" charset="0"/>
              </a:rPr>
              <a:t> با همکاری پزشکان بیمارستانی در بوستون اپليکيشنی را نوشته اند که با استفاده از سيستمی الکترونیکی می توانند تومور های سرطانی را از طریق نمونه گیری مجازی از چند هزار سلول بدن تشخیص دهند. </a:t>
            </a:r>
            <a:endParaRPr lang="en-US" sz="2000" dirty="0">
              <a:latin typeface="Tahoma" pitchFamily="34" charset="0"/>
              <a:ea typeface="Tahoma" pitchFamily="34" charset="0"/>
              <a:cs typeface="Tahoma" pitchFamily="34" charset="0"/>
            </a:endParaRPr>
          </a:p>
          <a:p>
            <a:pPr marL="0" indent="0" algn="just" rtl="1">
              <a:lnSpc>
                <a:spcPct val="150000"/>
              </a:lnSpc>
              <a:buNone/>
            </a:pPr>
            <a:r>
              <a:rPr lang="ar-SA" sz="2000" dirty="0">
                <a:latin typeface="Tahoma" pitchFamily="34" charset="0"/>
                <a:ea typeface="Tahoma" pitchFamily="34" charset="0"/>
                <a:cs typeface="Tahoma" pitchFamily="34" charset="0"/>
              </a:rPr>
              <a:t>در اين تکنولوژی يک دستگاه کوچک در کنار تخت بيمار نصب می شود. عملکرد این دستگاه از طريق یک اپليکيشن که بر روی اسمارت فون پزشک نصب شده قابل کنترل است. </a:t>
            </a:r>
            <a:endParaRPr lang="en-US" sz="2000" dirty="0">
              <a:latin typeface="Tahoma" pitchFamily="34" charset="0"/>
              <a:ea typeface="Tahoma" pitchFamily="34" charset="0"/>
              <a:cs typeface="Tahoma" pitchFamily="34" charset="0"/>
            </a:endParaRPr>
          </a:p>
          <a:p>
            <a:pPr marL="0" indent="0" algn="just" rtl="1">
              <a:lnSpc>
                <a:spcPct val="150000"/>
              </a:lnSpc>
              <a:buNone/>
            </a:pPr>
            <a:r>
              <a:rPr lang="ar-SA" sz="2000" dirty="0">
                <a:latin typeface="Tahoma" pitchFamily="34" charset="0"/>
                <a:ea typeface="Tahoma" pitchFamily="34" charset="0"/>
                <a:cs typeface="Tahoma" pitchFamily="34" charset="0"/>
              </a:rPr>
              <a:t>در هسته این دستگاه یک ميکرو چیپ مغناطیسی و یک اسکنر </a:t>
            </a:r>
            <a:endParaRPr lang="fa-IR"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مغناطیسی </a:t>
            </a:r>
            <a:r>
              <a:rPr lang="ar-SA" sz="2000" dirty="0">
                <a:latin typeface="Tahoma" pitchFamily="34" charset="0"/>
                <a:ea typeface="Tahoma" pitchFamily="34" charset="0"/>
                <a:cs typeface="Tahoma" pitchFamily="34" charset="0"/>
              </a:rPr>
              <a:t>ديگر که </a:t>
            </a:r>
            <a:r>
              <a:rPr lang="ar-SA" sz="2000" dirty="0" smtClean="0">
                <a:latin typeface="Tahoma" pitchFamily="34" charset="0"/>
                <a:ea typeface="Tahoma" pitchFamily="34" charset="0"/>
                <a:cs typeface="Tahoma" pitchFamily="34" charset="0"/>
              </a:rPr>
              <a:t>دقيقا</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 </a:t>
            </a:r>
            <a:r>
              <a:rPr lang="ar-SA" sz="2000" dirty="0">
                <a:latin typeface="Tahoma" pitchFamily="34" charset="0"/>
                <a:ea typeface="Tahoma" pitchFamily="34" charset="0"/>
                <a:cs typeface="Tahoma" pitchFamily="34" charset="0"/>
              </a:rPr>
              <a:t>همانند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همان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دستگاه</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 </a:t>
            </a:r>
            <a:r>
              <a:rPr lang="en-US" sz="2000" dirty="0">
                <a:latin typeface="Tahoma" pitchFamily="34" charset="0"/>
                <a:ea typeface="Tahoma" pitchFamily="34" charset="0"/>
                <a:cs typeface="Tahoma" pitchFamily="34" charset="0"/>
              </a:rPr>
              <a:t>MRI</a:t>
            </a:r>
            <a:r>
              <a:rPr lang="ar-SA" sz="2000" dirty="0">
                <a:latin typeface="Tahoma" pitchFamily="34" charset="0"/>
                <a:ea typeface="Tahoma" pitchFamily="34" charset="0"/>
                <a:cs typeface="Tahoma" pitchFamily="34" charset="0"/>
              </a:rPr>
              <a:t>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عمل </a:t>
            </a:r>
            <a:endParaRPr lang="fa-IR"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می کند</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 </a:t>
            </a:r>
            <a:r>
              <a:rPr lang="ar-SA" sz="2000" dirty="0">
                <a:latin typeface="Tahoma" pitchFamily="34" charset="0"/>
                <a:ea typeface="Tahoma" pitchFamily="34" charset="0"/>
                <a:cs typeface="Tahoma" pitchFamily="34" charset="0"/>
              </a:rPr>
              <a:t>نصب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شده است</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این </a:t>
            </a:r>
            <a:r>
              <a:rPr lang="ar-SA" sz="2000" dirty="0">
                <a:latin typeface="Tahoma" pitchFamily="34" charset="0"/>
                <a:ea typeface="Tahoma" pitchFamily="34" charset="0"/>
                <a:cs typeface="Tahoma" pitchFamily="34" charset="0"/>
              </a:rPr>
              <a:t>مجموعه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با </a:t>
            </a:r>
            <a:r>
              <a:rPr lang="ar-SA" sz="2000" dirty="0">
                <a:latin typeface="Tahoma" pitchFamily="34" charset="0"/>
                <a:ea typeface="Tahoma" pitchFamily="34" charset="0"/>
                <a:cs typeface="Tahoma" pitchFamily="34" charset="0"/>
              </a:rPr>
              <a:t>کمک </a:t>
            </a:r>
            <a:r>
              <a:rPr lang="fa-IR" sz="2000" dirty="0" smtClean="0">
                <a:latin typeface="Tahoma" pitchFamily="34" charset="0"/>
                <a:ea typeface="Tahoma" pitchFamily="34" charset="0"/>
                <a:cs typeface="Tahoma" pitchFamily="34" charset="0"/>
              </a:rPr>
              <a:t> </a:t>
            </a:r>
            <a:r>
              <a:rPr lang="ar-SA" sz="2000" dirty="0" smtClean="0">
                <a:latin typeface="Tahoma" pitchFamily="34" charset="0"/>
                <a:ea typeface="Tahoma" pitchFamily="34" charset="0"/>
                <a:cs typeface="Tahoma" pitchFamily="34" charset="0"/>
              </a:rPr>
              <a:t>ذرات نانو</a:t>
            </a:r>
            <a:endParaRPr lang="fa-IR"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 </a:t>
            </a:r>
            <a:r>
              <a:rPr lang="ar-SA" sz="2000" dirty="0">
                <a:latin typeface="Tahoma" pitchFamily="34" charset="0"/>
                <a:ea typeface="Tahoma" pitchFamily="34" charset="0"/>
                <a:cs typeface="Tahoma" pitchFamily="34" charset="0"/>
              </a:rPr>
              <a:t>مغناطیسی، به اندازگيری سطح پروتئين های ويژه ای در بدن </a:t>
            </a:r>
            <a:endParaRPr lang="fa-IR" sz="2000" dirty="0" smtClean="0">
              <a:latin typeface="Tahoma" pitchFamily="34" charset="0"/>
              <a:ea typeface="Tahoma" pitchFamily="34" charset="0"/>
              <a:cs typeface="Tahoma" pitchFamily="34" charset="0"/>
            </a:endParaRPr>
          </a:p>
          <a:p>
            <a:pPr marL="0" indent="0" algn="just" rtl="1">
              <a:lnSpc>
                <a:spcPct val="150000"/>
              </a:lnSpc>
              <a:buNone/>
            </a:pPr>
            <a:r>
              <a:rPr lang="ar-SA" sz="2000" dirty="0" smtClean="0">
                <a:latin typeface="Tahoma" pitchFamily="34" charset="0"/>
                <a:ea typeface="Tahoma" pitchFamily="34" charset="0"/>
                <a:cs typeface="Tahoma" pitchFamily="34" charset="0"/>
              </a:rPr>
              <a:t>می </a:t>
            </a:r>
            <a:r>
              <a:rPr lang="ar-SA" sz="2000" dirty="0">
                <a:latin typeface="Tahoma" pitchFamily="34" charset="0"/>
                <a:ea typeface="Tahoma" pitchFamily="34" charset="0"/>
                <a:cs typeface="Tahoma" pitchFamily="34" charset="0"/>
              </a:rPr>
              <a:t>پردازد. </a:t>
            </a:r>
            <a:endParaRPr lang="en-US" sz="2000" dirty="0">
              <a:latin typeface="Tahoma" pitchFamily="34" charset="0"/>
              <a:ea typeface="Tahoma" pitchFamily="34" charset="0"/>
              <a:cs typeface="Tahoma" pitchFamily="34" charset="0"/>
            </a:endParaRPr>
          </a:p>
        </p:txBody>
      </p:sp>
      <p:pic>
        <p:nvPicPr>
          <p:cNvPr id="4" name="Picture 3" descr="cancerapp-narenji_ir.jpg">
            <a:hlinkClick r:id="rId2"/>
          </p:cNvPr>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41983" r="11418"/>
          <a:stretch/>
        </p:blipFill>
        <p:spPr bwMode="auto">
          <a:xfrm>
            <a:off x="457200" y="3657600"/>
            <a:ext cx="1735494" cy="2857500"/>
          </a:xfrm>
          <a:prstGeom prst="rect">
            <a:avLst/>
          </a:prstGeom>
          <a:noFill/>
          <a:ln>
            <a:noFill/>
          </a:ln>
        </p:spPr>
      </p:pic>
    </p:spTree>
    <p:extLst>
      <p:ext uri="{BB962C8B-B14F-4D97-AF65-F5344CB8AC3E}">
        <p14:creationId xmlns:p14="http://schemas.microsoft.com/office/powerpoint/2010/main" val="876463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655638"/>
          </a:xfrm>
        </p:spPr>
        <p:txBody>
          <a:bodyPr/>
          <a:lstStyle/>
          <a:p>
            <a:pPr algn="r"/>
            <a:r>
              <a:rPr lang="fa-IR" sz="2400" dirty="0">
                <a:latin typeface="Tahoma" pitchFamily="34" charset="0"/>
                <a:ea typeface="Tahoma" pitchFamily="34" charset="0"/>
                <a:cs typeface="Tahoma" pitchFamily="34" charset="0"/>
              </a:rPr>
              <a:t>بررسی سطح کلسترول خون با آیفون</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155575" y="685800"/>
            <a:ext cx="8531225" cy="5981701"/>
          </a:xfrm>
        </p:spPr>
        <p:txBody>
          <a:bodyPr>
            <a:normAutofit/>
          </a:bodyPr>
          <a:lstStyle/>
          <a:p>
            <a:pPr marL="0" indent="0" algn="just" rtl="1">
              <a:lnSpc>
                <a:spcPct val="150000"/>
              </a:lnSpc>
              <a:buNone/>
            </a:pPr>
            <a:r>
              <a:rPr lang="fa-IR" sz="2000" dirty="0" smtClean="0">
                <a:latin typeface="Tahoma" pitchFamily="34" charset="0"/>
                <a:ea typeface="Tahoma" pitchFamily="34" charset="0"/>
                <a:cs typeface="Tahoma" pitchFamily="34" charset="0"/>
              </a:rPr>
              <a:t>سامانه ای به </a:t>
            </a:r>
            <a:r>
              <a:rPr lang="fa-IR" sz="2000" dirty="0">
                <a:latin typeface="Tahoma" pitchFamily="34" charset="0"/>
                <a:ea typeface="Tahoma" pitchFamily="34" charset="0"/>
                <a:cs typeface="Tahoma" pitchFamily="34" charset="0"/>
              </a:rPr>
              <a:t>نام </a:t>
            </a:r>
            <a:r>
              <a:rPr lang="en-US" sz="2000" dirty="0" err="1" smtClean="0">
                <a:latin typeface="Tahoma" pitchFamily="34" charset="0"/>
                <a:ea typeface="Tahoma" pitchFamily="34" charset="0"/>
                <a:cs typeface="Tahoma" pitchFamily="34" charset="0"/>
              </a:rPr>
              <a:t>smartCARD</a:t>
            </a:r>
            <a:r>
              <a:rPr lang="en-US" sz="2000" dirty="0" smtClean="0">
                <a:latin typeface="Tahoma" pitchFamily="34" charset="0"/>
                <a:ea typeface="Tahoma" pitchFamily="34" charset="0"/>
                <a:cs typeface="Tahoma" pitchFamily="34" charset="0"/>
              </a:rPr>
              <a:t> </a:t>
            </a:r>
            <a:r>
              <a:rPr lang="fa-IR" sz="2000" dirty="0" smtClean="0">
                <a:latin typeface="Tahoma" pitchFamily="34" charset="0"/>
                <a:ea typeface="Tahoma" pitchFamily="34" charset="0"/>
                <a:cs typeface="Tahoma" pitchFamily="34" charset="0"/>
              </a:rPr>
              <a:t> برنامه </a:t>
            </a:r>
            <a:r>
              <a:rPr lang="fa-IR" sz="2000" dirty="0">
                <a:latin typeface="Tahoma" pitchFamily="34" charset="0"/>
                <a:ea typeface="Tahoma" pitchFamily="34" charset="0"/>
                <a:cs typeface="Tahoma" pitchFamily="34" charset="0"/>
              </a:rPr>
              <a:t>کلسترول </a:t>
            </a:r>
            <a:r>
              <a:rPr lang="fa-IR" sz="2000" dirty="0" smtClean="0">
                <a:latin typeface="Tahoma" pitchFamily="34" charset="0"/>
                <a:ea typeface="Tahoma" pitchFamily="34" charset="0"/>
                <a:cs typeface="Tahoma" pitchFamily="34" charset="0"/>
              </a:rPr>
              <a:t>گوشی‌ هوشمند </a:t>
            </a:r>
            <a:r>
              <a:rPr lang="fa-IR" sz="2000" dirty="0">
                <a:latin typeface="Tahoma" pitchFamily="34" charset="0"/>
                <a:ea typeface="Tahoma" pitchFamily="34" charset="0"/>
                <a:cs typeface="Tahoma" pitchFamily="34" charset="0"/>
              </a:rPr>
              <a:t>برای تشخیص </a:t>
            </a:r>
            <a:r>
              <a:rPr lang="fa-IR" sz="2000" dirty="0" smtClean="0">
                <a:latin typeface="Tahoma" pitchFamily="34" charset="0"/>
                <a:ea typeface="Tahoma" pitchFamily="34" charset="0"/>
                <a:cs typeface="Tahoma" pitchFamily="34" charset="0"/>
              </a:rPr>
              <a:t>سریع به </a:t>
            </a:r>
            <a:r>
              <a:rPr lang="fa-IR" sz="2000" dirty="0">
                <a:latin typeface="Tahoma" pitchFamily="34" charset="0"/>
                <a:ea typeface="Tahoma" pitchFamily="34" charset="0"/>
                <a:cs typeface="Tahoma" pitchFamily="34" charset="0"/>
              </a:rPr>
              <a:t>قسمت فوقانی یک دوربین تلفن‌همراه متصل می‌شود و می‌توان نوار آزمایش استاندارد را در درون شکاف آن قرار داد</a:t>
            </a:r>
            <a:r>
              <a:rPr lang="fa-IR" sz="2000" dirty="0" smtClean="0">
                <a:latin typeface="Tahoma" pitchFamily="34" charset="0"/>
                <a:ea typeface="Tahoma" pitchFamily="34" charset="0"/>
                <a:cs typeface="Tahoma" pitchFamily="34" charset="0"/>
              </a:rPr>
              <a:t>.</a:t>
            </a:r>
          </a:p>
          <a:p>
            <a:pPr marL="0" indent="0" algn="just" rtl="1">
              <a:lnSpc>
                <a:spcPct val="150000"/>
              </a:lnSpc>
              <a:buNone/>
            </a:pPr>
            <a:r>
              <a:rPr lang="fa-IR" sz="2000" dirty="0" smtClean="0">
                <a:latin typeface="Tahoma" pitchFamily="34" charset="0"/>
                <a:ea typeface="Tahoma" pitchFamily="34" charset="0"/>
                <a:cs typeface="Tahoma" pitchFamily="34" charset="0"/>
              </a:rPr>
              <a:t>کاربران </a:t>
            </a:r>
            <a:r>
              <a:rPr lang="fa-IR" sz="2000" dirty="0">
                <a:latin typeface="Tahoma" pitchFamily="34" charset="0"/>
                <a:ea typeface="Tahoma" pitchFamily="34" charset="0"/>
                <a:cs typeface="Tahoma" pitchFamily="34" charset="0"/>
              </a:rPr>
              <a:t>قطره‌ای از خون خود را بر روی نوار قرار می‌دهند و این امر موجب تغییر رنگ </a:t>
            </a:r>
            <a:r>
              <a:rPr lang="fa-IR" sz="2000" dirty="0" smtClean="0">
                <a:latin typeface="Tahoma" pitchFamily="34" charset="0"/>
                <a:ea typeface="Tahoma" pitchFamily="34" charset="0"/>
                <a:cs typeface="Tahoma" pitchFamily="34" charset="0"/>
              </a:rPr>
              <a:t> نوار  در </a:t>
            </a:r>
            <a:r>
              <a:rPr lang="fa-IR" sz="2000" dirty="0">
                <a:latin typeface="Tahoma" pitchFamily="34" charset="0"/>
                <a:ea typeface="Tahoma" pitchFamily="34" charset="0"/>
                <a:cs typeface="Tahoma" pitchFamily="34" charset="0"/>
              </a:rPr>
              <a:t>پاسخ به نشانگرهای زیستی </a:t>
            </a:r>
            <a:r>
              <a:rPr lang="fa-IR" sz="2000" dirty="0" smtClean="0">
                <a:latin typeface="Tahoma" pitchFamily="34" charset="0"/>
                <a:ea typeface="Tahoma" pitchFamily="34" charset="0"/>
                <a:cs typeface="Tahoma" pitchFamily="34" charset="0"/>
              </a:rPr>
              <a:t>موجود در</a:t>
            </a:r>
          </a:p>
          <a:p>
            <a:pPr marL="0" indent="0" algn="just" rtl="1">
              <a:lnSpc>
                <a:spcPct val="150000"/>
              </a:lnSpc>
              <a:buNone/>
            </a:pPr>
            <a:r>
              <a:rPr lang="fa-IR" sz="2000" dirty="0" smtClean="0">
                <a:latin typeface="Tahoma" pitchFamily="34" charset="0"/>
                <a:ea typeface="Tahoma" pitchFamily="34" charset="0"/>
                <a:cs typeface="Tahoma" pitchFamily="34" charset="0"/>
              </a:rPr>
              <a:t>نمونه‌ خون می‌شود.زمانی </a:t>
            </a:r>
            <a:r>
              <a:rPr lang="fa-IR" sz="2000" dirty="0">
                <a:latin typeface="Tahoma" pitchFamily="34" charset="0"/>
                <a:ea typeface="Tahoma" pitchFamily="34" charset="0"/>
                <a:cs typeface="Tahoma" pitchFamily="34" charset="0"/>
              </a:rPr>
              <a:t>که نوار در درون </a:t>
            </a:r>
            <a:r>
              <a:rPr lang="fa-IR" sz="2000" dirty="0" smtClean="0">
                <a:latin typeface="Tahoma" pitchFamily="34" charset="0"/>
                <a:ea typeface="Tahoma" pitchFamily="34" charset="0"/>
                <a:cs typeface="Tahoma" pitchFamily="34" charset="0"/>
              </a:rPr>
              <a:t> ابزار جدید</a:t>
            </a:r>
          </a:p>
          <a:p>
            <a:pPr marL="0" indent="0" algn="just" rtl="1">
              <a:lnSpc>
                <a:spcPct val="150000"/>
              </a:lnSpc>
              <a:buNone/>
            </a:pPr>
            <a:r>
              <a:rPr lang="fa-IR" sz="2000" dirty="0" smtClean="0">
                <a:latin typeface="Tahoma" pitchFamily="34" charset="0"/>
                <a:ea typeface="Tahoma" pitchFamily="34" charset="0"/>
                <a:cs typeface="Tahoma" pitchFamily="34" charset="0"/>
              </a:rPr>
              <a:t>قرار </a:t>
            </a:r>
            <a:r>
              <a:rPr lang="fa-IR" sz="2000" dirty="0">
                <a:latin typeface="Tahoma" pitchFamily="34" charset="0"/>
                <a:ea typeface="Tahoma" pitchFamily="34" charset="0"/>
                <a:cs typeface="Tahoma" pitchFamily="34" charset="0"/>
              </a:rPr>
              <a:t>می‌گیرد، یک فلش </a:t>
            </a:r>
            <a:r>
              <a:rPr lang="fa-IR" sz="2000" dirty="0" smtClean="0">
                <a:latin typeface="Tahoma" pitchFamily="34" charset="0"/>
                <a:ea typeface="Tahoma" pitchFamily="34" charset="0"/>
                <a:cs typeface="Tahoma" pitchFamily="34" charset="0"/>
              </a:rPr>
              <a:t>تعبیه‌ شده </a:t>
            </a:r>
            <a:r>
              <a:rPr lang="fa-IR" sz="2000" dirty="0">
                <a:latin typeface="Tahoma" pitchFamily="34" charset="0"/>
                <a:ea typeface="Tahoma" pitchFamily="34" charset="0"/>
                <a:cs typeface="Tahoma" pitchFamily="34" charset="0"/>
              </a:rPr>
              <a:t>آن را </a:t>
            </a:r>
            <a:r>
              <a:rPr lang="fa-IR" sz="2000" dirty="0" smtClean="0">
                <a:latin typeface="Tahoma" pitchFamily="34" charset="0"/>
                <a:ea typeface="Tahoma" pitchFamily="34" charset="0"/>
                <a:cs typeface="Tahoma" pitchFamily="34" charset="0"/>
              </a:rPr>
              <a:t>شفاف  کرده </a:t>
            </a:r>
          </a:p>
          <a:p>
            <a:pPr marL="0" indent="0" algn="just" rtl="1">
              <a:lnSpc>
                <a:spcPct val="150000"/>
              </a:lnSpc>
              <a:buNone/>
            </a:pPr>
            <a:r>
              <a:rPr lang="fa-IR" sz="2000" dirty="0" smtClean="0">
                <a:latin typeface="Tahoma" pitchFamily="34" charset="0"/>
                <a:ea typeface="Tahoma" pitchFamily="34" charset="0"/>
                <a:cs typeface="Tahoma" pitchFamily="34" charset="0"/>
              </a:rPr>
              <a:t>و </a:t>
            </a:r>
            <a:r>
              <a:rPr lang="fa-IR" sz="2000" dirty="0">
                <a:latin typeface="Tahoma" pitchFamily="34" charset="0"/>
                <a:ea typeface="Tahoma" pitchFamily="34" charset="0"/>
                <a:cs typeface="Tahoma" pitchFamily="34" charset="0"/>
              </a:rPr>
              <a:t>دوربین گوشی نیز تصویری </a:t>
            </a:r>
            <a:r>
              <a:rPr lang="fa-IR" sz="2000" dirty="0" smtClean="0">
                <a:latin typeface="Tahoma" pitchFamily="34" charset="0"/>
                <a:ea typeface="Tahoma" pitchFamily="34" charset="0"/>
                <a:cs typeface="Tahoma" pitchFamily="34" charset="0"/>
              </a:rPr>
              <a:t>از </a:t>
            </a:r>
            <a:r>
              <a:rPr lang="fa-IR" sz="2000" dirty="0">
                <a:latin typeface="Tahoma" pitchFamily="34" charset="0"/>
                <a:ea typeface="Tahoma" pitchFamily="34" charset="0"/>
                <a:cs typeface="Tahoma" pitchFamily="34" charset="0"/>
              </a:rPr>
              <a:t>آن </a:t>
            </a:r>
            <a:r>
              <a:rPr lang="fa-IR" sz="2000" dirty="0" smtClean="0">
                <a:latin typeface="Tahoma" pitchFamily="34" charset="0"/>
                <a:ea typeface="Tahoma" pitchFamily="34" charset="0"/>
                <a:cs typeface="Tahoma" pitchFamily="34" charset="0"/>
              </a:rPr>
              <a:t>تهیه می‌کند.سپس</a:t>
            </a:r>
          </a:p>
          <a:p>
            <a:pPr marL="0" indent="0" algn="just" rtl="1">
              <a:lnSpc>
                <a:spcPct val="150000"/>
              </a:lnSpc>
              <a:buNone/>
            </a:pPr>
            <a:r>
              <a:rPr lang="fa-IR" sz="2000" dirty="0" smtClean="0">
                <a:latin typeface="Tahoma" pitchFamily="34" charset="0"/>
                <a:ea typeface="Tahoma" pitchFamily="34" charset="0"/>
                <a:cs typeface="Tahoma" pitchFamily="34" charset="0"/>
              </a:rPr>
              <a:t>یک </a:t>
            </a:r>
            <a:r>
              <a:rPr lang="fa-IR" sz="2000" dirty="0">
                <a:latin typeface="Tahoma" pitchFamily="34" charset="0"/>
                <a:ea typeface="Tahoma" pitchFamily="34" charset="0"/>
                <a:cs typeface="Tahoma" pitchFamily="34" charset="0"/>
              </a:rPr>
              <a:t>برنامه </a:t>
            </a:r>
            <a:r>
              <a:rPr lang="fa-IR" sz="2000" dirty="0" smtClean="0">
                <a:latin typeface="Tahoma" pitchFamily="34" charset="0"/>
                <a:ea typeface="Tahoma" pitchFamily="34" charset="0"/>
                <a:cs typeface="Tahoma" pitchFamily="34" charset="0"/>
              </a:rPr>
              <a:t>همراه،تحلیل </a:t>
            </a:r>
            <a:r>
              <a:rPr lang="fa-IR" sz="2000" dirty="0">
                <a:latin typeface="Tahoma" pitchFamily="34" charset="0"/>
                <a:ea typeface="Tahoma" pitchFamily="34" charset="0"/>
                <a:cs typeface="Tahoma" pitchFamily="34" charset="0"/>
              </a:rPr>
              <a:t>رنگی از این تصویر </a:t>
            </a:r>
            <a:r>
              <a:rPr lang="fa-IR" sz="2000" dirty="0" smtClean="0">
                <a:latin typeface="Tahoma" pitchFamily="34" charset="0"/>
                <a:ea typeface="Tahoma" pitchFamily="34" charset="0"/>
                <a:cs typeface="Tahoma" pitchFamily="34" charset="0"/>
              </a:rPr>
              <a:t>تهیه میکند</a:t>
            </a:r>
          </a:p>
          <a:p>
            <a:pPr marL="0" indent="0" algn="just" rtl="1">
              <a:lnSpc>
                <a:spcPct val="150000"/>
              </a:lnSpc>
              <a:buNone/>
            </a:pPr>
            <a:r>
              <a:rPr lang="fa-IR" sz="2000" dirty="0" smtClean="0">
                <a:latin typeface="Tahoma" pitchFamily="34" charset="0"/>
                <a:ea typeface="Tahoma" pitchFamily="34" charset="0"/>
                <a:cs typeface="Tahoma" pitchFamily="34" charset="0"/>
              </a:rPr>
              <a:t>و بنابراین ،  </a:t>
            </a:r>
            <a:r>
              <a:rPr lang="fa-IR" sz="2000" dirty="0">
                <a:latin typeface="Tahoma" pitchFamily="34" charset="0"/>
                <a:ea typeface="Tahoma" pitchFamily="34" charset="0"/>
                <a:cs typeface="Tahoma" pitchFamily="34" charset="0"/>
              </a:rPr>
              <a:t>قادر به ارائه خوانش </a:t>
            </a:r>
            <a:r>
              <a:rPr lang="fa-IR" sz="2000" dirty="0" smtClean="0">
                <a:latin typeface="Tahoma" pitchFamily="34" charset="0"/>
                <a:ea typeface="Tahoma" pitchFamily="34" charset="0"/>
                <a:cs typeface="Tahoma" pitchFamily="34" charset="0"/>
              </a:rPr>
              <a:t>دقیقی  </a:t>
            </a:r>
            <a:r>
              <a:rPr lang="fa-IR" sz="2000" dirty="0">
                <a:latin typeface="Tahoma" pitchFamily="34" charset="0"/>
                <a:ea typeface="Tahoma" pitchFamily="34" charset="0"/>
                <a:cs typeface="Tahoma" pitchFamily="34" charset="0"/>
              </a:rPr>
              <a:t>از </a:t>
            </a:r>
            <a:r>
              <a:rPr lang="fa-IR" sz="2000" dirty="0" smtClean="0">
                <a:latin typeface="Tahoma" pitchFamily="34" charset="0"/>
                <a:ea typeface="Tahoma" pitchFamily="34" charset="0"/>
                <a:cs typeface="Tahoma" pitchFamily="34" charset="0"/>
              </a:rPr>
              <a:t>کلسترول</a:t>
            </a:r>
          </a:p>
          <a:p>
            <a:pPr marL="0" indent="0" algn="just" rtl="1">
              <a:lnSpc>
                <a:spcPct val="150000"/>
              </a:lnSpc>
              <a:buNone/>
            </a:pPr>
            <a:r>
              <a:rPr lang="fa-IR" sz="2000" dirty="0" smtClean="0">
                <a:latin typeface="Tahoma" pitchFamily="34" charset="0"/>
                <a:ea typeface="Tahoma" pitchFamily="34" charset="0"/>
                <a:cs typeface="Tahoma" pitchFamily="34" charset="0"/>
              </a:rPr>
              <a:t>است</a:t>
            </a:r>
            <a:r>
              <a:rPr lang="fa-IR" sz="2000" dirty="0">
                <a:latin typeface="Tahoma" pitchFamily="34" charset="0"/>
                <a:ea typeface="Tahoma" pitchFamily="34" charset="0"/>
                <a:cs typeface="Tahoma" pitchFamily="34" charset="0"/>
              </a:rPr>
              <a:t>. فرآیند کلی حدود یک دقیقه زمان می‌برد.</a:t>
            </a:r>
            <a:endParaRPr lang="en-US" sz="2000" dirty="0">
              <a:latin typeface="Tahoma" pitchFamily="34" charset="0"/>
              <a:ea typeface="Tahoma" pitchFamily="34" charset="0"/>
              <a:cs typeface="Tahoma" pitchFamily="34" charset="0"/>
            </a:endParaRPr>
          </a:p>
        </p:txBody>
      </p:sp>
      <p:pic>
        <p:nvPicPr>
          <p:cNvPr id="3074" name="Picture 2" descr="بررسی سطح کلسترول خون با آیفون"/>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743200"/>
            <a:ext cx="2571750" cy="384810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283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337" y="29029"/>
            <a:ext cx="7467600" cy="579438"/>
          </a:xfrm>
        </p:spPr>
        <p:txBody>
          <a:bodyPr>
            <a:normAutofit/>
          </a:bodyPr>
          <a:lstStyle/>
          <a:p>
            <a:pPr algn="r"/>
            <a:r>
              <a:rPr lang="fa-IR" sz="2400" dirty="0">
                <a:latin typeface="Tahoma" pitchFamily="34" charset="0"/>
                <a:ea typeface="Tahoma" pitchFamily="34" charset="0"/>
                <a:cs typeface="Tahoma" pitchFamily="34" charset="0"/>
              </a:rPr>
              <a:t>بینی مصنوعی با قابلیت بو کشیدن عفونت‌های </a:t>
            </a:r>
            <a:r>
              <a:rPr lang="fa-IR" sz="2400" dirty="0" smtClean="0">
                <a:latin typeface="Tahoma" pitchFamily="34" charset="0"/>
                <a:ea typeface="Tahoma" pitchFamily="34" charset="0"/>
                <a:cs typeface="Tahoma" pitchFamily="34" charset="0"/>
              </a:rPr>
              <a:t>خونی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152400" y="762000"/>
            <a:ext cx="8458200" cy="5943600"/>
          </a:xfrm>
        </p:spPr>
        <p:txBody>
          <a:bodyPr>
            <a:normAutofit/>
          </a:bodyPr>
          <a:lstStyle/>
          <a:p>
            <a:pPr marL="0" indent="0" algn="just" rtl="1">
              <a:lnSpc>
                <a:spcPct val="160000"/>
              </a:lnSpc>
              <a:buNone/>
            </a:pPr>
            <a:r>
              <a:rPr lang="fa-IR" sz="2000" dirty="0">
                <a:latin typeface="Tahoma" pitchFamily="34" charset="0"/>
                <a:ea typeface="Tahoma" pitchFamily="34" charset="0"/>
                <a:cs typeface="Tahoma" pitchFamily="34" charset="0"/>
              </a:rPr>
              <a:t>محققان </a:t>
            </a:r>
            <a:r>
              <a:rPr lang="fa-IR" sz="2000" dirty="0" smtClean="0">
                <a:latin typeface="Tahoma" pitchFamily="34" charset="0"/>
                <a:ea typeface="Tahoma" pitchFamily="34" charset="0"/>
                <a:cs typeface="Tahoma" pitchFamily="34" charset="0"/>
              </a:rPr>
              <a:t>دانشگاه تایوان یک بینی </a:t>
            </a:r>
            <a:r>
              <a:rPr lang="fa-IR" sz="2000" dirty="0">
                <a:latin typeface="Tahoma" pitchFamily="34" charset="0"/>
                <a:ea typeface="Tahoma" pitchFamily="34" charset="0"/>
                <a:cs typeface="Tahoma" pitchFamily="34" charset="0"/>
              </a:rPr>
              <a:t>مصنوعی را توسعه داده اند که با شناسایی باکتری عامل مسمویت خون قادر به تشخیص عفونت است. در بینی مصنوعی از حسگرهای تشخیص بو استفاده شده است که زمان تشخیص وجود باکتری های کشنده در خون را از 72 ساعت به 24 ساعت کاهش می دهد. این دستگاه شامل یک بطری کوچک پلاستیکی </a:t>
            </a:r>
            <a:r>
              <a:rPr lang="fa-IR" sz="2000" dirty="0" smtClean="0">
                <a:latin typeface="Tahoma" pitchFamily="34" charset="0"/>
                <a:ea typeface="Tahoma" pitchFamily="34" charset="0"/>
                <a:cs typeface="Tahoma" pitchFamily="34" charset="0"/>
              </a:rPr>
              <a:t>است که </a:t>
            </a:r>
            <a:r>
              <a:rPr lang="fa-IR" sz="2000" dirty="0">
                <a:latin typeface="Tahoma" pitchFamily="34" charset="0"/>
                <a:ea typeface="Tahoma" pitchFamily="34" charset="0"/>
                <a:cs typeface="Tahoma" pitchFamily="34" charset="0"/>
              </a:rPr>
              <a:t>نمونه خون داخل بطری تزریق شده و با کمی محلول غذایی درون آن، امکان رشد سریع باکتری ها </a:t>
            </a:r>
            <a:r>
              <a:rPr lang="fa-IR" sz="2000" dirty="0" smtClean="0">
                <a:latin typeface="Tahoma" pitchFamily="34" charset="0"/>
                <a:ea typeface="Tahoma" pitchFamily="34" charset="0"/>
                <a:cs typeface="Tahoma" pitchFamily="34" charset="0"/>
              </a:rPr>
              <a:t>فراهم </a:t>
            </a:r>
            <a:r>
              <a:rPr lang="fa-IR" sz="2000" dirty="0">
                <a:latin typeface="Tahoma" pitchFamily="34" charset="0"/>
                <a:ea typeface="Tahoma" pitchFamily="34" charset="0"/>
                <a:cs typeface="Tahoma" pitchFamily="34" charset="0"/>
              </a:rPr>
              <a:t>می شود. </a:t>
            </a:r>
            <a:br>
              <a:rPr lang="fa-IR" sz="2000" dirty="0">
                <a:latin typeface="Tahoma" pitchFamily="34" charset="0"/>
                <a:ea typeface="Tahoma" pitchFamily="34" charset="0"/>
                <a:cs typeface="Tahoma" pitchFamily="34" charset="0"/>
              </a:rPr>
            </a:br>
            <a:r>
              <a:rPr lang="fa-IR" sz="2000" dirty="0">
                <a:latin typeface="Tahoma" pitchFamily="34" charset="0"/>
                <a:ea typeface="Tahoma" pitchFamily="34" charset="0"/>
                <a:cs typeface="Tahoma" pitchFamily="34" charset="0"/>
              </a:rPr>
              <a:t>باکتری رشد یافته بویی از خود ساطع می کند که توسط حسگرهای شیمیایی قابل تشخیص است. رنگدانه های این بینی مصنوعی بر اساس نوع باکتری، تغییر رنگ پیدا کرده و به پزشک برای تشخیص بیماری و آغاز سریع درمان کمک می کند. </a:t>
            </a:r>
            <a:endParaRPr lang="en-US" sz="2000" dirty="0">
              <a:latin typeface="Tahoma" pitchFamily="34" charset="0"/>
              <a:ea typeface="Tahoma" pitchFamily="34" charset="0"/>
              <a:cs typeface="Tahoma" pitchFamily="34" charset="0"/>
            </a:endParaRPr>
          </a:p>
        </p:txBody>
      </p:sp>
      <p:pic>
        <p:nvPicPr>
          <p:cNvPr id="4098" name="Picture 2" descr="http://media.isna.ir/content/149-6.JPG/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257800"/>
            <a:ext cx="2133600" cy="137576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312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467600" cy="579438"/>
          </a:xfrm>
        </p:spPr>
        <p:txBody>
          <a:bodyPr/>
          <a:lstStyle/>
          <a:p>
            <a:pPr algn="r" rtl="1"/>
            <a:r>
              <a:rPr lang="fa-IR" sz="2400" dirty="0" smtClean="0">
                <a:latin typeface="Tahoma" pitchFamily="34" charset="0"/>
                <a:ea typeface="Tahoma" pitchFamily="34" charset="0"/>
                <a:cs typeface="Tahoma" pitchFamily="34" charset="0"/>
              </a:rPr>
              <a:t>آینده سیستم های خبره پزشکی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304800" y="1143000"/>
            <a:ext cx="8153400" cy="5334000"/>
          </a:xfrm>
        </p:spPr>
        <p:txBody>
          <a:bodyPr>
            <a:normAutofit/>
          </a:bodyPr>
          <a:lstStyle/>
          <a:p>
            <a:pPr marL="0" indent="0" algn="just" rtl="1">
              <a:lnSpc>
                <a:spcPct val="150000"/>
              </a:lnSpc>
              <a:buNone/>
            </a:pPr>
            <a:r>
              <a:rPr lang="fa-IR" sz="2000" dirty="0">
                <a:latin typeface="Tahoma" pitchFamily="34" charset="0"/>
                <a:ea typeface="Tahoma" pitchFamily="34" charset="0"/>
                <a:cs typeface="Tahoma" pitchFamily="34" charset="0"/>
              </a:rPr>
              <a:t>نرم افزارهای هوشمند کار تشخیص سریعتر بیماری را به عهده می­گیرند اما کار این نرم افزارها همین جا به پایان نمی­رسد. بعد از تشخیص و مراجعه بیمار به پزشک مربوطه، پزشک نسخه بیمار را بر روی تبلتی که در اختیار دارد می نویسد. متن نوشته شده بر روی این تبلت توسط نرم افزار مذکور در اختیار تمامی داروخانه­های مجهز به این سیستم فرستاده می­شود. پزشک یک کد رهگیری در اختیار بیمار قرار می­دهد که بیمار با مراجعه به داروخانه­های می­تواند داروهایش را دریافت کند. به دلیل استفاده از نرم افزار هوشمند، لزومی ندارد که متصدی داروخانه به اصول نسخه خوانی آشنایی داشته باشد. </a:t>
            </a:r>
            <a:endParaRPr lang="en-US" sz="2000" dirty="0">
              <a:latin typeface="Tahoma" pitchFamily="34" charset="0"/>
              <a:ea typeface="Tahoma" pitchFamily="34" charset="0"/>
              <a:cs typeface="Tahoma" pitchFamily="34" charset="0"/>
            </a:endParaRPr>
          </a:p>
          <a:p>
            <a:pPr marL="0" indent="0" algn="r" rtl="1">
              <a:buNone/>
            </a:pPr>
            <a:endParaRPr lang="en-US" sz="24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896741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1143000"/>
          </a:xfrm>
        </p:spPr>
        <p:txBody>
          <a:bodyPr/>
          <a:lstStyle/>
          <a:p>
            <a:pPr algn="r"/>
            <a:r>
              <a:rPr lang="fa-IR" sz="2400" dirty="0" smtClean="0">
                <a:latin typeface="Tahoma" pitchFamily="34" charset="0"/>
                <a:ea typeface="Tahoma" pitchFamily="34" charset="0"/>
                <a:cs typeface="Tahoma" pitchFamily="34" charset="0"/>
              </a:rPr>
              <a:t>نتیجه گیری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381000" y="1565148"/>
            <a:ext cx="7924800" cy="4873752"/>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با توجه به طیف وسیع ذینفعان در حوزه بهداشت ، تکنیک های سیستم های خبره لزوما تغییرات اساسی نموده است و در انجام این کار ، سازندگان سیستم های متخصص مراقبت سلامت باید دیدگاه های ذینفعان برای سنجش محتوای توضیح ، نوع تعامل و مکانیزم دسترسی را ممکن سازند.</a:t>
            </a:r>
            <a:endParaRPr lang="en-US" sz="2000" dirty="0">
              <a:latin typeface="Tahoma" pitchFamily="34" charset="0"/>
              <a:ea typeface="Tahoma" pitchFamily="34" charset="0"/>
              <a:cs typeface="Tahoma"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2115" y="3962400"/>
            <a:ext cx="3443514" cy="2221622"/>
          </a:xfrm>
          <a:prstGeom prst="rect">
            <a:avLst/>
          </a:prstGeom>
          <a:ln>
            <a:noFill/>
          </a:ln>
          <a:effectLst>
            <a:softEdge rad="112500"/>
          </a:effectLst>
        </p:spPr>
      </p:pic>
    </p:spTree>
    <p:extLst>
      <p:ext uri="{BB962C8B-B14F-4D97-AF65-F5344CB8AC3E}">
        <p14:creationId xmlns:p14="http://schemas.microsoft.com/office/powerpoint/2010/main" val="2135907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467600" cy="503238"/>
          </a:xfrm>
        </p:spPr>
        <p:txBody>
          <a:bodyPr/>
          <a:lstStyle/>
          <a:p>
            <a:pPr algn="r"/>
            <a:r>
              <a:rPr lang="fa-IR" sz="2400" dirty="0" smtClean="0">
                <a:latin typeface="Tahoma" pitchFamily="34" charset="0"/>
                <a:ea typeface="Tahoma" pitchFamily="34" charset="0"/>
                <a:cs typeface="Tahoma" pitchFamily="34" charset="0"/>
              </a:rPr>
              <a:t>مقدمه</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609600" y="762000"/>
            <a:ext cx="7772400" cy="4873752"/>
          </a:xfrm>
        </p:spPr>
        <p:txBody>
          <a:bodyPr>
            <a:normAutofit/>
          </a:bodyPr>
          <a:lstStyle/>
          <a:p>
            <a:pPr marL="0" indent="0" algn="just" rtl="1">
              <a:lnSpc>
                <a:spcPct val="150000"/>
              </a:lnSpc>
              <a:buNone/>
            </a:pPr>
            <a:r>
              <a:rPr lang="fa-IR" sz="2000" dirty="0" smtClean="0">
                <a:latin typeface="Tahoma" pitchFamily="34" charset="0"/>
                <a:ea typeface="Tahoma" pitchFamily="34" charset="0"/>
                <a:cs typeface="Tahoma" pitchFamily="34" charset="0"/>
              </a:rPr>
              <a:t>سیستم خبره تشخیص بیماری یک سیستم مبتنی بر قانون و وب گرا برای تشخیص خودکار بیماریها است . ایده ئ اصلی که این سیستم ها ، استفاده از قدرت اینترنت برای انتشار اطلاعات تخصصی و تخصص تعداد کمی از پزشکان با تجربه و متخصص برای راهنمایی است. </a:t>
            </a:r>
          </a:p>
          <a:p>
            <a:pPr marL="0" indent="0" algn="just" rtl="1">
              <a:lnSpc>
                <a:spcPct val="150000"/>
              </a:lnSpc>
              <a:buNone/>
            </a:pPr>
            <a:r>
              <a:rPr lang="fa-IR" sz="2000" dirty="0" smtClean="0">
                <a:latin typeface="Tahoma" pitchFamily="34" charset="0"/>
                <a:ea typeface="Tahoma" pitchFamily="34" charset="0"/>
                <a:cs typeface="Tahoma" pitchFamily="34" charset="0"/>
              </a:rPr>
              <a:t>معمولا مدل عمومی تشخیص بیماری دراین سیستم ها به صورت زیر می باشد:</a:t>
            </a:r>
          </a:p>
          <a:p>
            <a:pPr marL="0" indent="0" rtl="1">
              <a:lnSpc>
                <a:spcPct val="150000"/>
              </a:lnSpc>
              <a:buNone/>
            </a:pPr>
            <a:r>
              <a:rPr lang="fa-IR" sz="2000" dirty="0" smtClean="0">
                <a:latin typeface="Tahoma" pitchFamily="34" charset="0"/>
                <a:ea typeface="Tahoma" pitchFamily="34" charset="0"/>
                <a:cs typeface="Tahoma" pitchFamily="34" charset="0"/>
              </a:rPr>
              <a:t>تشخیص</a:t>
            </a:r>
            <a:r>
              <a:rPr lang="fa-IR" sz="2000" dirty="0" smtClean="0">
                <a:latin typeface="Tahoma" pitchFamily="34" charset="0"/>
                <a:ea typeface="Tahoma" pitchFamily="34" charset="0"/>
                <a:cs typeface="Tahoma" pitchFamily="34" charset="0"/>
                <a:sym typeface="Wingdings" pitchFamily="2" charset="2"/>
              </a:rPr>
              <a:t></a:t>
            </a:r>
            <a:r>
              <a:rPr lang="en-US" sz="2000" dirty="0" smtClean="0">
                <a:latin typeface="Tahoma" pitchFamily="34" charset="0"/>
                <a:ea typeface="Tahoma" pitchFamily="34" charset="0"/>
                <a:cs typeface="Tahoma" pitchFamily="34" charset="0"/>
                <a:sym typeface="Wingdings" pitchFamily="2" charset="2"/>
              </a:rPr>
              <a:t> </a:t>
            </a:r>
            <a:r>
              <a:rPr lang="fa-IR" sz="2000" dirty="0" smtClean="0">
                <a:latin typeface="Tahoma" pitchFamily="34" charset="0"/>
                <a:ea typeface="Tahoma" pitchFamily="34" charset="0"/>
                <a:cs typeface="Tahoma" pitchFamily="34" charset="0"/>
                <a:sym typeface="Wingdings" pitchFamily="2" charset="2"/>
              </a:rPr>
              <a:t> پژوهش وبررسی</a:t>
            </a:r>
            <a:r>
              <a:rPr lang="en-US" sz="2000" dirty="0" smtClean="0">
                <a:latin typeface="Tahoma" pitchFamily="34" charset="0"/>
                <a:ea typeface="Tahoma" pitchFamily="34" charset="0"/>
                <a:cs typeface="Tahoma" pitchFamily="34" charset="0"/>
                <a:sym typeface="Wingdings" pitchFamily="2" charset="2"/>
              </a:rPr>
              <a:t> </a:t>
            </a:r>
            <a:r>
              <a:rPr lang="fa-IR" sz="2000" dirty="0" smtClean="0">
                <a:latin typeface="Tahoma" pitchFamily="34" charset="0"/>
                <a:ea typeface="Tahoma" pitchFamily="34" charset="0"/>
                <a:cs typeface="Tahoma" pitchFamily="34" charset="0"/>
                <a:sym typeface="Wingdings" pitchFamily="2" charset="2"/>
              </a:rPr>
              <a:t> علایم بیشتر</a:t>
            </a:r>
            <a:r>
              <a:rPr lang="en-US" sz="2000" dirty="0" smtClean="0">
                <a:latin typeface="Tahoma" pitchFamily="34" charset="0"/>
                <a:ea typeface="Tahoma" pitchFamily="34" charset="0"/>
                <a:cs typeface="Tahoma" pitchFamily="34" charset="0"/>
                <a:sym typeface="Wingdings" pitchFamily="2" charset="2"/>
              </a:rPr>
              <a:t> </a:t>
            </a:r>
            <a:r>
              <a:rPr lang="fa-IR" sz="2000" dirty="0" smtClean="0">
                <a:latin typeface="Tahoma" pitchFamily="34" charset="0"/>
                <a:ea typeface="Tahoma" pitchFamily="34" charset="0"/>
                <a:cs typeface="Tahoma" pitchFamily="34" charset="0"/>
                <a:sym typeface="Wingdings" pitchFamily="2" charset="2"/>
              </a:rPr>
              <a:t> علایم</a:t>
            </a:r>
            <a:endParaRPr lang="fa-IR" sz="2000" dirty="0">
              <a:latin typeface="Tahoma" pitchFamily="34" charset="0"/>
              <a:ea typeface="Tahoma" pitchFamily="34" charset="0"/>
              <a:cs typeface="Tahoma" pitchFamily="34" charset="0"/>
            </a:endParaRPr>
          </a:p>
          <a:p>
            <a:pPr marL="0" indent="0" algn="just" rtl="1">
              <a:lnSpc>
                <a:spcPct val="150000"/>
              </a:lnSpc>
              <a:buNone/>
            </a:pPr>
            <a:r>
              <a:rPr lang="fa-IR" sz="2000" dirty="0" smtClean="0">
                <a:latin typeface="Tahoma" pitchFamily="34" charset="0"/>
                <a:ea typeface="Tahoma" pitchFamily="34" charset="0"/>
                <a:cs typeface="Tahoma" pitchFamily="34" charset="0"/>
              </a:rPr>
              <a:t>گام 2 و 3 ممکن است چندین بار تکرار شوند.</a:t>
            </a:r>
            <a:endParaRPr lang="en-US" sz="2000" dirty="0">
              <a:latin typeface="Tahoma" pitchFamily="34" charset="0"/>
              <a:ea typeface="Tahoma" pitchFamily="34" charset="0"/>
              <a:cs typeface="Tahoma"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4477658"/>
            <a:ext cx="2380342" cy="2380342"/>
          </a:xfrm>
          <a:prstGeom prst="rect">
            <a:avLst/>
          </a:prstGeom>
          <a:ln>
            <a:noFill/>
          </a:ln>
          <a:effectLst>
            <a:softEdge rad="112500"/>
          </a:effectLst>
        </p:spPr>
      </p:pic>
    </p:spTree>
    <p:extLst>
      <p:ext uri="{BB962C8B-B14F-4D97-AF65-F5344CB8AC3E}">
        <p14:creationId xmlns:p14="http://schemas.microsoft.com/office/powerpoint/2010/main" val="72745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467600" cy="655638"/>
          </a:xfrm>
        </p:spPr>
        <p:txBody>
          <a:bodyPr>
            <a:normAutofit/>
          </a:bodyPr>
          <a:lstStyle/>
          <a:p>
            <a:pPr algn="r"/>
            <a:r>
              <a:rPr lang="ar-SA" sz="2400" dirty="0">
                <a:latin typeface="Tahoma" pitchFamily="34" charset="0"/>
                <a:ea typeface="Tahoma" pitchFamily="34" charset="0"/>
                <a:cs typeface="Tahoma" pitchFamily="34" charset="0"/>
              </a:rPr>
              <a:t>برخی دلایل استفاده از سیستم­های </a:t>
            </a:r>
            <a:r>
              <a:rPr lang="fa-IR" sz="2400" dirty="0" smtClean="0">
                <a:latin typeface="Tahoma" pitchFamily="34" charset="0"/>
                <a:ea typeface="Tahoma" pitchFamily="34" charset="0"/>
                <a:cs typeface="Tahoma" pitchFamily="34" charset="0"/>
              </a:rPr>
              <a:t>خبره </a:t>
            </a:r>
            <a:r>
              <a:rPr lang="ar-SA" sz="2400" dirty="0" smtClean="0">
                <a:latin typeface="Tahoma" pitchFamily="34" charset="0"/>
                <a:ea typeface="Tahoma" pitchFamily="34" charset="0"/>
                <a:cs typeface="Tahoma" pitchFamily="34" charset="0"/>
              </a:rPr>
              <a:t>در </a:t>
            </a:r>
            <a:r>
              <a:rPr lang="ar-SA" sz="2400" dirty="0">
                <a:latin typeface="Tahoma" pitchFamily="34" charset="0"/>
                <a:ea typeface="Tahoma" pitchFamily="34" charset="0"/>
                <a:cs typeface="Tahoma" pitchFamily="34" charset="0"/>
              </a:rPr>
              <a:t>پزشکی: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457200" y="1143000"/>
            <a:ext cx="8001000" cy="4873752"/>
          </a:xfrm>
        </p:spPr>
        <p:txBody>
          <a:bodyPr/>
          <a:lstStyle/>
          <a:p>
            <a:pPr algn="just" rtl="1">
              <a:lnSpc>
                <a:spcPct val="150000"/>
              </a:lnSpc>
            </a:pPr>
            <a:r>
              <a:rPr lang="ar-SA" sz="2000" dirty="0" smtClean="0">
                <a:latin typeface="Tahoma" pitchFamily="34" charset="0"/>
                <a:ea typeface="Tahoma" pitchFamily="34" charset="0"/>
                <a:cs typeface="Tahoma" pitchFamily="34" charset="0"/>
              </a:rPr>
              <a:t>پزشکان </a:t>
            </a:r>
            <a:r>
              <a:rPr lang="ar-SA" sz="2000" dirty="0">
                <a:latin typeface="Tahoma" pitchFamily="34" charset="0"/>
                <a:ea typeface="Tahoma" pitchFamily="34" charset="0"/>
                <a:cs typeface="Tahoma" pitchFamily="34" charset="0"/>
              </a:rPr>
              <a:t>برخی اوقات دچار خطا و اشتباه می­شوند.</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پزشکان </a:t>
            </a:r>
            <a:r>
              <a:rPr lang="ar-SA" sz="2000" dirty="0">
                <a:latin typeface="Tahoma" pitchFamily="34" charset="0"/>
                <a:ea typeface="Tahoma" pitchFamily="34" charset="0"/>
                <a:cs typeface="Tahoma" pitchFamily="34" charset="0"/>
              </a:rPr>
              <a:t>قادر نیستند که همیشه خود را با اخرین یافته­های اطلاعات پزشکی تطبیق دهند.</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در </a:t>
            </a:r>
            <a:r>
              <a:rPr lang="ar-SA" sz="2000" dirty="0">
                <a:latin typeface="Tahoma" pitchFamily="34" charset="0"/>
                <a:ea typeface="Tahoma" pitchFamily="34" charset="0"/>
                <a:cs typeface="Tahoma" pitchFamily="34" charset="0"/>
              </a:rPr>
              <a:t>موارد متداول استفاده از تصمیم­گیری خودکار، موثر است.</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سازمانهای </a:t>
            </a:r>
            <a:r>
              <a:rPr lang="ar-SA" sz="2000" dirty="0">
                <a:latin typeface="Tahoma" pitchFamily="34" charset="0"/>
                <a:ea typeface="Tahoma" pitchFamily="34" charset="0"/>
                <a:cs typeface="Tahoma" pitchFamily="34" charset="0"/>
              </a:rPr>
              <a:t>مراقبت بهداشتی مایل به افزایش کیفیت مراقبت و کاهش هزینه­های ان هستند.</a:t>
            </a:r>
            <a:endParaRPr lang="en-US" sz="2000" dirty="0">
              <a:latin typeface="Tahoma" pitchFamily="34" charset="0"/>
              <a:ea typeface="Tahoma" pitchFamily="34" charset="0"/>
              <a:cs typeface="Tahoma" pitchFamily="34" charset="0"/>
            </a:endParaRPr>
          </a:p>
          <a:p>
            <a:pPr algn="just">
              <a:lnSpc>
                <a:spcPct val="150000"/>
              </a:lnSpc>
            </a:pPr>
            <a:endParaRPr lang="en-US"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13704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467600" cy="609600"/>
          </a:xfrm>
        </p:spPr>
        <p:txBody>
          <a:bodyPr>
            <a:normAutofit/>
          </a:bodyPr>
          <a:lstStyle/>
          <a:p>
            <a:pPr algn="r"/>
            <a:r>
              <a:rPr lang="ar-SA" sz="2400" dirty="0">
                <a:latin typeface="Tahoma" pitchFamily="34" charset="0"/>
                <a:ea typeface="Tahoma" pitchFamily="34" charset="0"/>
                <a:cs typeface="Tahoma" pitchFamily="34" charset="0"/>
              </a:rPr>
              <a:t>زمینه­های مورد استفاده سیستم­های </a:t>
            </a:r>
            <a:r>
              <a:rPr lang="fa-IR" sz="2400" dirty="0" smtClean="0">
                <a:latin typeface="Tahoma" pitchFamily="34" charset="0"/>
                <a:ea typeface="Tahoma" pitchFamily="34" charset="0"/>
                <a:cs typeface="Tahoma" pitchFamily="34" charset="0"/>
              </a:rPr>
              <a:t>خبره</a:t>
            </a:r>
            <a:r>
              <a:rPr lang="ar-SA" sz="2400" dirty="0" smtClean="0">
                <a:latin typeface="Tahoma" pitchFamily="34" charset="0"/>
                <a:ea typeface="Tahoma" pitchFamily="34" charset="0"/>
                <a:cs typeface="Tahoma" pitchFamily="34" charset="0"/>
              </a:rPr>
              <a:t>:</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990600" y="1295400"/>
            <a:ext cx="7467600" cy="4873752"/>
          </a:xfrm>
        </p:spPr>
        <p:txBody>
          <a:bodyPr/>
          <a:lstStyle/>
          <a:p>
            <a:pPr algn="just" rtl="1">
              <a:lnSpc>
                <a:spcPct val="150000"/>
              </a:lnSpc>
            </a:pPr>
            <a:r>
              <a:rPr lang="ar-SA" sz="2000" dirty="0" smtClean="0">
                <a:latin typeface="Tahoma" pitchFamily="34" charset="0"/>
                <a:ea typeface="Tahoma" pitchFamily="34" charset="0"/>
                <a:cs typeface="Tahoma" pitchFamily="34" charset="0"/>
              </a:rPr>
              <a:t>تولید </a:t>
            </a:r>
            <a:r>
              <a:rPr lang="ar-SA" sz="2000" dirty="0">
                <a:latin typeface="Tahoma" pitchFamily="34" charset="0"/>
                <a:ea typeface="Tahoma" pitchFamily="34" charset="0"/>
                <a:cs typeface="Tahoma" pitchFamily="34" charset="0"/>
              </a:rPr>
              <a:t> هشدارها و یاداوری­کننده­ها برای پزشک</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کمک </a:t>
            </a:r>
            <a:r>
              <a:rPr lang="ar-SA" sz="2000" dirty="0">
                <a:latin typeface="Tahoma" pitchFamily="34" charset="0"/>
                <a:ea typeface="Tahoma" pitchFamily="34" charset="0"/>
                <a:cs typeface="Tahoma" pitchFamily="34" charset="0"/>
              </a:rPr>
              <a:t>در تشخیص بیماری به پزشک</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برنامه­ریزی </a:t>
            </a:r>
            <a:r>
              <a:rPr lang="ar-SA" sz="2000" dirty="0">
                <a:latin typeface="Tahoma" pitchFamily="34" charset="0"/>
                <a:ea typeface="Tahoma" pitchFamily="34" charset="0"/>
                <a:cs typeface="Tahoma" pitchFamily="34" charset="0"/>
              </a:rPr>
              <a:t>درمان</a:t>
            </a:r>
            <a:endParaRPr lang="en-US" sz="2000" dirty="0">
              <a:latin typeface="Tahoma" pitchFamily="34" charset="0"/>
              <a:ea typeface="Tahoma" pitchFamily="34" charset="0"/>
              <a:cs typeface="Tahoma" pitchFamily="34" charset="0"/>
            </a:endParaRPr>
          </a:p>
          <a:p>
            <a:pPr algn="just" rtl="1">
              <a:lnSpc>
                <a:spcPct val="150000"/>
              </a:lnSpc>
            </a:pPr>
            <a:r>
              <a:rPr lang="ar-SA" sz="2000" dirty="0" smtClean="0">
                <a:latin typeface="Tahoma" pitchFamily="34" charset="0"/>
                <a:ea typeface="Tahoma" pitchFamily="34" charset="0"/>
                <a:cs typeface="Tahoma" pitchFamily="34" charset="0"/>
              </a:rPr>
              <a:t>تشخیص </a:t>
            </a:r>
            <a:r>
              <a:rPr lang="ar-SA" sz="2000" dirty="0">
                <a:latin typeface="Tahoma" pitchFamily="34" charset="0"/>
                <a:ea typeface="Tahoma" pitchFamily="34" charset="0"/>
                <a:cs typeface="Tahoma" pitchFamily="34" charset="0"/>
              </a:rPr>
              <a:t>و تفسیر تصاویر پزشکی</a:t>
            </a:r>
            <a:endParaRPr lang="en-US" sz="2000" dirty="0">
              <a:latin typeface="Tahoma" pitchFamily="34" charset="0"/>
              <a:ea typeface="Tahoma" pitchFamily="34" charset="0"/>
              <a:cs typeface="Tahoma" pitchFamily="34" charset="0"/>
            </a:endParaRPr>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1514" y="2178228"/>
            <a:ext cx="4046056" cy="4679772"/>
          </a:xfrm>
          <a:prstGeom prst="rect">
            <a:avLst/>
          </a:prstGeom>
        </p:spPr>
      </p:pic>
    </p:spTree>
    <p:extLst>
      <p:ext uri="{BB962C8B-B14F-4D97-AF65-F5344CB8AC3E}">
        <p14:creationId xmlns:p14="http://schemas.microsoft.com/office/powerpoint/2010/main" val="3670804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467600" cy="579438"/>
          </a:xfrm>
        </p:spPr>
        <p:txBody>
          <a:bodyPr>
            <a:normAutofit/>
          </a:bodyPr>
          <a:lstStyle/>
          <a:p>
            <a:pPr algn="r"/>
            <a:r>
              <a:rPr lang="fa-IR" sz="2400" dirty="0" smtClean="0">
                <a:latin typeface="Tahoma" pitchFamily="34" charset="0"/>
                <a:ea typeface="Tahoma" pitchFamily="34" charset="0"/>
                <a:cs typeface="Tahoma" pitchFamily="34" charset="0"/>
              </a:rPr>
              <a:t>سیستم های خبره دنیای پزشکی</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609600" y="1219200"/>
            <a:ext cx="7696200" cy="5105400"/>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برنامه </a:t>
            </a:r>
            <a:r>
              <a:rPr lang="en-US" sz="2000" dirty="0" smtClean="0">
                <a:latin typeface="Tahoma" pitchFamily="34" charset="0"/>
                <a:ea typeface="Tahoma" pitchFamily="34" charset="0"/>
                <a:cs typeface="Tahoma" pitchFamily="34" charset="0"/>
              </a:rPr>
              <a:t>DENDRAL</a:t>
            </a:r>
            <a:r>
              <a:rPr lang="fa-IR" sz="2000" dirty="0" smtClean="0">
                <a:latin typeface="Tahoma" pitchFamily="34" charset="0"/>
                <a:ea typeface="Tahoma" pitchFamily="34" charset="0"/>
                <a:cs typeface="Tahoma" pitchFamily="34" charset="0"/>
              </a:rPr>
              <a:t> : شرح و بیان ساختار مولکولی و تحلیل شیمیایی</a:t>
            </a:r>
          </a:p>
          <a:p>
            <a:pPr algn="just" rtl="1">
              <a:lnSpc>
                <a:spcPct val="150000"/>
              </a:lnSpc>
            </a:pPr>
            <a:r>
              <a:rPr lang="fa-IR" sz="2000" dirty="0" smtClean="0">
                <a:latin typeface="Tahoma" pitchFamily="34" charset="0"/>
                <a:ea typeface="Tahoma" pitchFamily="34" charset="0"/>
                <a:cs typeface="Tahoma" pitchFamily="34" charset="0"/>
              </a:rPr>
              <a:t>نرم افزار </a:t>
            </a:r>
            <a:r>
              <a:rPr lang="en-US" sz="2000" dirty="0" smtClean="0">
                <a:latin typeface="Tahoma" pitchFamily="34" charset="0"/>
                <a:ea typeface="Tahoma" pitchFamily="34" charset="0"/>
                <a:cs typeface="Tahoma" pitchFamily="34" charset="0"/>
              </a:rPr>
              <a:t>MYCIN</a:t>
            </a:r>
            <a:r>
              <a:rPr lang="fa-IR" sz="2000" dirty="0" smtClean="0">
                <a:latin typeface="Tahoma" pitchFamily="34" charset="0"/>
                <a:ea typeface="Tahoma" pitchFamily="34" charset="0"/>
                <a:cs typeface="Tahoma" pitchFamily="34" charset="0"/>
              </a:rPr>
              <a:t>  : تشخیص و درمان بیماری میکروبی</a:t>
            </a:r>
          </a:p>
          <a:p>
            <a:pPr algn="just" rtl="1">
              <a:lnSpc>
                <a:spcPct val="150000"/>
              </a:lnSpc>
            </a:pPr>
            <a:r>
              <a:rPr lang="fa-IR" sz="2000" dirty="0" smtClean="0">
                <a:latin typeface="Tahoma" pitchFamily="34" charset="0"/>
                <a:ea typeface="Tahoma" pitchFamily="34" charset="0"/>
                <a:cs typeface="Tahoma" pitchFamily="34" charset="0"/>
              </a:rPr>
              <a:t>نرم افزار </a:t>
            </a:r>
            <a:r>
              <a:rPr lang="en-US" sz="2000" dirty="0" smtClean="0">
                <a:latin typeface="Tahoma" pitchFamily="34" charset="0"/>
                <a:ea typeface="Tahoma" pitchFamily="34" charset="0"/>
                <a:cs typeface="Tahoma" pitchFamily="34" charset="0"/>
              </a:rPr>
              <a:t>PUFF</a:t>
            </a:r>
            <a:r>
              <a:rPr lang="fa-IR" sz="2000" dirty="0" smtClean="0">
                <a:latin typeface="Tahoma" pitchFamily="34" charset="0"/>
                <a:ea typeface="Tahoma" pitchFamily="34" charset="0"/>
                <a:cs typeface="Tahoma" pitchFamily="34" charset="0"/>
              </a:rPr>
              <a:t> : تشخیص بیماری های ریوی</a:t>
            </a:r>
          </a:p>
          <a:p>
            <a:pPr algn="just" rtl="1">
              <a:lnSpc>
                <a:spcPct val="150000"/>
              </a:lnSpc>
            </a:pPr>
            <a:r>
              <a:rPr lang="fa-IR" sz="2000" dirty="0" smtClean="0">
                <a:latin typeface="Tahoma" pitchFamily="34" charset="0"/>
                <a:ea typeface="Tahoma" pitchFamily="34" charset="0"/>
                <a:cs typeface="Tahoma" pitchFamily="34" charset="0"/>
              </a:rPr>
              <a:t>نرم افزار </a:t>
            </a:r>
            <a:r>
              <a:rPr lang="en-US" sz="2000" dirty="0" smtClean="0">
                <a:latin typeface="Tahoma" pitchFamily="34" charset="0"/>
                <a:ea typeface="Tahoma" pitchFamily="34" charset="0"/>
                <a:cs typeface="Tahoma" pitchFamily="34" charset="0"/>
              </a:rPr>
              <a:t>XBONE </a:t>
            </a:r>
            <a:r>
              <a:rPr lang="fa-IR" sz="2000" dirty="0" smtClean="0">
                <a:latin typeface="Tahoma" pitchFamily="34" charset="0"/>
                <a:ea typeface="Tahoma" pitchFamily="34" charset="0"/>
                <a:cs typeface="Tahoma" pitchFamily="34" charset="0"/>
              </a:rPr>
              <a:t> : تشخیص بیماری های استخوانی</a:t>
            </a:r>
          </a:p>
          <a:p>
            <a:pPr algn="just" rtl="1">
              <a:lnSpc>
                <a:spcPct val="150000"/>
              </a:lnSpc>
            </a:pPr>
            <a:r>
              <a:rPr lang="fa-IR" sz="2000" dirty="0" smtClean="0">
                <a:latin typeface="Tahoma" pitchFamily="34" charset="0"/>
                <a:ea typeface="Tahoma" pitchFamily="34" charset="0"/>
                <a:cs typeface="Tahoma" pitchFamily="34" charset="0"/>
              </a:rPr>
              <a:t>نرم افزار </a:t>
            </a:r>
            <a:r>
              <a:rPr lang="en-US" sz="2000" dirty="0" smtClean="0">
                <a:latin typeface="Tahoma" pitchFamily="34" charset="0"/>
                <a:ea typeface="Tahoma" pitchFamily="34" charset="0"/>
                <a:cs typeface="Tahoma" pitchFamily="34" charset="0"/>
              </a:rPr>
              <a:t>VM</a:t>
            </a:r>
            <a:r>
              <a:rPr lang="fa-IR" sz="2000" dirty="0" smtClean="0">
                <a:latin typeface="Tahoma" pitchFamily="34" charset="0"/>
                <a:ea typeface="Tahoma" pitchFamily="34" charset="0"/>
                <a:cs typeface="Tahoma" pitchFamily="34" charset="0"/>
              </a:rPr>
              <a:t> : نظارت بر بیماران نیازمند مراقبت های ویژه</a:t>
            </a:r>
          </a:p>
          <a:p>
            <a:pPr algn="just" rtl="1">
              <a:lnSpc>
                <a:spcPct val="150000"/>
              </a:lnSpc>
            </a:pPr>
            <a:r>
              <a:rPr lang="en-US" sz="2000" dirty="0" smtClean="0">
                <a:latin typeface="Tahoma" pitchFamily="34" charset="0"/>
                <a:ea typeface="Tahoma" pitchFamily="34" charset="0"/>
                <a:cs typeface="Tahoma" pitchFamily="34" charset="0"/>
              </a:rPr>
              <a:t>BLUE BOX</a:t>
            </a:r>
            <a:r>
              <a:rPr lang="fa-IR" sz="2000" dirty="0" smtClean="0">
                <a:latin typeface="Tahoma" pitchFamily="34" charset="0"/>
                <a:ea typeface="Tahoma" pitchFamily="34" charset="0"/>
                <a:cs typeface="Tahoma" pitchFamily="34" charset="0"/>
              </a:rPr>
              <a:t> : تشخیص و درمان افسردگی</a:t>
            </a:r>
          </a:p>
          <a:p>
            <a:pPr algn="just" rtl="1">
              <a:lnSpc>
                <a:spcPct val="150000"/>
              </a:lnSpc>
            </a:pPr>
            <a:r>
              <a:rPr lang="en-US" sz="2000" dirty="0" smtClean="0">
                <a:latin typeface="Tahoma" pitchFamily="34" charset="0"/>
                <a:ea typeface="Tahoma" pitchFamily="34" charset="0"/>
                <a:cs typeface="Tahoma" pitchFamily="34" charset="0"/>
              </a:rPr>
              <a:t>ATTENDING</a:t>
            </a:r>
            <a:r>
              <a:rPr lang="fa-IR" sz="2000" dirty="0" smtClean="0">
                <a:latin typeface="Tahoma" pitchFamily="34" charset="0"/>
                <a:ea typeface="Tahoma" pitchFamily="34" charset="0"/>
                <a:cs typeface="Tahoma" pitchFamily="34" charset="0"/>
              </a:rPr>
              <a:t> : آموزش در امور مدیریت بیهوشی</a:t>
            </a:r>
          </a:p>
          <a:p>
            <a:pPr algn="just" rtl="1">
              <a:lnSpc>
                <a:spcPct val="150000"/>
              </a:lnSpc>
            </a:pPr>
            <a:r>
              <a:rPr lang="en-US" sz="2000" dirty="0" smtClean="0">
                <a:latin typeface="Tahoma" pitchFamily="34" charset="0"/>
                <a:ea typeface="Tahoma" pitchFamily="34" charset="0"/>
                <a:cs typeface="Tahoma" pitchFamily="34" charset="0"/>
              </a:rPr>
              <a:t>CADUCEUS</a:t>
            </a:r>
            <a:r>
              <a:rPr lang="fa-IR" sz="2000" dirty="0" smtClean="0">
                <a:latin typeface="Tahoma" pitchFamily="34" charset="0"/>
                <a:ea typeface="Tahoma" pitchFamily="34" charset="0"/>
                <a:cs typeface="Tahoma" pitchFamily="34" charset="0"/>
              </a:rPr>
              <a:t> : تشخیص بیماری های مربوط به طب داخلی</a:t>
            </a:r>
          </a:p>
          <a:p>
            <a:pPr algn="just" rtl="1">
              <a:lnSpc>
                <a:spcPct val="150000"/>
              </a:lnSpc>
            </a:pPr>
            <a:r>
              <a:rPr lang="fa-IR" sz="2000" dirty="0" smtClean="0">
                <a:latin typeface="Tahoma" pitchFamily="34" charset="0"/>
                <a:ea typeface="Tahoma" pitchFamily="34" charset="0"/>
                <a:cs typeface="Tahoma" pitchFamily="34" charset="0"/>
              </a:rPr>
              <a:t>سیستم خبره فازی : ارزیابی سطح شدت حمله آسم</a:t>
            </a:r>
          </a:p>
        </p:txBody>
      </p:sp>
    </p:spTree>
    <p:extLst>
      <p:ext uri="{BB962C8B-B14F-4D97-AF65-F5344CB8AC3E}">
        <p14:creationId xmlns:p14="http://schemas.microsoft.com/office/powerpoint/2010/main" val="1965868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467600" cy="655638"/>
          </a:xfrm>
        </p:spPr>
        <p:txBody>
          <a:bodyPr/>
          <a:lstStyle/>
          <a:p>
            <a:pPr algn="r"/>
            <a:r>
              <a:rPr lang="fa-IR" sz="2400" dirty="0" smtClean="0">
                <a:latin typeface="Tahoma" pitchFamily="34" charset="0"/>
                <a:ea typeface="Tahoma" pitchFamily="34" charset="0"/>
                <a:cs typeface="Tahoma" pitchFamily="34" charset="0"/>
              </a:rPr>
              <a:t>عملکرد و پیاده سازی سیستم های خبره</a:t>
            </a:r>
            <a:endParaRPr lang="en-US" sz="2400" dirty="0">
              <a:latin typeface="Tahoma" pitchFamily="34" charset="0"/>
              <a:ea typeface="Tahoma" pitchFamily="34" charset="0"/>
              <a:cs typeface="Tahoma" pitchFamily="34" charset="0"/>
            </a:endParaRPr>
          </a:p>
        </p:txBody>
      </p:sp>
      <p:sp>
        <p:nvSpPr>
          <p:cNvPr id="3" name="Content Placeholder 2"/>
          <p:cNvSpPr>
            <a:spLocks noGrp="1"/>
          </p:cNvSpPr>
          <p:nvPr>
            <p:ph sz="quarter" idx="1"/>
          </p:nvPr>
        </p:nvSpPr>
        <p:spPr>
          <a:xfrm>
            <a:off x="533400" y="1066800"/>
            <a:ext cx="7924800" cy="5486400"/>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سیستم های خبره تشخیص بیماری برای رسیدن به نتایج صحیح ، قدم به قدم ، استدلال های یک پزشک خبره را تقلید می کنند که همان مفهوم </a:t>
            </a:r>
            <a:r>
              <a:rPr lang="en-US" sz="2000" dirty="0" err="1" smtClean="0">
                <a:latin typeface="Tahoma" pitchFamily="34" charset="0"/>
                <a:ea typeface="Tahoma" pitchFamily="34" charset="0"/>
                <a:cs typeface="Tahoma" pitchFamily="34" charset="0"/>
              </a:rPr>
              <a:t>Explan</a:t>
            </a:r>
            <a:r>
              <a:rPr lang="fa-IR" sz="2000" dirty="0" smtClean="0">
                <a:latin typeface="Tahoma" pitchFamily="34" charset="0"/>
                <a:ea typeface="Tahoma" pitchFamily="34" charset="0"/>
                <a:cs typeface="Tahoma" pitchFamily="34" charset="0"/>
              </a:rPr>
              <a:t> می باشد . امر بدیهی این است که سیستم های خبره نیاز به تعداد بسیار زیادی قوانین و حقیقت های علم پزشکی در زمینه بیماریها و شرایط بیماری دارند تا بتوانند نتیجه دقیقی ارائه دهند.</a:t>
            </a:r>
          </a:p>
          <a:p>
            <a:pPr marL="0" indent="0" algn="just" rtl="1">
              <a:lnSpc>
                <a:spcPct val="150000"/>
              </a:lnSpc>
              <a:buNone/>
            </a:pPr>
            <a:endParaRPr lang="fa-IR" sz="2000" dirty="0" smtClean="0">
              <a:latin typeface="Tahoma" pitchFamily="34" charset="0"/>
              <a:ea typeface="Tahoma" pitchFamily="34" charset="0"/>
              <a:cs typeface="Tahoma" pitchFamily="34" charset="0"/>
            </a:endParaRPr>
          </a:p>
          <a:p>
            <a:pPr algn="just" rtl="1">
              <a:lnSpc>
                <a:spcPct val="150000"/>
              </a:lnSpc>
            </a:pPr>
            <a:r>
              <a:rPr lang="fa-IR" sz="2000" dirty="0" smtClean="0">
                <a:latin typeface="Tahoma" pitchFamily="34" charset="0"/>
                <a:ea typeface="Tahoma" pitchFamily="34" charset="0"/>
                <a:cs typeface="Tahoma" pitchFamily="34" charset="0"/>
              </a:rPr>
              <a:t>برای پیاده سازی این سیستم ها از روش های نمادینی مانند درخت های تصمیم گیری ساده ، روشهای آماری / احتمالاتی و سیستم های خبره مبتنی بر قواعد توصیفی و الگوریتم های ژنتیک ویا حتی ترکیبی از این تکنیک ها استفاده می گردد.</a:t>
            </a:r>
            <a:endParaRPr lang="en-US"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728181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990600"/>
            <a:ext cx="8229600" cy="4114800"/>
          </a:xfrm>
        </p:spPr>
        <p:txBody>
          <a:bodyPr>
            <a:normAutofit/>
          </a:bodyPr>
          <a:lstStyle/>
          <a:p>
            <a:pPr algn="just" rtl="1">
              <a:lnSpc>
                <a:spcPct val="150000"/>
              </a:lnSpc>
            </a:pPr>
            <a:r>
              <a:rPr lang="fa-IR" sz="2000" dirty="0" smtClean="0">
                <a:latin typeface="Tahoma" pitchFamily="34" charset="0"/>
                <a:ea typeface="Tahoma" pitchFamily="34" charset="0"/>
                <a:cs typeface="Tahoma" pitchFamily="34" charset="0"/>
              </a:rPr>
              <a:t>کاربرنهایی که با سیستم از طریق یک رابط کاربر در ارتباط بوده و امکان توضیح و یا رسیدن به هدف به صورت قدم به قدم را با موتور استنتاج سیستم دارد ، برای رسیدن به اهداف خود مانند درمان های پیشنهادی و غیره قسمت امکانات توضیح با موتور استنتاج ترکیب و توضیحات لازم را مشاوره و ارائه و یا بازخورد می نماید و در نهایت به نتیجه مورد نظر خواهد رسید.</a:t>
            </a:r>
          </a:p>
          <a:p>
            <a:pPr algn="just" rtl="1">
              <a:lnSpc>
                <a:spcPct val="150000"/>
              </a:lnSpc>
            </a:pPr>
            <a:r>
              <a:rPr lang="fa-IR" sz="2000" dirty="0" smtClean="0">
                <a:latin typeface="Tahoma" pitchFamily="34" charset="0"/>
                <a:ea typeface="Tahoma" pitchFamily="34" charset="0"/>
                <a:cs typeface="Tahoma" pitchFamily="34" charset="0"/>
              </a:rPr>
              <a:t>در نمودار و دیاگرام اسلایدهای بعدی نحوه تعامل کاربر و سیستم نمایش داده می شود.</a:t>
            </a:r>
            <a:endParaRPr lang="en-US"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80803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1"/>
            <a:ext cx="914400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1863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1458</TotalTime>
  <Words>1767</Words>
  <Application>Microsoft Office PowerPoint</Application>
  <PresentationFormat>On-screen Show (4:3)</PresentationFormat>
  <Paragraphs>121</Paragraphs>
  <Slides>24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B Mitra</vt:lpstr>
      <vt:lpstr>B Titr</vt:lpstr>
      <vt:lpstr>Calibri</vt:lpstr>
      <vt:lpstr>Century Schoolbook</vt:lpstr>
      <vt:lpstr>Tahoma</vt:lpstr>
      <vt:lpstr>Times New Roman</vt:lpstr>
      <vt:lpstr>Wingdings</vt:lpstr>
      <vt:lpstr>Wingdings 2</vt:lpstr>
      <vt:lpstr>Oriel</vt:lpstr>
      <vt:lpstr>کاربرد سیستمهای خبره در تشخیص بیماری</vt:lpstr>
      <vt:lpstr>عناوین :</vt:lpstr>
      <vt:lpstr>مقدمه</vt:lpstr>
      <vt:lpstr>برخی دلایل استفاده از سیستم­های خبره در پزشکی:</vt:lpstr>
      <vt:lpstr>زمینه­های مورد استفاده سیستم­های خبره:</vt:lpstr>
      <vt:lpstr>سیستم های خبره دنیای پزشکی</vt:lpstr>
      <vt:lpstr>عملکرد و پیاده سازی سیستم های خبره</vt:lpstr>
      <vt:lpstr>PowerPoint Presentation</vt:lpstr>
      <vt:lpstr>PowerPoint Presentation</vt:lpstr>
      <vt:lpstr>PowerPoint Presentation</vt:lpstr>
      <vt:lpstr>سیستم های خبره تشخیصی</vt:lpstr>
      <vt:lpstr>مثال :یک سیستم خبره پزشکی (پایگاه دانش و قوانین استنتاج)</vt:lpstr>
      <vt:lpstr>مثال ...</vt:lpstr>
      <vt:lpstr>سیستم خبره تجویز درمان پزشکی</vt:lpstr>
      <vt:lpstr>PowerPoint Presentation</vt:lpstr>
      <vt:lpstr>نحوه کار سیستم :</vt:lpstr>
      <vt:lpstr>ساختار کلی سیستم : </vt:lpstr>
      <vt:lpstr>اندازه گیری فشارخون با موس کامپیوتری </vt:lpstr>
      <vt:lpstr>ایده ساخت ورقه تشخیص سریع برای بیماری های ایدز و مالاریا  </vt:lpstr>
      <vt:lpstr>تشخیص تومور های سرطانی به کمک اپلیکیشن اسمارت فون</vt:lpstr>
      <vt:lpstr>بررسی سطح کلسترول خون با آیفون</vt:lpstr>
      <vt:lpstr>بینی مصنوعی با قابلیت بو کشیدن عفونت‌های خونی</vt:lpstr>
      <vt:lpstr>آینده سیستم های خبره پزشکی</vt:lpstr>
      <vt:lpstr>نتیجه گیری</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t.abdous</dc:creator>
  <cp:lastModifiedBy>pepperoni.1371</cp:lastModifiedBy>
  <cp:revision>69</cp:revision>
  <dcterms:created xsi:type="dcterms:W3CDTF">2013-12-13T13:57:05Z</dcterms:created>
  <dcterms:modified xsi:type="dcterms:W3CDTF">2014-11-17T17:31:52Z</dcterms:modified>
</cp:coreProperties>
</file>