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9" r:id="rId1"/>
  </p:sldMasterIdLst>
  <p:sldIdLst>
    <p:sldId id="264" r:id="rId2"/>
    <p:sldId id="256" r:id="rId3"/>
    <p:sldId id="265" r:id="rId4"/>
    <p:sldId id="257" r:id="rId5"/>
    <p:sldId id="261" r:id="rId6"/>
    <p:sldId id="258" r:id="rId7"/>
    <p:sldId id="259" r:id="rId8"/>
    <p:sldId id="260" r:id="rId9"/>
    <p:sldId id="263"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6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07541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12/27/2014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29863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0691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127166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34716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83709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953036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892302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07989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7937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5330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12/27/2014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7119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12/27/2014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79869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12/27/2014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68493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12/27/2014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85121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12/27/2014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65341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12/27/2014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7672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12/27/2014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94235562"/>
      </p:ext>
    </p:extLst>
  </p:cSld>
  <p:clrMap bg1="dk1" tx1="lt1" bg2="dk2" tx2="lt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 id="2147483771" r:id="rId12"/>
    <p:sldLayoutId id="2147483772" r:id="rId13"/>
    <p:sldLayoutId id="2147483773" r:id="rId14"/>
    <p:sldLayoutId id="2147483774" r:id="rId15"/>
    <p:sldLayoutId id="2147483775" r:id="rId16"/>
    <p:sldLayoutId id="2147483776"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fa.wikipedia.org/wiki/%D9%85%D8%B1%D9%88%D8%B1%DA%AF%D8%B1%D9%87%D8%A7%DB%8C_%D9%88%D8%A8" TargetMode="External"/><Relationship Id="rId2" Type="http://schemas.openxmlformats.org/officeDocument/2006/relationships/hyperlink" Target="http://fa.wikipedia.org/wiki/%D8%AC%D8%A7%D9%88%D8%A7%D8%A7%D8%B3%DA%A9%D8%B1%DB%8C%D9%BE%D8%AA" TargetMode="External"/><Relationship Id="rId1" Type="http://schemas.openxmlformats.org/officeDocument/2006/relationships/slideLayout" Target="../slideLayouts/slideLayout2.xml"/><Relationship Id="rId5" Type="http://schemas.openxmlformats.org/officeDocument/2006/relationships/hyperlink" Target="http://fa.wikipedia.org/wiki/%D8%B4%DB%8C_%DA%AF%D8%B1%D8%A7%DB%8C%DB%8C" TargetMode="External"/><Relationship Id="rId4" Type="http://schemas.openxmlformats.org/officeDocument/2006/relationships/hyperlink" Target="http://fa.wikipedia.org/wiki/%D8%AF%D8%A7%D8%B1%D8%AA_%28%D8%B2%D8%A8%D8%A7%D9%86_%D8%A8%D8%B1%D9%86%D8%A7%D9%85%D9%87%E2%80%8C%D9%86%D9%88%DB%8C%D8%B3%DB%8C%29#cite_note-3"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fa.wikipedia.org/wiki/%D9%85%D8%AA%D9%86_%D8%A8%D8%A7%D8%B2" TargetMode="External"/><Relationship Id="rId2" Type="http://schemas.openxmlformats.org/officeDocument/2006/relationships/hyperlink" Target="http://fa.wikipedia.org/wiki/%D8%B4%D8%B1%DA%A9%D8%AA_%DA%AF%D9%88%DA%AF%D9%8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fa.wikipedia.org/wiki/%D8%AE%D8%B7_%D9%81%D8%B1%D9%85%D8%A7%D9%86" TargetMode="External"/><Relationship Id="rId2" Type="http://schemas.openxmlformats.org/officeDocument/2006/relationships/hyperlink" Target="http://fa.wikipedia.org/wiki/%D9%85%D8%A7%D8%B4%DB%8C%D9%86_%D9%85%D8%AC%D8%A7%D8%B2%DB%8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94468"/>
            <a:ext cx="10197883" cy="6168326"/>
          </a:xfrm>
        </p:spPr>
      </p:pic>
    </p:spTree>
    <p:extLst>
      <p:ext uri="{BB962C8B-B14F-4D97-AF65-F5344CB8AC3E}">
        <p14:creationId xmlns:p14="http://schemas.microsoft.com/office/powerpoint/2010/main" val="18462255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199" y="0"/>
            <a:ext cx="8534400" cy="1507067"/>
          </a:xfrm>
        </p:spPr>
        <p:txBody>
          <a:bodyPr/>
          <a:lstStyle/>
          <a:p>
            <a:pPr algn="r"/>
            <a:r>
              <a:rPr lang="fa-IR" b="1" dirty="0" smtClean="0">
                <a:solidFill>
                  <a:schemeClr val="bg1"/>
                </a:solidFill>
              </a:rPr>
              <a:t>مثال</a:t>
            </a:r>
            <a:endParaRPr lang="fa-IR" b="1" dirty="0">
              <a:solidFill>
                <a:schemeClr val="bg1"/>
              </a:solidFill>
            </a:endParaRPr>
          </a:p>
        </p:txBody>
      </p:sp>
      <p:sp>
        <p:nvSpPr>
          <p:cNvPr id="3" name="Content Placeholder 2"/>
          <p:cNvSpPr>
            <a:spLocks noGrp="1"/>
          </p:cNvSpPr>
          <p:nvPr>
            <p:ph idx="1"/>
          </p:nvPr>
        </p:nvSpPr>
        <p:spPr>
          <a:xfrm>
            <a:off x="808199" y="1181745"/>
            <a:ext cx="8534400" cy="4459637"/>
          </a:xfrm>
        </p:spPr>
        <p:txBody>
          <a:bodyPr>
            <a:normAutofit/>
          </a:bodyPr>
          <a:lstStyle/>
          <a:p>
            <a:r>
              <a:rPr lang="fa-IR" sz="3200" dirty="0" smtClean="0">
                <a:solidFill>
                  <a:schemeClr val="bg1"/>
                </a:solidFill>
              </a:rPr>
              <a:t>برنامه تایپ ســـلام </a:t>
            </a:r>
          </a:p>
          <a:p>
            <a:pPr algn="l"/>
            <a:r>
              <a:rPr lang="en-US" sz="3200" dirty="0" smtClean="0">
                <a:solidFill>
                  <a:schemeClr val="bg1"/>
                </a:solidFill>
              </a:rPr>
              <a:t>Main () {</a:t>
            </a:r>
          </a:p>
          <a:p>
            <a:pPr algn="l"/>
            <a:r>
              <a:rPr lang="en-US" sz="3200" dirty="0">
                <a:solidFill>
                  <a:schemeClr val="bg1"/>
                </a:solidFill>
              </a:rPr>
              <a:t> </a:t>
            </a:r>
            <a:r>
              <a:rPr lang="en-US" sz="3200" dirty="0" smtClean="0">
                <a:solidFill>
                  <a:schemeClr val="bg1"/>
                </a:solidFill>
              </a:rPr>
              <a:t>   print (‘Hello’);</a:t>
            </a:r>
          </a:p>
          <a:p>
            <a:pPr algn="l"/>
            <a:r>
              <a:rPr lang="en-US" sz="3200" dirty="0">
                <a:solidFill>
                  <a:schemeClr val="bg1"/>
                </a:solidFill>
              </a:rPr>
              <a:t>}</a:t>
            </a:r>
            <a:endParaRPr lang="fa-IR" sz="3200" dirty="0">
              <a:solidFill>
                <a:schemeClr val="bg1"/>
              </a:solidFill>
            </a:endParaRPr>
          </a:p>
        </p:txBody>
      </p:sp>
    </p:spTree>
    <p:extLst>
      <p:ext uri="{BB962C8B-B14F-4D97-AF65-F5344CB8AC3E}">
        <p14:creationId xmlns:p14="http://schemas.microsoft.com/office/powerpoint/2010/main" val="2703333895"/>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1555643"/>
            <a:ext cx="10056113" cy="3111285"/>
          </a:xfrm>
        </p:spPr>
        <p:txBody>
          <a:bodyPr/>
          <a:lstStyle/>
          <a:p>
            <a:pPr algn="r"/>
            <a:r>
              <a:rPr lang="fa-IR" dirty="0" smtClean="0">
                <a:solidFill>
                  <a:schemeClr val="bg1"/>
                </a:solidFill>
              </a:rPr>
              <a:t>موضوع تحقیق : برنامه دارت </a:t>
            </a:r>
            <a:r>
              <a:rPr lang="en-US" dirty="0" smtClean="0">
                <a:solidFill>
                  <a:schemeClr val="bg1"/>
                </a:solidFill>
              </a:rPr>
              <a:t>dart</a:t>
            </a:r>
            <a:endParaRPr lang="fa-IR" dirty="0">
              <a:solidFill>
                <a:schemeClr val="bg1"/>
              </a:solidFill>
            </a:endParaRPr>
          </a:p>
        </p:txBody>
      </p:sp>
      <p:sp>
        <p:nvSpPr>
          <p:cNvPr id="3" name="Subtitle 2"/>
          <p:cNvSpPr>
            <a:spLocks noGrp="1"/>
          </p:cNvSpPr>
          <p:nvPr>
            <p:ph type="subTitle" idx="1"/>
          </p:nvPr>
        </p:nvSpPr>
        <p:spPr>
          <a:xfrm>
            <a:off x="4339525" y="2216545"/>
            <a:ext cx="6400800" cy="1947333"/>
          </a:xfrm>
        </p:spPr>
        <p:txBody>
          <a:bodyPr>
            <a:noAutofit/>
          </a:bodyPr>
          <a:lstStyle/>
          <a:p>
            <a:pPr algn="r"/>
            <a:r>
              <a:rPr lang="fa-IR" sz="4400" dirty="0" smtClean="0">
                <a:solidFill>
                  <a:schemeClr val="bg1"/>
                </a:solidFill>
              </a:rPr>
              <a:t>اســـتاد : خـــانم عابدینی </a:t>
            </a:r>
          </a:p>
          <a:p>
            <a:pPr algn="r"/>
            <a:endParaRPr lang="fa-IR" sz="4400" dirty="0">
              <a:solidFill>
                <a:schemeClr val="bg1"/>
              </a:solidFill>
            </a:endParaRPr>
          </a:p>
          <a:p>
            <a:pPr algn="r"/>
            <a:r>
              <a:rPr lang="fa-IR" sz="4400" dirty="0" smtClean="0">
                <a:solidFill>
                  <a:schemeClr val="bg1"/>
                </a:solidFill>
              </a:rPr>
              <a:t>دانشجو : میـــلاد مــــرادی</a:t>
            </a:r>
            <a:endParaRPr lang="fa-IR" sz="4400" dirty="0">
              <a:solidFill>
                <a:schemeClr val="bg1"/>
              </a:solidFill>
            </a:endParaRPr>
          </a:p>
        </p:txBody>
      </p:sp>
    </p:spTree>
    <p:extLst>
      <p:ext uri="{BB962C8B-B14F-4D97-AF65-F5344CB8AC3E}">
        <p14:creationId xmlns:p14="http://schemas.microsoft.com/office/powerpoint/2010/main" val="2551054523"/>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0"/>
            <a:ext cx="8534400" cy="1507067"/>
          </a:xfrm>
        </p:spPr>
        <p:txBody>
          <a:bodyPr/>
          <a:lstStyle/>
          <a:p>
            <a:pPr algn="r"/>
            <a:r>
              <a:rPr lang="fa-IR" b="1" dirty="0" smtClean="0">
                <a:solidFill>
                  <a:schemeClr val="bg1"/>
                </a:solidFill>
              </a:rPr>
              <a:t>فهرست</a:t>
            </a:r>
            <a:endParaRPr lang="fa-IR" b="1" dirty="0">
              <a:solidFill>
                <a:schemeClr val="bg1"/>
              </a:solidFill>
            </a:endParaRPr>
          </a:p>
        </p:txBody>
      </p:sp>
      <p:sp>
        <p:nvSpPr>
          <p:cNvPr id="3" name="Content Placeholder 2"/>
          <p:cNvSpPr>
            <a:spLocks noGrp="1"/>
          </p:cNvSpPr>
          <p:nvPr>
            <p:ph idx="1"/>
          </p:nvPr>
        </p:nvSpPr>
        <p:spPr>
          <a:xfrm>
            <a:off x="684212" y="1507067"/>
            <a:ext cx="8534400" cy="5350933"/>
          </a:xfrm>
        </p:spPr>
        <p:txBody>
          <a:bodyPr>
            <a:noAutofit/>
          </a:bodyPr>
          <a:lstStyle/>
          <a:p>
            <a:r>
              <a:rPr lang="fa-IR" sz="3200" dirty="0" smtClean="0">
                <a:solidFill>
                  <a:schemeClr val="bg1"/>
                </a:solidFill>
              </a:rPr>
              <a:t>تعریف دارت</a:t>
            </a:r>
          </a:p>
          <a:p>
            <a:r>
              <a:rPr lang="fa-IR" sz="3200" dirty="0" smtClean="0">
                <a:solidFill>
                  <a:schemeClr val="bg1"/>
                </a:solidFill>
              </a:rPr>
              <a:t>تاریخچه دارت</a:t>
            </a:r>
          </a:p>
          <a:p>
            <a:r>
              <a:rPr lang="fa-IR" sz="3200" dirty="0" smtClean="0">
                <a:solidFill>
                  <a:schemeClr val="bg1"/>
                </a:solidFill>
              </a:rPr>
              <a:t>ویژگی های دارت</a:t>
            </a:r>
          </a:p>
          <a:p>
            <a:r>
              <a:rPr lang="fa-IR" sz="3200" dirty="0" smtClean="0">
                <a:solidFill>
                  <a:schemeClr val="bg1"/>
                </a:solidFill>
              </a:rPr>
              <a:t>محیط های گسترش</a:t>
            </a:r>
          </a:p>
          <a:p>
            <a:r>
              <a:rPr lang="fa-IR" sz="3200" dirty="0" smtClean="0">
                <a:solidFill>
                  <a:schemeClr val="bg1"/>
                </a:solidFill>
              </a:rPr>
              <a:t>مدت زمان اجرا</a:t>
            </a:r>
          </a:p>
          <a:p>
            <a:r>
              <a:rPr lang="fa-IR" sz="3200" dirty="0" smtClean="0">
                <a:solidFill>
                  <a:schemeClr val="bg1"/>
                </a:solidFill>
              </a:rPr>
              <a:t>مثال </a:t>
            </a:r>
          </a:p>
          <a:p>
            <a:endParaRPr lang="fa-IR" sz="3200" dirty="0" smtClean="0">
              <a:solidFill>
                <a:schemeClr val="bg1"/>
              </a:solidFill>
            </a:endParaRPr>
          </a:p>
          <a:p>
            <a:endParaRPr lang="fa-IR" sz="3200" dirty="0">
              <a:solidFill>
                <a:schemeClr val="bg1"/>
              </a:solidFill>
            </a:endParaRPr>
          </a:p>
        </p:txBody>
      </p:sp>
    </p:spTree>
    <p:extLst>
      <p:ext uri="{BB962C8B-B14F-4D97-AF65-F5344CB8AC3E}">
        <p14:creationId xmlns:p14="http://schemas.microsoft.com/office/powerpoint/2010/main" val="2246081061"/>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56294"/>
            <a:ext cx="8534400" cy="1507067"/>
          </a:xfrm>
        </p:spPr>
        <p:txBody>
          <a:bodyPr/>
          <a:lstStyle/>
          <a:p>
            <a:pPr algn="r"/>
            <a:r>
              <a:rPr lang="fa-IR" b="1" dirty="0" smtClean="0">
                <a:solidFill>
                  <a:schemeClr val="bg1"/>
                </a:solidFill>
              </a:rPr>
              <a:t>تعریف دارت</a:t>
            </a:r>
            <a:endParaRPr lang="fa-IR" b="1" dirty="0">
              <a:solidFill>
                <a:schemeClr val="bg1"/>
              </a:solidFill>
            </a:endParaRPr>
          </a:p>
        </p:txBody>
      </p:sp>
      <p:sp>
        <p:nvSpPr>
          <p:cNvPr id="3" name="Content Placeholder 2"/>
          <p:cNvSpPr>
            <a:spLocks noGrp="1"/>
          </p:cNvSpPr>
          <p:nvPr>
            <p:ph idx="1"/>
          </p:nvPr>
        </p:nvSpPr>
        <p:spPr>
          <a:xfrm>
            <a:off x="684212" y="1763361"/>
            <a:ext cx="8534400" cy="5094639"/>
          </a:xfrm>
        </p:spPr>
        <p:txBody>
          <a:bodyPr>
            <a:noAutofit/>
          </a:bodyPr>
          <a:lstStyle/>
          <a:p>
            <a:r>
              <a:rPr lang="fa-IR" sz="2400" dirty="0">
                <a:solidFill>
                  <a:schemeClr val="bg1"/>
                </a:solidFill>
              </a:rPr>
              <a:t>زبان برنامه نویسی است که توسط گوگل توسعه داده می‌شود. هدف دارت جایگزین کردن </a:t>
            </a:r>
            <a:r>
              <a:rPr lang="fa-IR" sz="2400" dirty="0">
                <a:solidFill>
                  <a:schemeClr val="bg1"/>
                </a:solidFill>
                <a:hlinkClick r:id="rId2" tooltip="جاوااسکریپت"/>
              </a:rPr>
              <a:t>جاوااسکریپت</a:t>
            </a:r>
            <a:r>
              <a:rPr lang="fa-IR" sz="2400" dirty="0">
                <a:solidFill>
                  <a:schemeClr val="bg1"/>
                </a:solidFill>
              </a:rPr>
              <a:t> که زبان داخلی </a:t>
            </a:r>
            <a:r>
              <a:rPr lang="fa-IR" sz="2400" dirty="0">
                <a:solidFill>
                  <a:schemeClr val="bg1"/>
                </a:solidFill>
                <a:hlinkClick r:id="rId3" tooltip="مرورگرهای وب"/>
              </a:rPr>
              <a:t>مرورگرهای وب</a:t>
            </a:r>
            <a:r>
              <a:rPr lang="fa-IR" sz="2400" dirty="0">
                <a:solidFill>
                  <a:schemeClr val="bg1"/>
                </a:solidFill>
              </a:rPr>
              <a:t> است می‌باشد. دارت راه حلی برای مشکلات موجود در جاوا اسکریپت (به طور مثال مشکل حافظه) می‌باشد که کارایی بهتر، قابلیت استفاده ساده تر برای پروژه‌های بزرگ و امنیت بیشتری را فراهم می‌کند. گوگل همچنین بسیار تلاش دارد تا دارت را پیچیده تر بسازد و ویژگی‌ها و قابلیت‌های فراوانی به آن ببخشد. </a:t>
            </a:r>
            <a:r>
              <a:rPr lang="fa-IR" sz="2400" baseline="30000" dirty="0">
                <a:solidFill>
                  <a:schemeClr val="bg1"/>
                </a:solidFill>
                <a:hlinkClick r:id="rId4"/>
              </a:rPr>
              <a:t>[۳]</a:t>
            </a:r>
            <a:endParaRPr lang="fa-IR" sz="2400" dirty="0">
              <a:solidFill>
                <a:schemeClr val="bg1"/>
              </a:solidFill>
            </a:endParaRPr>
          </a:p>
          <a:p>
            <a:r>
              <a:rPr lang="fa-IR" sz="2400" dirty="0">
                <a:solidFill>
                  <a:schemeClr val="bg1"/>
                </a:solidFill>
              </a:rPr>
              <a:t>دارت زبانی برپایه کلاس، وراثت یگانه و </a:t>
            </a:r>
            <a:r>
              <a:rPr lang="fa-IR" sz="2400" dirty="0">
                <a:solidFill>
                  <a:schemeClr val="bg1"/>
                </a:solidFill>
                <a:hlinkClick r:id="rId5" tooltip="شی گرایی"/>
              </a:rPr>
              <a:t>شی گرایی</a:t>
            </a:r>
            <a:r>
              <a:rPr lang="fa-IR" sz="2400" dirty="0">
                <a:solidFill>
                  <a:schemeClr val="bg1"/>
                </a:solidFill>
              </a:rPr>
              <a:t> است که گرامر آن شبیه زبان </a:t>
            </a:r>
            <a:r>
              <a:rPr lang="en-US" sz="2400" dirty="0">
                <a:solidFill>
                  <a:schemeClr val="bg1"/>
                </a:solidFill>
              </a:rPr>
              <a:t>C </a:t>
            </a:r>
            <a:r>
              <a:rPr lang="fa-IR" sz="2400" dirty="0">
                <a:solidFill>
                  <a:schemeClr val="bg1"/>
                </a:solidFill>
              </a:rPr>
              <a:t>بوده</a:t>
            </a:r>
          </a:p>
          <a:p>
            <a:endParaRPr lang="fa-IR" sz="2400" dirty="0">
              <a:solidFill>
                <a:schemeClr val="bg1"/>
              </a:solidFill>
            </a:endParaRPr>
          </a:p>
        </p:txBody>
      </p:sp>
    </p:spTree>
    <p:extLst>
      <p:ext uri="{BB962C8B-B14F-4D97-AF65-F5344CB8AC3E}">
        <p14:creationId xmlns:p14="http://schemas.microsoft.com/office/powerpoint/2010/main" val="1403345784"/>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0"/>
            <a:ext cx="8534400" cy="1507067"/>
          </a:xfrm>
        </p:spPr>
        <p:txBody>
          <a:bodyPr/>
          <a:lstStyle/>
          <a:p>
            <a:pPr algn="r"/>
            <a:r>
              <a:rPr lang="fa-IR" dirty="0" smtClean="0">
                <a:solidFill>
                  <a:schemeClr val="bg1"/>
                </a:solidFill>
              </a:rPr>
              <a:t>تــاریخچه برنامه دارت</a:t>
            </a:r>
            <a:endParaRPr lang="fa-IR" dirty="0">
              <a:solidFill>
                <a:schemeClr val="bg1"/>
              </a:solidFill>
            </a:endParaRPr>
          </a:p>
        </p:txBody>
      </p:sp>
      <p:sp>
        <p:nvSpPr>
          <p:cNvPr id="3" name="Content Placeholder 2"/>
          <p:cNvSpPr>
            <a:spLocks noGrp="1"/>
          </p:cNvSpPr>
          <p:nvPr>
            <p:ph idx="1"/>
          </p:nvPr>
        </p:nvSpPr>
        <p:spPr>
          <a:xfrm>
            <a:off x="684212" y="753533"/>
            <a:ext cx="8534400" cy="5234553"/>
          </a:xfrm>
        </p:spPr>
        <p:txBody>
          <a:bodyPr>
            <a:normAutofit/>
          </a:bodyPr>
          <a:lstStyle/>
          <a:p>
            <a:r>
              <a:rPr lang="fa-IR" sz="2400" dirty="0">
                <a:solidFill>
                  <a:schemeClr val="bg1"/>
                </a:solidFill>
              </a:rPr>
              <a:t>در ۱۸ نوامبر ۲۰۱۱، </a:t>
            </a:r>
            <a:r>
              <a:rPr lang="fa-IR" sz="2400" dirty="0">
                <a:solidFill>
                  <a:schemeClr val="bg1"/>
                </a:solidFill>
                <a:hlinkClick r:id="rId2" tooltip="شرکت گوگل"/>
              </a:rPr>
              <a:t>شرکت گوگل</a:t>
            </a:r>
            <a:r>
              <a:rPr lang="fa-IR" sz="2400" dirty="0">
                <a:solidFill>
                  <a:schemeClr val="bg1"/>
                </a:solidFill>
              </a:rPr>
              <a:t> یک ادیتور دارت را منتشر کرد، که ادیتوری </a:t>
            </a:r>
            <a:r>
              <a:rPr lang="fa-IR" sz="2400" dirty="0">
                <a:solidFill>
                  <a:schemeClr val="bg1"/>
                </a:solidFill>
                <a:hlinkClick r:id="rId3" tooltip="متن باز"/>
              </a:rPr>
              <a:t>متن باز</a:t>
            </a:r>
            <a:r>
              <a:rPr lang="fa-IR" sz="2400" dirty="0">
                <a:solidFill>
                  <a:schemeClr val="bg1"/>
                </a:solidFill>
              </a:rPr>
              <a:t> بر روی کامپوننت‌های اکلیپس بود و روی سیستم‌های </a:t>
            </a:r>
            <a:r>
              <a:rPr lang="en-US" sz="2400" dirty="0">
                <a:solidFill>
                  <a:schemeClr val="bg1"/>
                </a:solidFill>
              </a:rPr>
              <a:t>Mac OS X، </a:t>
            </a:r>
            <a:r>
              <a:rPr lang="fa-IR" sz="2400" dirty="0">
                <a:solidFill>
                  <a:schemeClr val="bg1"/>
                </a:solidFill>
              </a:rPr>
              <a:t>ویندوز و سیستم عامل‌های مبتنی بر لینوکس اجرا می‌شد. این ادیتور قابلیت </a:t>
            </a:r>
            <a:r>
              <a:rPr lang="en-US" sz="2400" dirty="0">
                <a:solidFill>
                  <a:schemeClr val="bg1"/>
                </a:solidFill>
              </a:rPr>
              <a:t>Syntax highlighting، Code completion، </a:t>
            </a:r>
            <a:r>
              <a:rPr lang="fa-IR" sz="2400" dirty="0">
                <a:solidFill>
                  <a:schemeClr val="bg1"/>
                </a:solidFill>
              </a:rPr>
              <a:t>کامپایل کردن </a:t>
            </a:r>
            <a:r>
              <a:rPr lang="en-US" sz="2400" dirty="0">
                <a:solidFill>
                  <a:schemeClr val="bg1"/>
                </a:solidFill>
              </a:rPr>
              <a:t>Java script، </a:t>
            </a:r>
            <a:r>
              <a:rPr lang="fa-IR" sz="2400" dirty="0">
                <a:solidFill>
                  <a:schemeClr val="bg1"/>
                </a:solidFill>
              </a:rPr>
              <a:t>اجرای برنامه‌های دارت بر روی سرور یا تحت وب و </a:t>
            </a:r>
            <a:r>
              <a:rPr lang="en-US" sz="2400" dirty="0">
                <a:solidFill>
                  <a:schemeClr val="bg1"/>
                </a:solidFill>
              </a:rPr>
              <a:t>debugging </a:t>
            </a:r>
            <a:r>
              <a:rPr lang="fa-IR" sz="2400" dirty="0">
                <a:solidFill>
                  <a:schemeClr val="bg1"/>
                </a:solidFill>
              </a:rPr>
              <a:t>را دارد. محیط‌های جت برینز همچنین زبان دارت را پشتیبانی می‌کنند. پلاگین دارت برروی </a:t>
            </a:r>
            <a:r>
              <a:rPr lang="en-US" sz="2400" dirty="0" err="1">
                <a:solidFill>
                  <a:schemeClr val="bg1"/>
                </a:solidFill>
              </a:rPr>
              <a:t>IntelliJ</a:t>
            </a:r>
            <a:r>
              <a:rPr lang="en-US" sz="2400" dirty="0">
                <a:solidFill>
                  <a:schemeClr val="bg1"/>
                </a:solidFill>
              </a:rPr>
              <a:t> IDEA، </a:t>
            </a:r>
            <a:r>
              <a:rPr lang="en-US" sz="2400" dirty="0" err="1">
                <a:solidFill>
                  <a:schemeClr val="bg1"/>
                </a:solidFill>
              </a:rPr>
              <a:t>PhpStorm</a:t>
            </a:r>
            <a:r>
              <a:rPr lang="en-US" sz="2400" dirty="0">
                <a:solidFill>
                  <a:schemeClr val="bg1"/>
                </a:solidFill>
              </a:rPr>
              <a:t> </a:t>
            </a:r>
            <a:r>
              <a:rPr lang="fa-IR" sz="2400" dirty="0">
                <a:solidFill>
                  <a:schemeClr val="bg1"/>
                </a:solidFill>
              </a:rPr>
              <a:t>و </a:t>
            </a:r>
            <a:r>
              <a:rPr lang="en-US" sz="2400" dirty="0" err="1">
                <a:solidFill>
                  <a:schemeClr val="bg1"/>
                </a:solidFill>
              </a:rPr>
              <a:t>WebStorm</a:t>
            </a:r>
            <a:r>
              <a:rPr lang="en-US" sz="2400" dirty="0">
                <a:solidFill>
                  <a:schemeClr val="bg1"/>
                </a:solidFill>
              </a:rPr>
              <a:t> </a:t>
            </a:r>
            <a:r>
              <a:rPr lang="fa-IR" sz="2400" dirty="0">
                <a:solidFill>
                  <a:schemeClr val="bg1"/>
                </a:solidFill>
              </a:rPr>
              <a:t>موجود می‌باشد. این پلاگین ویژگی‌های زیادی از جمله هایلایت کردن متن، کامل کردن کد، ریفرکتور کردن، دیباگ کردن و موارد بسیاری را دارا می‌باشد.</a:t>
            </a:r>
          </a:p>
        </p:txBody>
      </p:sp>
    </p:spTree>
    <p:extLst>
      <p:ext uri="{BB962C8B-B14F-4D97-AF65-F5344CB8AC3E}">
        <p14:creationId xmlns:p14="http://schemas.microsoft.com/office/powerpoint/2010/main" val="3977787579"/>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0"/>
            <a:ext cx="8534400" cy="1507067"/>
          </a:xfrm>
        </p:spPr>
        <p:txBody>
          <a:bodyPr/>
          <a:lstStyle/>
          <a:p>
            <a:pPr algn="r"/>
            <a:r>
              <a:rPr lang="fa-IR" b="1" dirty="0" smtClean="0">
                <a:solidFill>
                  <a:schemeClr val="bg1"/>
                </a:solidFill>
              </a:rPr>
              <a:t>ویژگی های دارت</a:t>
            </a:r>
            <a:endParaRPr lang="fa-IR" b="1" dirty="0">
              <a:solidFill>
                <a:schemeClr val="bg1"/>
              </a:solidFill>
            </a:endParaRPr>
          </a:p>
        </p:txBody>
      </p:sp>
      <p:sp>
        <p:nvSpPr>
          <p:cNvPr id="3" name="Content Placeholder 2"/>
          <p:cNvSpPr>
            <a:spLocks noGrp="1"/>
          </p:cNvSpPr>
          <p:nvPr>
            <p:ph idx="1"/>
          </p:nvPr>
        </p:nvSpPr>
        <p:spPr>
          <a:xfrm>
            <a:off x="684212" y="1708688"/>
            <a:ext cx="8534400" cy="3901698"/>
          </a:xfrm>
        </p:spPr>
        <p:txBody>
          <a:bodyPr>
            <a:normAutofit/>
          </a:bodyPr>
          <a:lstStyle/>
          <a:p>
            <a:r>
              <a:rPr lang="fa-IR" sz="2800" dirty="0" smtClean="0">
                <a:solidFill>
                  <a:schemeClr val="bg1"/>
                </a:solidFill>
              </a:rPr>
              <a:t>گوگل </a:t>
            </a:r>
            <a:r>
              <a:rPr lang="fa-IR" sz="2800" dirty="0">
                <a:solidFill>
                  <a:schemeClr val="bg1"/>
                </a:solidFill>
              </a:rPr>
              <a:t>زبان جدید برنامه نویسی تحت وب را با نام </a:t>
            </a:r>
            <a:r>
              <a:rPr lang="en-US" sz="2800" dirty="0">
                <a:solidFill>
                  <a:schemeClr val="bg1"/>
                </a:solidFill>
              </a:rPr>
              <a:t>Dart </a:t>
            </a:r>
            <a:r>
              <a:rPr lang="fa-IR" sz="2800" dirty="0">
                <a:solidFill>
                  <a:schemeClr val="bg1"/>
                </a:solidFill>
              </a:rPr>
              <a:t>معرفی کرد. بزرگترین موتور جستجوی دنیا مهمترین برتری های </a:t>
            </a:r>
            <a:r>
              <a:rPr lang="en-US" sz="2800" dirty="0">
                <a:solidFill>
                  <a:schemeClr val="bg1"/>
                </a:solidFill>
              </a:rPr>
              <a:t>Dart </a:t>
            </a:r>
            <a:r>
              <a:rPr lang="fa-IR" sz="2800" dirty="0">
                <a:solidFill>
                  <a:schemeClr val="bg1"/>
                </a:solidFill>
              </a:rPr>
              <a:t>نسبت به زبان های دیگر را سادگی، بهره بری بالا و مقیاس پذیری آن می داند. </a:t>
            </a:r>
            <a:r>
              <a:rPr lang="en-US" sz="2800" dirty="0">
                <a:solidFill>
                  <a:schemeClr val="bg1"/>
                </a:solidFill>
              </a:rPr>
              <a:t>Dart </a:t>
            </a:r>
            <a:r>
              <a:rPr lang="fa-IR" sz="2800" dirty="0">
                <a:solidFill>
                  <a:schemeClr val="bg1"/>
                </a:solidFill>
              </a:rPr>
              <a:t>ترکیبی از قابلیت های جدید به همراه ساختار مشابه زبان های دیگر برنامه نویسی است که کد نویسی را برای برنامه نویسان ساده کرده است.</a:t>
            </a:r>
          </a:p>
        </p:txBody>
      </p:sp>
    </p:spTree>
    <p:extLst>
      <p:ext uri="{BB962C8B-B14F-4D97-AF65-F5344CB8AC3E}">
        <p14:creationId xmlns:p14="http://schemas.microsoft.com/office/powerpoint/2010/main" val="3828238261"/>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758698"/>
            <a:ext cx="8534400" cy="3235701"/>
          </a:xfrm>
        </p:spPr>
        <p:txBody>
          <a:bodyPr>
            <a:noAutofit/>
          </a:bodyPr>
          <a:lstStyle/>
          <a:p>
            <a:pPr algn="r"/>
            <a:r>
              <a:rPr lang="fa-IR" sz="2800" dirty="0" smtClean="0">
                <a:solidFill>
                  <a:schemeClr val="bg1"/>
                </a:solidFill>
              </a:rPr>
              <a:t>گوگل </a:t>
            </a:r>
            <a:r>
              <a:rPr lang="fa-IR" sz="2800" dirty="0">
                <a:solidFill>
                  <a:schemeClr val="bg1"/>
                </a:solidFill>
              </a:rPr>
              <a:t>در رابطه با زبان جدید برنامه نویسی گفت است که </a:t>
            </a:r>
            <a:r>
              <a:rPr lang="en-US" sz="2800" dirty="0">
                <a:solidFill>
                  <a:schemeClr val="bg1"/>
                </a:solidFill>
              </a:rPr>
              <a:t>Dart </a:t>
            </a:r>
            <a:r>
              <a:rPr lang="fa-IR" sz="2800" dirty="0">
                <a:solidFill>
                  <a:schemeClr val="bg1"/>
                </a:solidFill>
              </a:rPr>
              <a:t>به برنامه نویسان کمک می کند تا برنامه تحت وب خود را به صورت ساختار یافته ولی انعطاف پذیر تولید کنند و مطمئن باشند که نرم افزار ساخته شده حداکثر بازده و سرعت را در مرورگرهای مدرن و محیط های مختلف از ابزارهای پرتابل (تلفن هوشمند، تبلت و غیره) تا سرورهای بزرگ خواهد داشت.</a:t>
            </a:r>
          </a:p>
        </p:txBody>
      </p:sp>
      <p:pic>
        <p:nvPicPr>
          <p:cNvPr id="1026" name="Picture 2" descr="برای دیدن تصویر اصلی در صفحه جدید کلیک کنید."/>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21657" y="0"/>
            <a:ext cx="7243373" cy="251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8897038"/>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0"/>
            <a:ext cx="9560168" cy="1577382"/>
          </a:xfrm>
        </p:spPr>
        <p:txBody>
          <a:bodyPr/>
          <a:lstStyle/>
          <a:p>
            <a:pPr algn="r"/>
            <a:r>
              <a:rPr lang="fa-IR" b="1" dirty="0">
                <a:solidFill>
                  <a:schemeClr val="bg1"/>
                </a:solidFill>
              </a:rPr>
              <a:t>محیط‌های </a:t>
            </a:r>
            <a:r>
              <a:rPr lang="fa-IR" b="1" dirty="0" smtClean="0">
                <a:solidFill>
                  <a:schemeClr val="bg1"/>
                </a:solidFill>
              </a:rPr>
              <a:t>گسترش دارت</a:t>
            </a:r>
            <a:r>
              <a:rPr lang="fa-IR" b="1" dirty="0">
                <a:solidFill>
                  <a:schemeClr val="bg1"/>
                </a:solidFill>
              </a:rPr>
              <a:t/>
            </a:r>
            <a:br>
              <a:rPr lang="fa-IR" b="1" dirty="0">
                <a:solidFill>
                  <a:schemeClr val="bg1"/>
                </a:solidFill>
              </a:rPr>
            </a:br>
            <a:r>
              <a:rPr lang="fa-IR" b="1" dirty="0" smtClean="0">
                <a:solidFill>
                  <a:schemeClr val="bg1"/>
                </a:solidFill>
              </a:rPr>
              <a:t> </a:t>
            </a:r>
            <a:endParaRPr lang="fa-IR" dirty="0">
              <a:solidFill>
                <a:schemeClr val="bg1"/>
              </a:solidFill>
            </a:endParaRPr>
          </a:p>
        </p:txBody>
      </p:sp>
      <p:sp>
        <p:nvSpPr>
          <p:cNvPr id="3" name="Content Placeholder 2"/>
          <p:cNvSpPr>
            <a:spLocks noGrp="1"/>
          </p:cNvSpPr>
          <p:nvPr>
            <p:ph idx="1"/>
          </p:nvPr>
        </p:nvSpPr>
        <p:spPr>
          <a:xfrm>
            <a:off x="684212" y="1367725"/>
            <a:ext cx="8534400" cy="4707611"/>
          </a:xfrm>
        </p:spPr>
        <p:txBody>
          <a:bodyPr>
            <a:normAutofit/>
          </a:bodyPr>
          <a:lstStyle/>
          <a:p>
            <a:r>
              <a:rPr lang="fa-IR" sz="2800" dirty="0">
                <a:solidFill>
                  <a:schemeClr val="bg1"/>
                </a:solidFill>
              </a:rPr>
              <a:t>دارت به گونه‌ای طراحی شده‌است که بر روی مرورگرهای مدرن اجرا شود، چه به صورت اجرا برروی </a:t>
            </a:r>
            <a:r>
              <a:rPr lang="fa-IR" sz="2800" dirty="0">
                <a:solidFill>
                  <a:schemeClr val="bg1"/>
                </a:solidFill>
                <a:hlinkClick r:id="rId2" tooltip="ماشین مجازی"/>
              </a:rPr>
              <a:t>ماشین مجازی</a:t>
            </a:r>
            <a:r>
              <a:rPr lang="fa-IR" sz="2800" dirty="0">
                <a:solidFill>
                  <a:schemeClr val="bg1"/>
                </a:solidFill>
              </a:rPr>
              <a:t> که درون مرورگرها تعبیه شده‌است یا به صورت کامپایل شده به زبان جاواسکریپت. ماشین مجازی دارت همچنین برای اجرای برنامه‌های دارت برروی سرور یا </a:t>
            </a:r>
            <a:r>
              <a:rPr lang="fa-IR" sz="2800" dirty="0">
                <a:solidFill>
                  <a:schemeClr val="bg1"/>
                </a:solidFill>
                <a:hlinkClick r:id="rId3" tooltip="خط فرمان"/>
              </a:rPr>
              <a:t>خط فرمان</a:t>
            </a:r>
            <a:r>
              <a:rPr lang="fa-IR" sz="2800" dirty="0">
                <a:solidFill>
                  <a:schemeClr val="bg1"/>
                </a:solidFill>
              </a:rPr>
              <a:t> طراحی شده‌است. به طور مثال پروژهٔ دارت کتابخانه‌هایی جهت کار با ورودی خروجی شبکه و دایرکتوری‌ها را فراهم می‌نماید.</a:t>
            </a:r>
          </a:p>
        </p:txBody>
      </p:sp>
    </p:spTree>
    <p:extLst>
      <p:ext uri="{BB962C8B-B14F-4D97-AF65-F5344CB8AC3E}">
        <p14:creationId xmlns:p14="http://schemas.microsoft.com/office/powerpoint/2010/main" val="2475244683"/>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7734"/>
            <a:ext cx="8534400" cy="1507067"/>
          </a:xfrm>
        </p:spPr>
        <p:txBody>
          <a:bodyPr/>
          <a:lstStyle/>
          <a:p>
            <a:pPr algn="r"/>
            <a:r>
              <a:rPr lang="fa-IR" dirty="0" smtClean="0">
                <a:solidFill>
                  <a:schemeClr val="bg1"/>
                </a:solidFill>
              </a:rPr>
              <a:t>مدت زمان های اجرای دارت</a:t>
            </a:r>
            <a:endParaRPr lang="fa-IR" dirty="0">
              <a:solidFill>
                <a:schemeClr val="bg1"/>
              </a:solidFill>
            </a:endParaRPr>
          </a:p>
        </p:txBody>
      </p:sp>
      <p:sp>
        <p:nvSpPr>
          <p:cNvPr id="3" name="Content Placeholder 2"/>
          <p:cNvSpPr>
            <a:spLocks noGrp="1"/>
          </p:cNvSpPr>
          <p:nvPr>
            <p:ph idx="1"/>
          </p:nvPr>
        </p:nvSpPr>
        <p:spPr>
          <a:xfrm>
            <a:off x="684212" y="685800"/>
            <a:ext cx="8534400" cy="6172200"/>
          </a:xfrm>
        </p:spPr>
        <p:txBody>
          <a:bodyPr>
            <a:normAutofit/>
          </a:bodyPr>
          <a:lstStyle/>
          <a:p>
            <a:r>
              <a:rPr lang="fa-IR" sz="2400" dirty="0">
                <a:solidFill>
                  <a:schemeClr val="bg1"/>
                </a:solidFill>
              </a:rPr>
              <a:t>برنامه‌های دارت در یکی از دو حالت اجرا می‌شوند. در مد چک شده، که مد پیش فرض نیست و باید فعال شود، </a:t>
            </a:r>
            <a:r>
              <a:rPr lang="en-US" sz="2400" dirty="0">
                <a:solidFill>
                  <a:schemeClr val="bg1"/>
                </a:solidFill>
              </a:rPr>
              <a:t>type assertion </a:t>
            </a:r>
            <a:r>
              <a:rPr lang="fa-IR" sz="2400" dirty="0">
                <a:solidFill>
                  <a:schemeClr val="bg1"/>
                </a:solidFill>
              </a:rPr>
              <a:t>پویا فعال می‌شود. این </a:t>
            </a:r>
            <a:r>
              <a:rPr lang="en-US" sz="2400" dirty="0">
                <a:solidFill>
                  <a:schemeClr val="bg1"/>
                </a:solidFill>
              </a:rPr>
              <a:t>type assertion</a:t>
            </a:r>
            <a:r>
              <a:rPr lang="fa-IR" sz="2400" dirty="0">
                <a:solidFill>
                  <a:schemeClr val="bg1"/>
                </a:solidFill>
              </a:rPr>
              <a:t>ها می‌توانند در صورتی فعال شوند که تایپ‌های ایستا در کد فراهم شده باشد، و همچنین می‌تواند مقداری از خطاها را هنگامی که نوع‌ها نامناسب باشند را </a:t>
            </a:r>
            <a:r>
              <a:rPr lang="en-US" sz="2400" dirty="0">
                <a:solidFill>
                  <a:schemeClr val="bg1"/>
                </a:solidFill>
              </a:rPr>
              <a:t>catch </a:t>
            </a:r>
            <a:r>
              <a:rPr lang="fa-IR" sz="2400" dirty="0">
                <a:solidFill>
                  <a:schemeClr val="bg1"/>
                </a:solidFill>
              </a:rPr>
              <a:t>نماید. برای مثال اگر متدی اینگونه </a:t>
            </a:r>
            <a:r>
              <a:rPr lang="en-US" sz="2400" dirty="0">
                <a:solidFill>
                  <a:schemeClr val="bg1"/>
                </a:solidFill>
              </a:rPr>
              <a:t>annotate </a:t>
            </a:r>
            <a:r>
              <a:rPr lang="fa-IR" sz="2400" dirty="0">
                <a:solidFill>
                  <a:schemeClr val="bg1"/>
                </a:solidFill>
              </a:rPr>
              <a:t>شده باشد که رشته‌ای را بازگرداند، ولی در مقدار صحیح برگرداند، </a:t>
            </a:r>
            <a:r>
              <a:rPr lang="en-US" sz="2400" dirty="0">
                <a:solidFill>
                  <a:schemeClr val="bg1"/>
                </a:solidFill>
              </a:rPr>
              <a:t>type assertion </a:t>
            </a:r>
            <a:r>
              <a:rPr lang="fa-IR" sz="2400" dirty="0">
                <a:solidFill>
                  <a:schemeClr val="bg1"/>
                </a:solidFill>
              </a:rPr>
              <a:t>پویا این خطا را </a:t>
            </a:r>
            <a:r>
              <a:rPr lang="en-US" sz="2400" dirty="0">
                <a:solidFill>
                  <a:schemeClr val="bg1"/>
                </a:solidFill>
              </a:rPr>
              <a:t>catch </a:t>
            </a:r>
            <a:r>
              <a:rPr lang="fa-IR" sz="2400" dirty="0">
                <a:solidFill>
                  <a:schemeClr val="bg1"/>
                </a:solidFill>
              </a:rPr>
              <a:t>کرده و خطایی را ارسال می‌نماید. اجرای برنامه در مد چک شده برای حالت تست و توسعه توصیه می‌شود. برنامه‌های دارت به صورت پیش فرض در مد تولید است که تمام مدهای </a:t>
            </a:r>
            <a:r>
              <a:rPr lang="en-US" sz="2400" dirty="0">
                <a:solidFill>
                  <a:schemeClr val="bg1"/>
                </a:solidFill>
              </a:rPr>
              <a:t>type assertion </a:t>
            </a:r>
            <a:r>
              <a:rPr lang="fa-IR" sz="2400" dirty="0">
                <a:solidFill>
                  <a:schemeClr val="bg1"/>
                </a:solidFill>
              </a:rPr>
              <a:t>پویای آن غیر فعال می‌باشد. این حالت مد پیش فرض است زیرا که سریع ترین حالت برای اجرای برنامه‌های دارت می‌باشد.</a:t>
            </a:r>
          </a:p>
        </p:txBody>
      </p:sp>
    </p:spTree>
    <p:extLst>
      <p:ext uri="{BB962C8B-B14F-4D97-AF65-F5344CB8AC3E}">
        <p14:creationId xmlns:p14="http://schemas.microsoft.com/office/powerpoint/2010/main" val="2842304783"/>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Slice">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71</TotalTime>
  <Words>629</Words>
  <Application>Microsoft Office PowerPoint</Application>
  <PresentationFormat>Widescreen</PresentationFormat>
  <Paragraphs>28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Tahoma</vt:lpstr>
      <vt:lpstr>Wingdings 3</vt:lpstr>
      <vt:lpstr>Slice</vt:lpstr>
      <vt:lpstr>PowerPoint Presentation</vt:lpstr>
      <vt:lpstr>موضوع تحقیق : برنامه دارت dart</vt:lpstr>
      <vt:lpstr>فهرست</vt:lpstr>
      <vt:lpstr>تعریف دارت</vt:lpstr>
      <vt:lpstr>تــاریخچه برنامه دارت</vt:lpstr>
      <vt:lpstr>ویژگی های دارت</vt:lpstr>
      <vt:lpstr>گوگل در رابطه با زبان جدید برنامه نویسی گفت است که Dart به برنامه نویسان کمک می کند تا برنامه تحت وب خود را به صورت ساختار یافته ولی انعطاف پذیر تولید کنند و مطمئن باشند که نرم افزار ساخته شده حداکثر بازده و سرعت را در مرورگرهای مدرن و محیط های مختلف از ابزارهای پرتابل (تلفن هوشمند، تبلت و غیره) تا سرورهای بزرگ خواهد داشت.</vt:lpstr>
      <vt:lpstr>محیط‌های گسترش دارت  </vt:lpstr>
      <vt:lpstr>مدت زمان های اجرای دارت</vt:lpstr>
      <vt:lpstr>مثال</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موضوع تحقیق : برنامه دارت dart</dc:title>
  <dc:creator>reza</dc:creator>
  <cp:lastModifiedBy>reza</cp:lastModifiedBy>
  <cp:revision>8</cp:revision>
  <dcterms:created xsi:type="dcterms:W3CDTF">2014-12-27T08:48:00Z</dcterms:created>
  <dcterms:modified xsi:type="dcterms:W3CDTF">2014-12-27T09:59:45Z</dcterms:modified>
</cp:coreProperties>
</file>