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53" autoAdjust="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D13FD92-7014-4C01-A7FA-E0C45AB8E0DC}" type="datetimeFigureOut">
              <a:rPr lang="en-US" smtClean="0"/>
              <a:t>12/27/2014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70365AE-BC38-4CEA-8328-4693B1F968C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13FD92-7014-4C01-A7FA-E0C45AB8E0DC}"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365AE-BC38-4CEA-8328-4693B1F968C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13FD92-7014-4C01-A7FA-E0C45AB8E0DC}"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365AE-BC38-4CEA-8328-4693B1F968C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D13FD92-7014-4C01-A7FA-E0C45AB8E0DC}" type="datetimeFigureOut">
              <a:rPr lang="en-US" smtClean="0"/>
              <a:t>12/27/2014</a:t>
            </a:fld>
            <a:endParaRPr lang="en-US"/>
          </a:p>
        </p:txBody>
      </p:sp>
      <p:sp>
        <p:nvSpPr>
          <p:cNvPr id="9" name="Slide Number Placeholder 8"/>
          <p:cNvSpPr>
            <a:spLocks noGrp="1"/>
          </p:cNvSpPr>
          <p:nvPr>
            <p:ph type="sldNum" sz="quarter" idx="15"/>
          </p:nvPr>
        </p:nvSpPr>
        <p:spPr/>
        <p:txBody>
          <a:bodyPr rtlCol="0"/>
          <a:lstStyle/>
          <a:p>
            <a:fld id="{270365AE-BC38-4CEA-8328-4693B1F968CB}"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D13FD92-7014-4C01-A7FA-E0C45AB8E0DC}" type="datetimeFigureOut">
              <a:rPr lang="en-US" smtClean="0"/>
              <a:t>12/27/2014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70365AE-BC38-4CEA-8328-4693B1F968C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D13FD92-7014-4C01-A7FA-E0C45AB8E0DC}" type="datetimeFigureOut">
              <a:rPr lang="en-US" smtClean="0"/>
              <a:t>12/27/2014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0365AE-BC38-4CEA-8328-4693B1F968CB}"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D13FD92-7014-4C01-A7FA-E0C45AB8E0DC}" type="datetimeFigureOut">
              <a:rPr lang="en-US" smtClean="0"/>
              <a:t>12/27/2014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0365AE-BC38-4CEA-8328-4693B1F968CB}"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D13FD92-7014-4C01-A7FA-E0C45AB8E0DC}" type="datetimeFigureOut">
              <a:rPr lang="en-US" smtClean="0"/>
              <a:t>12/27/2014</a:t>
            </a:fld>
            <a:endParaRPr lang="en-US"/>
          </a:p>
        </p:txBody>
      </p:sp>
      <p:sp>
        <p:nvSpPr>
          <p:cNvPr id="7" name="Slide Number Placeholder 6"/>
          <p:cNvSpPr>
            <a:spLocks noGrp="1"/>
          </p:cNvSpPr>
          <p:nvPr>
            <p:ph type="sldNum" sz="quarter" idx="11"/>
          </p:nvPr>
        </p:nvSpPr>
        <p:spPr/>
        <p:txBody>
          <a:bodyPr rtlCol="0"/>
          <a:lstStyle/>
          <a:p>
            <a:fld id="{270365AE-BC38-4CEA-8328-4693B1F968CB}"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3FD92-7014-4C01-A7FA-E0C45AB8E0DC}" type="datetimeFigureOut">
              <a:rPr lang="en-US" smtClean="0"/>
              <a:t>12/27/2014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0365AE-BC38-4CEA-8328-4693B1F968C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D13FD92-7014-4C01-A7FA-E0C45AB8E0DC}" type="datetimeFigureOut">
              <a:rPr lang="en-US" smtClean="0"/>
              <a:t>12/27/2014</a:t>
            </a:fld>
            <a:endParaRPr lang="en-US"/>
          </a:p>
        </p:txBody>
      </p:sp>
      <p:sp>
        <p:nvSpPr>
          <p:cNvPr id="22" name="Slide Number Placeholder 21"/>
          <p:cNvSpPr>
            <a:spLocks noGrp="1"/>
          </p:cNvSpPr>
          <p:nvPr>
            <p:ph type="sldNum" sz="quarter" idx="15"/>
          </p:nvPr>
        </p:nvSpPr>
        <p:spPr/>
        <p:txBody>
          <a:bodyPr rtlCol="0"/>
          <a:lstStyle/>
          <a:p>
            <a:fld id="{270365AE-BC38-4CEA-8328-4693B1F968CB}"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D13FD92-7014-4C01-A7FA-E0C45AB8E0DC}" type="datetimeFigureOut">
              <a:rPr lang="en-US" smtClean="0"/>
              <a:t>12/27/2014</a:t>
            </a:fld>
            <a:endParaRPr lang="en-US"/>
          </a:p>
        </p:txBody>
      </p:sp>
      <p:sp>
        <p:nvSpPr>
          <p:cNvPr id="18" name="Slide Number Placeholder 17"/>
          <p:cNvSpPr>
            <a:spLocks noGrp="1"/>
          </p:cNvSpPr>
          <p:nvPr>
            <p:ph type="sldNum" sz="quarter" idx="11"/>
          </p:nvPr>
        </p:nvSpPr>
        <p:spPr/>
        <p:txBody>
          <a:bodyPr rtlCol="0"/>
          <a:lstStyle/>
          <a:p>
            <a:fld id="{270365AE-BC38-4CEA-8328-4693B1F968CB}"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D13FD92-7014-4C01-A7FA-E0C45AB8E0DC}" type="datetimeFigureOut">
              <a:rPr lang="en-US" smtClean="0"/>
              <a:t>12/27/2014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70365AE-BC38-4CEA-8328-4693B1F968C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304800"/>
            <a:ext cx="6172200" cy="2362200"/>
          </a:xfrm>
        </p:spPr>
        <p:txBody>
          <a:bodyPr>
            <a:noAutofit/>
          </a:bodyPr>
          <a:lstStyle/>
          <a:p>
            <a:pPr algn="ctr">
              <a:lnSpc>
                <a:spcPct val="250000"/>
              </a:lnSpc>
            </a:pPr>
            <a:r>
              <a:rPr lang="fa-IR" sz="2800" dirty="0" smtClean="0">
                <a:cs typeface="B Titr" pitchFamily="2" charset="-78"/>
              </a:rPr>
              <a:t>فصل 12</a:t>
            </a:r>
            <a:r>
              <a:rPr lang="fa-IR" sz="3200" dirty="0" smtClean="0">
                <a:cs typeface="B Titr" pitchFamily="2" charset="-78"/>
              </a:rPr>
              <a:t/>
            </a:r>
            <a:br>
              <a:rPr lang="fa-IR" sz="3200" dirty="0" smtClean="0">
                <a:cs typeface="B Titr" pitchFamily="2" charset="-78"/>
              </a:rPr>
            </a:br>
            <a:r>
              <a:rPr lang="fa-IR" sz="3200" dirty="0" smtClean="0">
                <a:cs typeface="B Titr" pitchFamily="2" charset="-78"/>
              </a:rPr>
              <a:t>کاربردها، بازار و آینده سیستم های خبره</a:t>
            </a:r>
            <a:endParaRPr lang="en-US" sz="3200" dirty="0">
              <a:cs typeface="B Titr" pitchFamily="2" charset="-78"/>
            </a:endParaRPr>
          </a:p>
        </p:txBody>
      </p:sp>
      <p:sp>
        <p:nvSpPr>
          <p:cNvPr id="3" name="Subtitle 2"/>
          <p:cNvSpPr>
            <a:spLocks noGrp="1"/>
          </p:cNvSpPr>
          <p:nvPr>
            <p:ph type="subTitle" idx="1"/>
          </p:nvPr>
        </p:nvSpPr>
        <p:spPr>
          <a:xfrm>
            <a:off x="2286000" y="4800600"/>
            <a:ext cx="6172200" cy="1371600"/>
          </a:xfrm>
        </p:spPr>
        <p:txBody>
          <a:bodyPr>
            <a:normAutofit/>
          </a:bodyPr>
          <a:lstStyle/>
          <a:p>
            <a:pPr algn="ctr"/>
            <a:r>
              <a:rPr lang="fa-IR" sz="2400" dirty="0" smtClean="0">
                <a:cs typeface="B Titr" pitchFamily="2" charset="-78"/>
              </a:rPr>
              <a:t>گردآورنده: شتاو حیدریان – هانا محمدی قصریان </a:t>
            </a:r>
            <a:endParaRPr lang="en-US" sz="2400" dirty="0">
              <a:cs typeface="B Titr"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واسط های هوشمند</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واسط های هوشمند به صورت اتوماتیک کارهای مهمی را انجام می دهند که تنها توسط انسان قابل انجام است. بسیاری از کاربران کامپیوتر تجربیات سختی را در کسب و دسترسی به اطلاعات مورد نیاز خود در سیستم های کامپیوتری داشته اند.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سیستم های خبره و شبکه جهانی وب</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واسط های هوشمند کاربردهای مختلف وسیعی می توانند داشته باشند، هدف اصلی، ارائه و تولید سیستم هایی است که بتوانند با زبان طبیعی بحث و گفتگو کنند، ببینند، بشنوند و به طور اتوماتیک استدلال نمایند.</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پیکربندی</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a:xfrm>
            <a:off x="457200" y="1066800"/>
            <a:ext cx="7467600" cy="5407152"/>
          </a:xfrm>
        </p:spPr>
        <p:txBody>
          <a:bodyPr>
            <a:normAutofit lnSpcReduction="10000"/>
          </a:bodyPr>
          <a:lstStyle/>
          <a:p>
            <a:pPr algn="r">
              <a:lnSpc>
                <a:spcPct val="200000"/>
              </a:lnSpc>
              <a:buNone/>
            </a:pPr>
            <a:r>
              <a:rPr lang="fa-IR" dirty="0" smtClean="0">
                <a:cs typeface="B Titr" pitchFamily="2" charset="-78"/>
              </a:rPr>
              <a:t>سیستم های پیکربندی </a:t>
            </a:r>
            <a:endParaRPr lang="en-US" dirty="0" smtClean="0">
              <a:cs typeface="B Titr" pitchFamily="2" charset="-78"/>
            </a:endParaRPr>
          </a:p>
          <a:p>
            <a:pPr algn="r">
              <a:lnSpc>
                <a:spcPct val="200000"/>
              </a:lnSpc>
              <a:buNone/>
            </a:pPr>
            <a:r>
              <a:rPr lang="en-US" dirty="0" smtClean="0">
                <a:cs typeface="B Titr" pitchFamily="2" charset="-78"/>
              </a:rPr>
              <a:t>XCON</a:t>
            </a:r>
          </a:p>
          <a:p>
            <a:pPr algn="r">
              <a:lnSpc>
                <a:spcPct val="200000"/>
              </a:lnSpc>
              <a:buNone/>
            </a:pPr>
            <a:r>
              <a:rPr lang="fa-IR" dirty="0" smtClean="0">
                <a:cs typeface="B Titr" pitchFamily="2" charset="-78"/>
              </a:rPr>
              <a:t>یکی از بهترین سیستم های شناخته شده امروزی است که از آن استفاده می شود. شرکت </a:t>
            </a:r>
          </a:p>
          <a:p>
            <a:pPr algn="r">
              <a:lnSpc>
                <a:spcPct val="200000"/>
              </a:lnSpc>
              <a:buNone/>
            </a:pPr>
            <a:r>
              <a:rPr lang="en-US" dirty="0" smtClean="0">
                <a:cs typeface="B Titr" pitchFamily="2" charset="-78"/>
              </a:rPr>
              <a:t>DEC</a:t>
            </a:r>
          </a:p>
          <a:p>
            <a:pPr algn="r">
              <a:lnSpc>
                <a:spcPct val="200000"/>
              </a:lnSpc>
              <a:buNone/>
            </a:pPr>
            <a:r>
              <a:rPr lang="fa-IR" dirty="0" smtClean="0">
                <a:cs typeface="B Titr" pitchFamily="2" charset="-78"/>
              </a:rPr>
              <a:t>از این سیستم در ترکیبات کامپیوتر </a:t>
            </a:r>
            <a:endParaRPr lang="en-US" dirty="0" smtClean="0">
              <a:cs typeface="B Titr" pitchFamily="2" charset="-78"/>
            </a:endParaRPr>
          </a:p>
          <a:p>
            <a:pPr algn="r">
              <a:lnSpc>
                <a:spcPct val="200000"/>
              </a:lnSpc>
              <a:buNone/>
            </a:pPr>
            <a:r>
              <a:rPr lang="fa-IR" dirty="0" smtClean="0">
                <a:cs typeface="B Titr" pitchFamily="2" charset="-78"/>
              </a:rPr>
              <a:t>برای پاسخ به مشتریان استفاده نمود. </a:t>
            </a:r>
            <a:r>
              <a:rPr lang="en-US" dirty="0" smtClean="0">
                <a:cs typeface="B Titr" pitchFamily="2" charset="-78"/>
              </a:rPr>
              <a:t>VAX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پردازنده های پیشروی هوشمند</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یک پردازشگر پیشروی هوشمند نرم افزاری است که واسط بین یک کاربر و یک برنامه نرم افزاری  است.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کاربرد های سیستم های خبره در اینترنت</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یکی از کاربردهای مهم سیستم های خبره جستجو در اینترنت می باشد که اخیرا مورد استفاده قرار گرفته است.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دلایل بدبینی نسبت به سیستم های خبره</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بدبینی زیادی نسبت به سیستم های خبره در دهه 1980 مطرح بود. ازجمله دلایل این امر ادعاهای اغراق آمیز درباره هوش مصنوعی و سیستم خبره بود. بنابراین ، بسیاری از مردم انتظار تحویل سیستم های قدرتمند را داشتند. وقتی که این سیستم ها تحویل داده می شد و انتظارات برآورده نمی شد عدم تمایل و بدبینی را به همراه داشت.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آینده سیستم های خبره</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آینده سیستم های خبره درخشان و روشن به نظر می رسد. </a:t>
            </a:r>
            <a:endParaRPr lang="fa-IR" dirty="0" smtClean="0">
              <a:cs typeface="B Titr" pitchFamily="2" charset="-78"/>
            </a:endParaRPr>
          </a:p>
          <a:p>
            <a:pPr algn="r">
              <a:lnSpc>
                <a:spcPct val="200000"/>
              </a:lnSpc>
              <a:buNone/>
            </a:pPr>
            <a:r>
              <a:rPr lang="fa-IR" dirty="0" smtClean="0">
                <a:cs typeface="B Titr" pitchFamily="2" charset="-78"/>
              </a:rPr>
              <a:t>تکنولوژی ساخت مراحل مختلف سیستم های خبره همانند نمایش دانش، اکتساب دانش، ابزارهای توسعه، طراحی و برنامه نویسی سیستم های خبره در حال اصلاح و بهبود کیفیت می باشد.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توسعه و اصلاح واسط های کاربر</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کیفیت واسط کاربر به صورت قابل ملاحظه ای پیشرفت کرده است. یعنی میزان رابطه فیزیکی بین کاربر و سیستم بهبود و توسعه یافته است.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نمایش دانش</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شماهای مختلفی برای نمایش دانش در فصل سوم توضیح داده شد. ابزارهایی که این شماها را کامل می کنند در آینده ایجاد خواهند شد. آن ها مهندس دانش را قادر خواهند ساخت که مدل هایی از دانش را با هم ترکیب کنند تا یک نمایش واقع بینانه فراهم شود.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اکتساب دانش</a:t>
            </a: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مراحل اکتساب دانش در ایجاد و توسعه سیستم خبره موثر است. روش های معمولی اکتساب دانش نیازمند گفتگو، محاصبه و تجزیه و تحلیل طولانی هستند.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آنچه در این فصل خواهید آموخت: </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چه وقت از سیستم های خبره استفاده کنیم. </a:t>
            </a:r>
          </a:p>
          <a:p>
            <a:pPr algn="r">
              <a:lnSpc>
                <a:spcPct val="200000"/>
              </a:lnSpc>
              <a:buNone/>
            </a:pPr>
            <a:r>
              <a:rPr lang="fa-IR" dirty="0" smtClean="0">
                <a:cs typeface="B Titr" pitchFamily="2" charset="-78"/>
              </a:rPr>
              <a:t>کاربردهای موفق سیستم های خبره. </a:t>
            </a:r>
          </a:p>
          <a:p>
            <a:pPr algn="r">
              <a:lnSpc>
                <a:spcPct val="200000"/>
              </a:lnSpc>
              <a:buNone/>
            </a:pPr>
            <a:r>
              <a:rPr lang="fa-IR" dirty="0" smtClean="0">
                <a:cs typeface="B Titr" pitchFamily="2" charset="-78"/>
              </a:rPr>
              <a:t>شناخت برخی زمینه های کاربرد سیستم های خبره. </a:t>
            </a:r>
          </a:p>
          <a:p>
            <a:pPr algn="r">
              <a:lnSpc>
                <a:spcPct val="200000"/>
              </a:lnSpc>
              <a:buNone/>
            </a:pPr>
            <a:r>
              <a:rPr lang="fa-IR" dirty="0" smtClean="0">
                <a:cs typeface="B Titr" pitchFamily="2" charset="-78"/>
              </a:rPr>
              <a:t>چرا مدیران سازمان ها مایل به استفاده از سیستم های خبره نیستند. </a:t>
            </a:r>
          </a:p>
          <a:p>
            <a:pPr algn="r">
              <a:lnSpc>
                <a:spcPct val="200000"/>
              </a:lnSpc>
              <a:buNone/>
            </a:pPr>
            <a:r>
              <a:rPr lang="fa-IR" dirty="0" smtClean="0">
                <a:cs typeface="B Titr" pitchFamily="2" charset="-78"/>
              </a:rPr>
              <a:t>آینده سیستم های خبره.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نتایج</a:t>
            </a: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در واقع در دهه 1980 به سودمندی و مفید بودن سیستم های خبره پی برده شد. </a:t>
            </a:r>
            <a:r>
              <a:rPr lang="fa-IR" smtClean="0">
                <a:cs typeface="B Titr" pitchFamily="2" charset="-78"/>
              </a:rPr>
              <a:t>گفته می شود هوش مصنوعی و سیستم های خبره بیش از اندازه تخیلی بودند و به سمت توقعات بالا هدایت می شدند.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مقدمه</a:t>
            </a:r>
            <a:endParaRPr lang="en-US" dirty="0">
              <a:cs typeface="B Titr" pitchFamily="2" charset="-78"/>
            </a:endParaRPr>
          </a:p>
        </p:txBody>
      </p:sp>
      <p:sp>
        <p:nvSpPr>
          <p:cNvPr id="3" name="Content Placeholder 2"/>
          <p:cNvSpPr>
            <a:spLocks noGrp="1"/>
          </p:cNvSpPr>
          <p:nvPr>
            <p:ph sz="quarter" idx="1"/>
          </p:nvPr>
        </p:nvSpPr>
        <p:spPr>
          <a:xfrm>
            <a:off x="533400" y="1600200"/>
            <a:ext cx="7467600" cy="4873752"/>
          </a:xfrm>
        </p:spPr>
        <p:txBody>
          <a:bodyPr/>
          <a:lstStyle/>
          <a:p>
            <a:pPr algn="r">
              <a:lnSpc>
                <a:spcPct val="200000"/>
              </a:lnSpc>
              <a:buNone/>
            </a:pPr>
            <a:r>
              <a:rPr lang="fa-IR" dirty="0" smtClean="0">
                <a:cs typeface="B Titr" pitchFamily="2" charset="-78"/>
              </a:rPr>
              <a:t>بازار کنونی سیستم های خبره و کاربردهایی که در آینده مطرح خواهند بود از جمله موضوعات مورد بحث در این فصل می باشند. </a:t>
            </a:r>
            <a:endParaRPr lang="en-US" dirty="0">
              <a:cs typeface="B Titr"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کاربرد سیستم های خبره </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سیستم های خبره در زمینه های مختلفی از جمله صنعت، تجارت و کاربردهای مالی مفید می باشند. در واقع، زمینه های مختلف کاربرد سیستم خبره، امروزه چنان گسترده است که تقریبا در انجام هر تصمیمی که توسط انسان گرفته می شود موفق هستند. بیشترین کاربردها در زیر بر حسب وظایف طبقه بندی شده اند: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هایس- رود، واترمن و لدنت 1993 : </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سیستم ها تشخیص</a:t>
            </a:r>
          </a:p>
          <a:p>
            <a:pPr algn="r">
              <a:lnSpc>
                <a:spcPct val="200000"/>
              </a:lnSpc>
              <a:buNone/>
            </a:pPr>
            <a:r>
              <a:rPr lang="fa-IR" dirty="0" smtClean="0">
                <a:cs typeface="B Titr" pitchFamily="2" charset="-78"/>
              </a:rPr>
              <a:t>سیستم های طراحی و زمانبندی</a:t>
            </a:r>
          </a:p>
          <a:p>
            <a:pPr algn="r">
              <a:lnSpc>
                <a:spcPct val="200000"/>
              </a:lnSpc>
              <a:buNone/>
            </a:pPr>
            <a:r>
              <a:rPr lang="fa-IR" dirty="0" smtClean="0">
                <a:cs typeface="B Titr" pitchFamily="2" charset="-78"/>
              </a:rPr>
              <a:t>سیستم های مفسر</a:t>
            </a:r>
          </a:p>
          <a:p>
            <a:pPr algn="r">
              <a:lnSpc>
                <a:spcPct val="200000"/>
              </a:lnSpc>
              <a:buNone/>
            </a:pPr>
            <a:r>
              <a:rPr lang="fa-IR" dirty="0" smtClean="0">
                <a:cs typeface="B Titr" pitchFamily="2" charset="-78"/>
              </a:rPr>
              <a:t>سیستم های مراقبت( نظارت) یا سیستم های تشخیص گفتار</a:t>
            </a:r>
          </a:p>
          <a:p>
            <a:pPr algn="r">
              <a:lnSpc>
                <a:spcPct val="200000"/>
              </a:lnSpc>
              <a:buNone/>
            </a:pPr>
            <a:r>
              <a:rPr lang="fa-IR" dirty="0" smtClean="0">
                <a:cs typeface="B Titr" pitchFamily="2" charset="-78"/>
              </a:rPr>
              <a:t>سیستم های پیش بینی </a:t>
            </a:r>
          </a:p>
          <a:p>
            <a:pPr algn="r">
              <a:lnSpc>
                <a:spcPct val="200000"/>
              </a:lnSpc>
              <a:buNone/>
            </a:pPr>
            <a:r>
              <a:rPr lang="fa-IR" dirty="0" smtClean="0">
                <a:cs typeface="B Titr" pitchFamily="2" charset="-78"/>
              </a:rPr>
              <a:t>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زمینه های کاربرد جدید در سیستم های خبره</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normAutofit/>
          </a:bodyPr>
          <a:lstStyle/>
          <a:p>
            <a:pPr algn="r">
              <a:lnSpc>
                <a:spcPct val="200000"/>
              </a:lnSpc>
              <a:buNone/>
            </a:pPr>
            <a:r>
              <a:rPr lang="fa-IR" dirty="0" smtClean="0">
                <a:cs typeface="B Titr" pitchFamily="2" charset="-78"/>
              </a:rPr>
              <a:t>سیستم هایی مانند </a:t>
            </a:r>
            <a:endParaRPr lang="en-US" dirty="0" smtClean="0">
              <a:cs typeface="B Titr" pitchFamily="2" charset="-78"/>
            </a:endParaRPr>
          </a:p>
          <a:p>
            <a:pPr algn="r">
              <a:lnSpc>
                <a:spcPct val="200000"/>
              </a:lnSpc>
              <a:buNone/>
            </a:pPr>
            <a:r>
              <a:rPr lang="en-US" dirty="0" smtClean="0">
                <a:cs typeface="B Titr" pitchFamily="2" charset="-78"/>
              </a:rPr>
              <a:t>MYCIN</a:t>
            </a:r>
          </a:p>
          <a:p>
            <a:pPr algn="r">
              <a:lnSpc>
                <a:spcPct val="200000"/>
              </a:lnSpc>
              <a:buNone/>
            </a:pPr>
            <a:r>
              <a:rPr lang="fa-IR" dirty="0" smtClean="0">
                <a:cs typeface="B Titr" pitchFamily="2" charset="-78"/>
              </a:rPr>
              <a:t>سیستم های خبره پزشکی هستند که برای تشخیص امراض عفونی به کار می روند، و سیستم </a:t>
            </a:r>
          </a:p>
          <a:p>
            <a:pPr algn="r">
              <a:lnSpc>
                <a:spcPct val="200000"/>
              </a:lnSpc>
              <a:buNone/>
            </a:pPr>
            <a:r>
              <a:rPr lang="en-US" dirty="0" smtClean="0">
                <a:cs typeface="B Titr" pitchFamily="2" charset="-78"/>
              </a:rPr>
              <a:t>PROSPECTOR</a:t>
            </a:r>
          </a:p>
          <a:p>
            <a:pPr algn="r">
              <a:lnSpc>
                <a:spcPct val="200000"/>
              </a:lnSpc>
              <a:buNone/>
            </a:pPr>
            <a:r>
              <a:rPr lang="fa-IR" dirty="0" smtClean="0">
                <a:cs typeface="B Titr" pitchFamily="2" charset="-78"/>
              </a:rPr>
              <a:t>سیستم خبره ای است که برای کشف معادن به کار می رود.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467600" cy="838200"/>
          </a:xfrm>
        </p:spPr>
        <p:txBody>
          <a:bodyPr>
            <a:normAutofit fontScale="90000"/>
          </a:bodyPr>
          <a:lstStyle/>
          <a:p>
            <a:pPr algn="ctr"/>
            <a:r>
              <a:rPr lang="fa-IR" dirty="0" smtClean="0">
                <a:cs typeface="B Titr" pitchFamily="2" charset="-78"/>
              </a:rPr>
              <a:t>انواع سیستم های خبره </a:t>
            </a:r>
            <a:br>
              <a:rPr lang="fa-IR" dirty="0" smtClean="0">
                <a:cs typeface="B Titr" pitchFamily="2" charset="-78"/>
              </a:rPr>
            </a:br>
            <a:endParaRPr lang="en-US" dirty="0">
              <a:cs typeface="B Titr" pitchFamily="2" charset="-78"/>
            </a:endParaRPr>
          </a:p>
        </p:txBody>
      </p:sp>
      <p:pic>
        <p:nvPicPr>
          <p:cNvPr id="1028" name="Picture 4" descr="C:\Users\mehdi 09184539188\Desktop\۲۰۱۴۱۲۲۷_۱۸۴۸۵۹.jpg"/>
          <p:cNvPicPr>
            <a:picLocks noGrp="1" noChangeAspect="1" noChangeArrowheads="1"/>
          </p:cNvPicPr>
          <p:nvPr>
            <p:ph sz="quarter" idx="1"/>
          </p:nvPr>
        </p:nvPicPr>
        <p:blipFill>
          <a:blip r:embed="rId2" cstate="print"/>
          <a:srcRect/>
          <a:stretch>
            <a:fillRect/>
          </a:stretch>
        </p:blipFill>
        <p:spPr bwMode="auto">
          <a:xfrm rot="5400000">
            <a:off x="1181098" y="647702"/>
            <a:ext cx="5867401" cy="609599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نشر دانش </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نشر و گسترش دانش یکی از کاربردهای سیستم خبره می باشد. ایده نشر دانش از لحاظ مفهومی یک کتاب بسته بندی شده است.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کاربردهای کمک آموزشی</a:t>
            </a:r>
            <a:br>
              <a:rPr lang="fa-IR" dirty="0" smtClean="0">
                <a:cs typeface="B Titr" pitchFamily="2" charset="-78"/>
              </a:rPr>
            </a:br>
            <a:endParaRPr lang="en-US" dirty="0">
              <a:cs typeface="B Titr" pitchFamily="2" charset="-78"/>
            </a:endParaRPr>
          </a:p>
        </p:txBody>
      </p:sp>
      <p:sp>
        <p:nvSpPr>
          <p:cNvPr id="3" name="Content Placeholder 2"/>
          <p:cNvSpPr>
            <a:spLocks noGrp="1"/>
          </p:cNvSpPr>
          <p:nvPr>
            <p:ph sz="quarter" idx="1"/>
          </p:nvPr>
        </p:nvSpPr>
        <p:spPr/>
        <p:txBody>
          <a:bodyPr/>
          <a:lstStyle/>
          <a:p>
            <a:pPr algn="r">
              <a:lnSpc>
                <a:spcPct val="200000"/>
              </a:lnSpc>
              <a:buNone/>
            </a:pPr>
            <a:r>
              <a:rPr lang="fa-IR" dirty="0" smtClean="0">
                <a:cs typeface="B Titr" pitchFamily="2" charset="-78"/>
              </a:rPr>
              <a:t>سیستم های کمک آموزشی شبیه به حل المسائل می باشند، که زمینه رشد در آینده را داشته و می توانند نجات بخش سیستم های خبره باشند. بیشتر سیستم های کمک آموزشی از سیستم های خبره مبتنی بر </a:t>
            </a:r>
            <a:r>
              <a:rPr lang="en-US" dirty="0" smtClean="0">
                <a:cs typeface="B Titr" pitchFamily="2" charset="-78"/>
              </a:rPr>
              <a:t>CBR</a:t>
            </a:r>
            <a:endParaRPr lang="fa-IR" dirty="0" smtClean="0">
              <a:cs typeface="B Titr" pitchFamily="2" charset="-78"/>
            </a:endParaRPr>
          </a:p>
          <a:p>
            <a:pPr algn="r">
              <a:lnSpc>
                <a:spcPct val="200000"/>
              </a:lnSpc>
              <a:buNone/>
            </a:pPr>
            <a:r>
              <a:rPr lang="fa-IR" dirty="0" smtClean="0">
                <a:cs typeface="B Titr" pitchFamily="2" charset="-78"/>
              </a:rPr>
              <a:t>استفاده می نمایند.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84</TotalTime>
  <Words>761</Words>
  <Application>Microsoft Office PowerPoint</Application>
  <PresentationFormat>On-screen Show (4:3)</PresentationFormat>
  <Paragraphs>59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Oriel</vt:lpstr>
      <vt:lpstr>فصل 12 کاربردها، بازار و آینده سیستم های خبره</vt:lpstr>
      <vt:lpstr>آنچه در این فصل خواهید آموخت:  </vt:lpstr>
      <vt:lpstr>مقدمه</vt:lpstr>
      <vt:lpstr>کاربرد سیستم های خبره  </vt:lpstr>
      <vt:lpstr>هایس- رود، واترمن و لدنت 1993 :  </vt:lpstr>
      <vt:lpstr>زمینه های کاربرد جدید در سیستم های خبره </vt:lpstr>
      <vt:lpstr>انواع سیستم های خبره  </vt:lpstr>
      <vt:lpstr>نشر دانش  </vt:lpstr>
      <vt:lpstr>کاربردهای کمک آموزشی </vt:lpstr>
      <vt:lpstr>واسط های هوشمند </vt:lpstr>
      <vt:lpstr>سیستم های خبره و شبکه جهانی وب </vt:lpstr>
      <vt:lpstr>پیکربندی </vt:lpstr>
      <vt:lpstr>پردازنده های پیشروی هوشمند </vt:lpstr>
      <vt:lpstr>کاربرد های سیستم های خبره در اینترنت </vt:lpstr>
      <vt:lpstr>دلایل بدبینی نسبت به سیستم های خبره </vt:lpstr>
      <vt:lpstr>آینده سیستم های خبره </vt:lpstr>
      <vt:lpstr>توسعه و اصلاح واسط های کاربر </vt:lpstr>
      <vt:lpstr>نمایش دانش </vt:lpstr>
      <vt:lpstr>اکتساب دانش</vt:lpstr>
      <vt:lpstr>نتایج</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12 کاربردها، بازار و آینده سیستم های خبره</dc:title>
  <dc:creator>mehdi 09184539188</dc:creator>
  <cp:lastModifiedBy>mehdi 09184539188</cp:lastModifiedBy>
  <cp:revision>8</cp:revision>
  <dcterms:created xsi:type="dcterms:W3CDTF">2014-12-27T14:30:45Z</dcterms:created>
  <dcterms:modified xsi:type="dcterms:W3CDTF">2014-12-27T15:54:48Z</dcterms:modified>
</cp:coreProperties>
</file>