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68" r:id="rId3"/>
    <p:sldId id="256" r:id="rId4"/>
    <p:sldId id="264" r:id="rId5"/>
    <p:sldId id="257" r:id="rId6"/>
    <p:sldId id="265" r:id="rId7"/>
    <p:sldId id="258" r:id="rId8"/>
    <p:sldId id="260" r:id="rId9"/>
    <p:sldId id="270" r:id="rId10"/>
    <p:sldId id="271" r:id="rId11"/>
    <p:sldId id="272" r:id="rId12"/>
    <p:sldId id="261" r:id="rId13"/>
    <p:sldId id="262" r:id="rId14"/>
    <p:sldId id="263" r:id="rId15"/>
    <p:sldId id="266"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46" d="100"/>
          <a:sy n="46" d="100"/>
        </p:scale>
        <p:origin x="78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807B141-3780-4B35-AE73-7E44040E00EF}" type="datetimeFigureOut">
              <a:rPr lang="en-US" smtClean="0"/>
              <a:t>12/14/2014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19311A-4BBE-4C87-B0D5-6F1F64E484B9}" type="slidenum">
              <a:rPr lang="en-US" smtClean="0"/>
              <a:t>‹#›</a:t>
            </a:fld>
            <a:endParaRPr lang="en-US"/>
          </a:p>
        </p:txBody>
      </p:sp>
    </p:spTree>
    <p:extLst>
      <p:ext uri="{BB962C8B-B14F-4D97-AF65-F5344CB8AC3E}">
        <p14:creationId xmlns:p14="http://schemas.microsoft.com/office/powerpoint/2010/main" val="1976524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07B141-3780-4B35-AE73-7E44040E00EF}" type="datetimeFigureOut">
              <a:rPr lang="en-US" smtClean="0"/>
              <a:t>12/14/2014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19311A-4BBE-4C87-B0D5-6F1F64E484B9}" type="slidenum">
              <a:rPr lang="en-US" smtClean="0"/>
              <a:t>‹#›</a:t>
            </a:fld>
            <a:endParaRPr lang="en-US"/>
          </a:p>
        </p:txBody>
      </p:sp>
    </p:spTree>
    <p:extLst>
      <p:ext uri="{BB962C8B-B14F-4D97-AF65-F5344CB8AC3E}">
        <p14:creationId xmlns:p14="http://schemas.microsoft.com/office/powerpoint/2010/main" val="30148018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07B141-3780-4B35-AE73-7E44040E00EF}" type="datetimeFigureOut">
              <a:rPr lang="en-US" smtClean="0"/>
              <a:t>12/14/2014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19311A-4BBE-4C87-B0D5-6F1F64E484B9}" type="slidenum">
              <a:rPr lang="en-US" smtClean="0"/>
              <a:t>‹#›</a:t>
            </a:fld>
            <a:endParaRPr lang="en-US"/>
          </a:p>
        </p:txBody>
      </p:sp>
    </p:spTree>
    <p:extLst>
      <p:ext uri="{BB962C8B-B14F-4D97-AF65-F5344CB8AC3E}">
        <p14:creationId xmlns:p14="http://schemas.microsoft.com/office/powerpoint/2010/main" val="4071182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07B141-3780-4B35-AE73-7E44040E00EF}" type="datetimeFigureOut">
              <a:rPr lang="en-US" smtClean="0"/>
              <a:t>12/14/2014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19311A-4BBE-4C87-B0D5-6F1F64E484B9}" type="slidenum">
              <a:rPr lang="en-US" smtClean="0"/>
              <a:t>‹#›</a:t>
            </a:fld>
            <a:endParaRPr lang="en-US"/>
          </a:p>
        </p:txBody>
      </p:sp>
    </p:spTree>
    <p:extLst>
      <p:ext uri="{BB962C8B-B14F-4D97-AF65-F5344CB8AC3E}">
        <p14:creationId xmlns:p14="http://schemas.microsoft.com/office/powerpoint/2010/main" val="2217082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807B141-3780-4B35-AE73-7E44040E00EF}" type="datetimeFigureOut">
              <a:rPr lang="en-US" smtClean="0"/>
              <a:t>12/14/2014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19311A-4BBE-4C87-B0D5-6F1F64E484B9}" type="slidenum">
              <a:rPr lang="en-US" smtClean="0"/>
              <a:t>‹#›</a:t>
            </a:fld>
            <a:endParaRPr lang="en-US"/>
          </a:p>
        </p:txBody>
      </p:sp>
    </p:spTree>
    <p:extLst>
      <p:ext uri="{BB962C8B-B14F-4D97-AF65-F5344CB8AC3E}">
        <p14:creationId xmlns:p14="http://schemas.microsoft.com/office/powerpoint/2010/main" val="2693006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807B141-3780-4B35-AE73-7E44040E00EF}" type="datetimeFigureOut">
              <a:rPr lang="en-US" smtClean="0"/>
              <a:t>12/14/2014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19311A-4BBE-4C87-B0D5-6F1F64E484B9}" type="slidenum">
              <a:rPr lang="en-US" smtClean="0"/>
              <a:t>‹#›</a:t>
            </a:fld>
            <a:endParaRPr lang="en-US"/>
          </a:p>
        </p:txBody>
      </p:sp>
    </p:spTree>
    <p:extLst>
      <p:ext uri="{BB962C8B-B14F-4D97-AF65-F5344CB8AC3E}">
        <p14:creationId xmlns:p14="http://schemas.microsoft.com/office/powerpoint/2010/main" val="54660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807B141-3780-4B35-AE73-7E44040E00EF}" type="datetimeFigureOut">
              <a:rPr lang="en-US" smtClean="0"/>
              <a:t>12/14/2014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19311A-4BBE-4C87-B0D5-6F1F64E484B9}" type="slidenum">
              <a:rPr lang="en-US" smtClean="0"/>
              <a:t>‹#›</a:t>
            </a:fld>
            <a:endParaRPr lang="en-US"/>
          </a:p>
        </p:txBody>
      </p:sp>
    </p:spTree>
    <p:extLst>
      <p:ext uri="{BB962C8B-B14F-4D97-AF65-F5344CB8AC3E}">
        <p14:creationId xmlns:p14="http://schemas.microsoft.com/office/powerpoint/2010/main" val="3172445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807B141-3780-4B35-AE73-7E44040E00EF}" type="datetimeFigureOut">
              <a:rPr lang="en-US" smtClean="0"/>
              <a:t>12/14/2014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19311A-4BBE-4C87-B0D5-6F1F64E484B9}" type="slidenum">
              <a:rPr lang="en-US" smtClean="0"/>
              <a:t>‹#›</a:t>
            </a:fld>
            <a:endParaRPr lang="en-US"/>
          </a:p>
        </p:txBody>
      </p:sp>
    </p:spTree>
    <p:extLst>
      <p:ext uri="{BB962C8B-B14F-4D97-AF65-F5344CB8AC3E}">
        <p14:creationId xmlns:p14="http://schemas.microsoft.com/office/powerpoint/2010/main" val="3388691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07B141-3780-4B35-AE73-7E44040E00EF}" type="datetimeFigureOut">
              <a:rPr lang="en-US" smtClean="0"/>
              <a:t>12/14/2014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19311A-4BBE-4C87-B0D5-6F1F64E484B9}" type="slidenum">
              <a:rPr lang="en-US" smtClean="0"/>
              <a:t>‹#›</a:t>
            </a:fld>
            <a:endParaRPr lang="en-US"/>
          </a:p>
        </p:txBody>
      </p:sp>
    </p:spTree>
    <p:extLst>
      <p:ext uri="{BB962C8B-B14F-4D97-AF65-F5344CB8AC3E}">
        <p14:creationId xmlns:p14="http://schemas.microsoft.com/office/powerpoint/2010/main" val="3559534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07B141-3780-4B35-AE73-7E44040E00EF}" type="datetimeFigureOut">
              <a:rPr lang="en-US" smtClean="0"/>
              <a:t>12/14/2014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19311A-4BBE-4C87-B0D5-6F1F64E484B9}" type="slidenum">
              <a:rPr lang="en-US" smtClean="0"/>
              <a:t>‹#›</a:t>
            </a:fld>
            <a:endParaRPr lang="en-US"/>
          </a:p>
        </p:txBody>
      </p:sp>
    </p:spTree>
    <p:extLst>
      <p:ext uri="{BB962C8B-B14F-4D97-AF65-F5344CB8AC3E}">
        <p14:creationId xmlns:p14="http://schemas.microsoft.com/office/powerpoint/2010/main" val="435197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07B141-3780-4B35-AE73-7E44040E00EF}" type="datetimeFigureOut">
              <a:rPr lang="en-US" smtClean="0"/>
              <a:t>12/14/2014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19311A-4BBE-4C87-B0D5-6F1F64E484B9}" type="slidenum">
              <a:rPr lang="en-US" smtClean="0"/>
              <a:t>‹#›</a:t>
            </a:fld>
            <a:endParaRPr lang="en-US"/>
          </a:p>
        </p:txBody>
      </p:sp>
    </p:spTree>
    <p:extLst>
      <p:ext uri="{BB962C8B-B14F-4D97-AF65-F5344CB8AC3E}">
        <p14:creationId xmlns:p14="http://schemas.microsoft.com/office/powerpoint/2010/main" val="989551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07B141-3780-4B35-AE73-7E44040E00EF}" type="datetimeFigureOut">
              <a:rPr lang="en-US" smtClean="0"/>
              <a:t>12/14/2014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19311A-4BBE-4C87-B0D5-6F1F64E484B9}" type="slidenum">
              <a:rPr lang="en-US" smtClean="0"/>
              <a:t>‹#›</a:t>
            </a:fld>
            <a:endParaRPr lang="en-US"/>
          </a:p>
        </p:txBody>
      </p:sp>
    </p:spTree>
    <p:extLst>
      <p:ext uri="{BB962C8B-B14F-4D97-AF65-F5344CB8AC3E}">
        <p14:creationId xmlns:p14="http://schemas.microsoft.com/office/powerpoint/2010/main" val="1453961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29269" y="1884612"/>
            <a:ext cx="4333461" cy="3088776"/>
          </a:xfrm>
          <a:prstGeom prst="rect">
            <a:avLst/>
          </a:prstGeom>
        </p:spPr>
      </p:pic>
    </p:spTree>
    <p:extLst>
      <p:ext uri="{BB962C8B-B14F-4D97-AF65-F5344CB8AC3E}">
        <p14:creationId xmlns:p14="http://schemas.microsoft.com/office/powerpoint/2010/main" val="21912537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t>زنبورها ی کارگر</a:t>
            </a:r>
            <a:r>
              <a:rPr lang="en-US" dirty="0"/>
              <a:t/>
            </a:r>
            <a:br>
              <a:rPr lang="en-US" dirty="0"/>
            </a:br>
            <a:endParaRPr lang="en-US" dirty="0"/>
          </a:p>
        </p:txBody>
      </p:sp>
      <p:sp>
        <p:nvSpPr>
          <p:cNvPr id="3" name="Content Placeholder 2"/>
          <p:cNvSpPr>
            <a:spLocks noGrp="1"/>
          </p:cNvSpPr>
          <p:nvPr>
            <p:ph idx="1"/>
          </p:nvPr>
        </p:nvSpPr>
        <p:spPr/>
        <p:txBody>
          <a:bodyPr/>
          <a:lstStyle/>
          <a:p>
            <a:pPr algn="r" rtl="1"/>
            <a:r>
              <a:rPr lang="fa-IR" dirty="0"/>
              <a:t>زنبور عسلی که</a:t>
            </a:r>
            <a:r>
              <a:rPr lang="en-US" dirty="0"/>
              <a:t> </a:t>
            </a:r>
            <a:r>
              <a:rPr lang="fa-IR" dirty="0"/>
              <a:t>به طرف منابع غذایی از پیش مشخص شده می رود زنبور عسل کارگر نام دارد</a:t>
            </a:r>
            <a:endParaRPr lang="en-US" dirty="0"/>
          </a:p>
        </p:txBody>
      </p:sp>
    </p:spTree>
    <p:extLst>
      <p:ext uri="{BB962C8B-B14F-4D97-AF65-F5344CB8AC3E}">
        <p14:creationId xmlns:p14="http://schemas.microsoft.com/office/powerpoint/2010/main" val="10113445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t>پیشرو(طلایه دار).</a:t>
            </a:r>
            <a:r>
              <a:rPr lang="en-US" dirty="0"/>
              <a:t/>
            </a:r>
            <a:br>
              <a:rPr lang="en-US" dirty="0"/>
            </a:br>
            <a:endParaRPr lang="en-US" dirty="0"/>
          </a:p>
        </p:txBody>
      </p:sp>
      <p:sp>
        <p:nvSpPr>
          <p:cNvPr id="3" name="Content Placeholder 2"/>
          <p:cNvSpPr>
            <a:spLocks noGrp="1"/>
          </p:cNvSpPr>
          <p:nvPr>
            <p:ph idx="1"/>
          </p:nvPr>
        </p:nvSpPr>
        <p:spPr/>
        <p:txBody>
          <a:bodyPr/>
          <a:lstStyle/>
          <a:p>
            <a:pPr algn="r" rtl="1"/>
            <a:r>
              <a:rPr lang="fa-IR" dirty="0" smtClean="0"/>
              <a:t>زنبور </a:t>
            </a:r>
            <a:r>
              <a:rPr lang="fa-IR" dirty="0"/>
              <a:t>عسلی که جستجوی تصادفی انجام می دهد زنبور عسل پیشرو یا طلایه دار نام دارد.</a:t>
            </a:r>
            <a:br>
              <a:rPr lang="fa-IR" dirty="0"/>
            </a:br>
            <a:endParaRPr lang="en-US" dirty="0"/>
          </a:p>
        </p:txBody>
      </p:sp>
    </p:spTree>
    <p:extLst>
      <p:ext uri="{BB962C8B-B14F-4D97-AF65-F5344CB8AC3E}">
        <p14:creationId xmlns:p14="http://schemas.microsoft.com/office/powerpoint/2010/main" val="30743293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در الگوریتم </a:t>
            </a:r>
            <a:r>
              <a:rPr lang="en-US" dirty="0" smtClean="0"/>
              <a:t>ABC ، </a:t>
            </a:r>
            <a:r>
              <a:rPr lang="fa-IR" dirty="0" smtClean="0"/>
              <a:t>هر چرخه از جستجو از سه مرحله تشکیل شده است :</a:t>
            </a:r>
            <a:endParaRPr lang="en-US" dirty="0"/>
          </a:p>
        </p:txBody>
      </p:sp>
      <p:sp>
        <p:nvSpPr>
          <p:cNvPr id="3" name="Content Placeholder 2"/>
          <p:cNvSpPr>
            <a:spLocks noGrp="1"/>
          </p:cNvSpPr>
          <p:nvPr>
            <p:ph idx="1"/>
          </p:nvPr>
        </p:nvSpPr>
        <p:spPr/>
        <p:txBody>
          <a:bodyPr/>
          <a:lstStyle/>
          <a:p>
            <a:pPr algn="r" rtl="1"/>
            <a:r>
              <a:rPr lang="fa-IR" dirty="0" smtClean="0"/>
              <a:t>ارسال زنبورهای کارگر به روی منابع غذایی و سپس اندازه گیری مقدار شهد آنها </a:t>
            </a:r>
            <a:endParaRPr lang="en-US" dirty="0" smtClean="0"/>
          </a:p>
          <a:p>
            <a:pPr algn="r" rtl="1"/>
            <a:r>
              <a:rPr lang="fa-IR" dirty="0" smtClean="0"/>
              <a:t>هر زنبور عسل کارگر به محدوده منبع غذایی می رود که خودش در چرخه قبلی بازدید کرده که اون منبع غذایی در حافظه اش وجود دارد، وسپس یک منبع غذایی جدید انتخاب میشود با استفاده از اطلاعات بصری که در همسایگی ازهمان یکی است.</a:t>
            </a:r>
            <a:endParaRPr lang="en-US" dirty="0" smtClean="0"/>
          </a:p>
          <a:p>
            <a:pPr algn="r" rtl="1"/>
            <a:r>
              <a:rPr lang="fa-IR" dirty="0" smtClean="0"/>
              <a:t>یک زنبورتماشاچی(ناظر) بر میگزیند حوزه منبع غذایی رابسته به نوع اطلاعات شهد توزیع شده توسط زنبورها ی کارگر در منطقه رقص برمی گزیند</a:t>
            </a:r>
            <a:endParaRPr lang="en-US" dirty="0"/>
          </a:p>
        </p:txBody>
      </p:sp>
    </p:spTree>
    <p:extLst>
      <p:ext uri="{BB962C8B-B14F-4D97-AF65-F5344CB8AC3E}">
        <p14:creationId xmlns:p14="http://schemas.microsoft.com/office/powerpoint/2010/main" val="34912231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الگوریتم </a:t>
            </a:r>
            <a:r>
              <a:rPr lang="en-US" dirty="0" smtClean="0"/>
              <a:t>ABC </a:t>
            </a:r>
            <a:r>
              <a:rPr lang="fa-IR" dirty="0" smtClean="0"/>
              <a:t>در حقیقت چهار فرآیند مختلف انتخاب را به کار میگیرد :</a:t>
            </a:r>
            <a:endParaRPr lang="en-US" dirty="0"/>
          </a:p>
        </p:txBody>
      </p:sp>
      <p:sp>
        <p:nvSpPr>
          <p:cNvPr id="3" name="Content Placeholder 2"/>
          <p:cNvSpPr>
            <a:spLocks noGrp="1"/>
          </p:cNvSpPr>
          <p:nvPr>
            <p:ph idx="1"/>
          </p:nvPr>
        </p:nvSpPr>
        <p:spPr/>
        <p:txBody>
          <a:bodyPr>
            <a:normAutofit lnSpcReduction="10000"/>
          </a:bodyPr>
          <a:lstStyle/>
          <a:p>
            <a:pPr algn="r" rtl="1"/>
            <a:r>
              <a:rPr lang="fa-IR" dirty="0" smtClean="0"/>
              <a:t>(1) فرآیند انتخاب جهانی توسط زنبورهای تماشاچی مصنوعی برای کشف مناطق امیدبخش .</a:t>
            </a:r>
            <a:br>
              <a:rPr lang="fa-IR" dirty="0" smtClean="0"/>
            </a:br>
            <a:r>
              <a:rPr lang="fa-IR" dirty="0" smtClean="0"/>
              <a:t>(2) یک فرآیند انتخاب محلی در منطقه توسط زنبورهای کارگرمصنوعی انجام شده و تماشاچیان با توجه به اطلاعات محلی (در مورد زنبور عسل واقعی ،این اطلاعات شامل رنگ ، شکل و عطر گل) (زنبورها قادربه شناسایی نوع منبع شهد نمیشوند تا زمانی که به محل مناسب می رسند و بین منابع در حال رشد بر اساس عطر و بوی آنها تبعیض وجود دارد) برای تعیین یک همسایه منبع غذا در اطراف منبع موجود در حافظه </a:t>
            </a:r>
          </a:p>
          <a:p>
            <a:pPr algn="r" rtl="1"/>
            <a:r>
              <a:rPr lang="fa-IR" dirty="0" smtClean="0"/>
              <a:t>(3) روند انتخاب محلی به نام فرآیند انتخاب حریص توسط تمام زنبورها انجام میشود در آن اگر مقدار شهد منبع کاندید بهتر از فعلی باشد ، زنبورفعلی را فراموش میکند و منبع کاندید را حفظ میکند. در غیر این صورت ، زنبور فعلی را در حافظه نگه می دارد.</a:t>
            </a:r>
            <a:br>
              <a:rPr lang="fa-IR" dirty="0" smtClean="0"/>
            </a:br>
            <a:r>
              <a:rPr lang="fa-IR" dirty="0" smtClean="0"/>
              <a:t>(4) یک فرایند انتخاب تصادفی توسط زنبور طلایه دار انجام میشود.</a:t>
            </a:r>
            <a:br>
              <a:rPr lang="fa-IR" dirty="0" smtClean="0"/>
            </a:br>
            <a:endParaRPr lang="en-US" dirty="0"/>
          </a:p>
        </p:txBody>
      </p:sp>
    </p:spTree>
    <p:extLst>
      <p:ext uri="{BB962C8B-B14F-4D97-AF65-F5344CB8AC3E}">
        <p14:creationId xmlns:p14="http://schemas.microsoft.com/office/powerpoint/2010/main" val="12384256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rtl="1"/>
            <a:r>
              <a:rPr lang="fa-IR" dirty="0" smtClean="0"/>
              <a:t>سه پارامتر کنترل وجود دارد که در </a:t>
            </a:r>
            <a:r>
              <a:rPr lang="en-US" dirty="0" smtClean="0"/>
              <a:t>ABC </a:t>
            </a:r>
            <a:r>
              <a:rPr lang="fa-IR" dirty="0" smtClean="0"/>
              <a:t>اصلی استفاده می شود :</a:t>
            </a:r>
            <a:br>
              <a:rPr lang="fa-IR" dirty="0" smtClean="0"/>
            </a:br>
            <a:endParaRPr lang="en-US" dirty="0"/>
          </a:p>
        </p:txBody>
      </p:sp>
      <p:sp>
        <p:nvSpPr>
          <p:cNvPr id="3" name="Content Placeholder 2"/>
          <p:cNvSpPr>
            <a:spLocks noGrp="1"/>
          </p:cNvSpPr>
          <p:nvPr>
            <p:ph idx="1"/>
          </p:nvPr>
        </p:nvSpPr>
        <p:spPr/>
        <p:txBody>
          <a:bodyPr/>
          <a:lstStyle/>
          <a:p>
            <a:pPr algn="r" rtl="1"/>
            <a:r>
              <a:rPr lang="fa-IR" dirty="0" smtClean="0"/>
              <a:t>تعداد منابع غذایی که با تعداد زنبورهای کارگر یا زنبورهای تماشاچی برابر است </a:t>
            </a:r>
            <a:endParaRPr lang="en-US" dirty="0" smtClean="0"/>
          </a:p>
          <a:p>
            <a:pPr algn="r" rtl="1"/>
            <a:r>
              <a:rPr lang="en-US" dirty="0" smtClean="0"/>
              <a:t>- </a:t>
            </a:r>
            <a:r>
              <a:rPr lang="fa-IR" dirty="0" smtClean="0"/>
              <a:t>مقدار حد (</a:t>
            </a:r>
            <a:r>
              <a:rPr lang="en-US" dirty="0" smtClean="0"/>
              <a:t>the value of limit)،</a:t>
            </a:r>
            <a:br>
              <a:rPr lang="en-US" dirty="0" smtClean="0"/>
            </a:br>
            <a:r>
              <a:rPr lang="en-US" dirty="0" smtClean="0"/>
              <a:t>-</a:t>
            </a:r>
            <a:r>
              <a:rPr lang="fa-IR" dirty="0" smtClean="0"/>
              <a:t>حداکثر تعداد چرخه (</a:t>
            </a:r>
            <a:r>
              <a:rPr lang="en-US" dirty="0" smtClean="0"/>
              <a:t>MCN).</a:t>
            </a:r>
            <a:br>
              <a:rPr lang="en-US" dirty="0" smtClean="0"/>
            </a:br>
            <a:endParaRPr lang="en-US" dirty="0"/>
          </a:p>
        </p:txBody>
      </p:sp>
    </p:spTree>
    <p:extLst>
      <p:ext uri="{BB962C8B-B14F-4D97-AF65-F5344CB8AC3E}">
        <p14:creationId xmlns:p14="http://schemas.microsoft.com/office/powerpoint/2010/main" val="17379209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t>نتیجه گیری</a:t>
            </a:r>
            <a:endParaRPr lang="en-US" dirty="0"/>
          </a:p>
        </p:txBody>
      </p:sp>
      <p:sp>
        <p:nvSpPr>
          <p:cNvPr id="3" name="Content Placeholder 2"/>
          <p:cNvSpPr>
            <a:spLocks noGrp="1"/>
          </p:cNvSpPr>
          <p:nvPr>
            <p:ph idx="1"/>
          </p:nvPr>
        </p:nvSpPr>
        <p:spPr/>
        <p:txBody>
          <a:bodyPr/>
          <a:lstStyle/>
          <a:p>
            <a:pPr algn="r" rtl="1"/>
            <a:r>
              <a:rPr lang="fa-IR" dirty="0" smtClean="0"/>
              <a:t/>
            </a:r>
            <a:br>
              <a:rPr lang="fa-IR" dirty="0" smtClean="0"/>
            </a:br>
            <a:r>
              <a:rPr lang="fa-IR" dirty="0" smtClean="0"/>
              <a:t>از شبیه سازی نتایج آن منعقد می شود که الگوریتم پیشنهاد شده توانایی خروجی مینیمم محلی را دارد و می تواند برای توابع چند متغیره و بهینه سازی توابع مرکب موثر باشد</a:t>
            </a:r>
            <a:endParaRPr lang="en-US" dirty="0"/>
          </a:p>
        </p:txBody>
      </p:sp>
    </p:spTree>
    <p:extLst>
      <p:ext uri="{BB962C8B-B14F-4D97-AF65-F5344CB8AC3E}">
        <p14:creationId xmlns:p14="http://schemas.microsoft.com/office/powerpoint/2010/main" val="35399880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638898" y="457200"/>
            <a:ext cx="10553102" cy="4809523"/>
          </a:xfrm>
        </p:spPr>
        <p:txBody>
          <a:bodyPr>
            <a:noAutofit/>
          </a:bodyPr>
          <a:lstStyle/>
          <a:p>
            <a:pPr marL="0" indent="0" algn="ctr" rtl="1">
              <a:buNone/>
            </a:pPr>
            <a:r>
              <a:rPr lang="fa-IR" sz="3200" b="1" dirty="0" smtClean="0">
                <a:latin typeface="IranNastaliq" panose="02020505000000020003" pitchFamily="18" charset="0"/>
                <a:cs typeface="IranNastaliq" panose="02020505000000020003" pitchFamily="18" charset="0"/>
              </a:rPr>
              <a:t>موضوع:</a:t>
            </a:r>
            <a:r>
              <a:rPr lang="fa-IR" sz="3200" b="1" dirty="0"/>
              <a:t> </a:t>
            </a:r>
            <a:r>
              <a:rPr lang="fa-IR" sz="3200" b="1" dirty="0">
                <a:latin typeface="IranNastaliq" panose="02020505000000020003" pitchFamily="18" charset="0"/>
                <a:cs typeface="IranNastaliq" panose="02020505000000020003" pitchFamily="18" charset="0"/>
              </a:rPr>
              <a:t>الگوریتم زنبور عسل</a:t>
            </a:r>
            <a:endParaRPr lang="en-US" sz="3200" b="1" dirty="0" smtClean="0">
              <a:latin typeface="IranNastaliq" panose="02020505000000020003" pitchFamily="18" charset="0"/>
              <a:cs typeface="IranNastaliq" panose="02020505000000020003" pitchFamily="18" charset="0"/>
            </a:endParaRPr>
          </a:p>
          <a:p>
            <a:pPr marL="0" indent="0" algn="ctr" rtl="1">
              <a:buNone/>
            </a:pPr>
            <a:r>
              <a:rPr lang="fa-IR" sz="3200" b="1">
                <a:latin typeface="IranNastaliq" panose="02020505000000020003" pitchFamily="18" charset="0"/>
                <a:cs typeface="IranNastaliq" panose="02020505000000020003" pitchFamily="18" charset="0"/>
              </a:rPr>
              <a:t/>
            </a:r>
            <a:br>
              <a:rPr lang="fa-IR" sz="3200" b="1">
                <a:latin typeface="IranNastaliq" panose="02020505000000020003" pitchFamily="18" charset="0"/>
                <a:cs typeface="IranNastaliq" panose="02020505000000020003" pitchFamily="18" charset="0"/>
              </a:rPr>
            </a:br>
            <a:r>
              <a:rPr lang="fa-IR" sz="3200" b="1" smtClean="0">
                <a:latin typeface="IranNastaliq" panose="02020505000000020003" pitchFamily="18" charset="0"/>
                <a:cs typeface="IranNastaliq" panose="02020505000000020003" pitchFamily="18" charset="0"/>
              </a:rPr>
              <a:t>تنطیم:</a:t>
            </a:r>
            <a:r>
              <a:rPr lang="fa-IR" sz="3200" b="1" smtClean="0">
                <a:latin typeface="IranNastaliq" panose="02020505000000020003" pitchFamily="18" charset="0"/>
                <a:cs typeface="IranNastaliq" panose="02020505000000020003" pitchFamily="18" charset="0"/>
              </a:rPr>
              <a:t>شتاو حیدریان</a:t>
            </a:r>
            <a:endParaRPr lang="en-US" sz="3200" b="1" dirty="0" smtClean="0">
              <a:latin typeface="IranNastaliq" panose="02020505000000020003" pitchFamily="18" charset="0"/>
              <a:cs typeface="IranNastaliq" panose="02020505000000020003" pitchFamily="18" charset="0"/>
            </a:endParaRPr>
          </a:p>
          <a:p>
            <a:pPr marL="0" indent="0" algn="ctr" rtl="1">
              <a:buNone/>
            </a:pPr>
            <a:endParaRPr lang="fa-IR" sz="3200" b="1" dirty="0" smtClean="0">
              <a:latin typeface="IranNastaliq" panose="02020505000000020003" pitchFamily="18" charset="0"/>
              <a:cs typeface="IranNastaliq" panose="02020505000000020003" pitchFamily="18" charset="0"/>
            </a:endParaRPr>
          </a:p>
          <a:p>
            <a:pPr marL="0" indent="0" algn="ctr" rtl="1">
              <a:buNone/>
            </a:pPr>
            <a:r>
              <a:rPr lang="fa-IR" sz="3200" b="1" dirty="0" smtClean="0">
                <a:latin typeface="IranNastaliq" panose="02020505000000020003" pitchFamily="18" charset="0"/>
                <a:cs typeface="IranNastaliq" panose="02020505000000020003" pitchFamily="18" charset="0"/>
              </a:rPr>
              <a:t>نام استاد: خانم عابدینی</a:t>
            </a:r>
            <a:endParaRPr lang="en-US" sz="3200" b="1" dirty="0" smtClean="0">
              <a:latin typeface="IranNastaliq" panose="02020505000000020003" pitchFamily="18" charset="0"/>
              <a:cs typeface="IranNastaliq" panose="02020505000000020003" pitchFamily="18" charset="0"/>
            </a:endParaRPr>
          </a:p>
          <a:p>
            <a:pPr marL="0" indent="0" algn="ctr" rtl="1">
              <a:buNone/>
            </a:pPr>
            <a:endParaRPr lang="fa-IR" sz="3200" b="1" dirty="0">
              <a:latin typeface="IranNastaliq" panose="02020505000000020003" pitchFamily="18" charset="0"/>
              <a:cs typeface="IranNastaliq" panose="02020505000000020003" pitchFamily="18" charset="0"/>
            </a:endParaRPr>
          </a:p>
          <a:p>
            <a:pPr marL="0" indent="0" algn="ctr" rtl="1">
              <a:buNone/>
            </a:pPr>
            <a:r>
              <a:rPr lang="fa-IR" sz="3200" b="1" dirty="0" smtClean="0">
                <a:latin typeface="IranNastaliq" panose="02020505000000020003" pitchFamily="18" charset="0"/>
                <a:cs typeface="IranNastaliq" panose="02020505000000020003" pitchFamily="18" charset="0"/>
              </a:rPr>
              <a:t>پاییز93</a:t>
            </a:r>
            <a:r>
              <a:rPr lang="fa-IR" sz="3200" b="1" dirty="0">
                <a:latin typeface="IranNastaliq" panose="02020505000000020003" pitchFamily="18" charset="0"/>
                <a:cs typeface="IranNastaliq" panose="02020505000000020003" pitchFamily="18" charset="0"/>
              </a:rPr>
              <a:t/>
            </a:r>
            <a:br>
              <a:rPr lang="fa-IR" sz="3200" b="1" dirty="0">
                <a:latin typeface="IranNastaliq" panose="02020505000000020003" pitchFamily="18" charset="0"/>
                <a:cs typeface="IranNastaliq" panose="02020505000000020003" pitchFamily="18" charset="0"/>
              </a:rPr>
            </a:br>
            <a:endParaRPr lang="en-US" sz="3200" b="1" dirty="0">
              <a:latin typeface="IranNastaliq" panose="02020505000000020003" pitchFamily="18" charset="0"/>
              <a:cs typeface="IranNastaliq" panose="02020505000000020003" pitchFamily="18" charset="0"/>
            </a:endParaRPr>
          </a:p>
        </p:txBody>
      </p:sp>
    </p:spTree>
    <p:extLst>
      <p:ext uri="{BB962C8B-B14F-4D97-AF65-F5344CB8AC3E}">
        <p14:creationId xmlns:p14="http://schemas.microsoft.com/office/powerpoint/2010/main" val="2193181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2000"/>
                                        <p:tgtEl>
                                          <p:spTgt spid="3">
                                            <p:txEl>
                                              <p:pRg st="1" end="1"/>
                                            </p:txEl>
                                          </p:spTgt>
                                        </p:tgtEl>
                                      </p:cBhvr>
                                    </p:animEffect>
                                    <p:anim calcmode="lin" valueType="num">
                                      <p:cBhvr>
                                        <p:cTn id="15"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16"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2000"/>
                                        <p:tgtEl>
                                          <p:spTgt spid="3">
                                            <p:txEl>
                                              <p:pRg st="3" end="3"/>
                                            </p:txEl>
                                          </p:spTgt>
                                        </p:tgtEl>
                                      </p:cBhvr>
                                    </p:animEffect>
                                    <p:anim calcmode="lin" valueType="num">
                                      <p:cBhvr>
                                        <p:cTn id="22"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23" dur="20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45"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2000"/>
                                        <p:tgtEl>
                                          <p:spTgt spid="3">
                                            <p:txEl>
                                              <p:pRg st="5" end="5"/>
                                            </p:txEl>
                                          </p:spTgt>
                                        </p:tgtEl>
                                      </p:cBhvr>
                                    </p:animEffect>
                                    <p:anim calcmode="lin" valueType="num">
                                      <p:cBhvr>
                                        <p:cTn id="29" dur="2000" fill="hold"/>
                                        <p:tgtEl>
                                          <p:spTgt spid="3">
                                            <p:txEl>
                                              <p:pRg st="5" end="5"/>
                                            </p:txEl>
                                          </p:spTgt>
                                        </p:tgtEl>
                                        <p:attrNameLst>
                                          <p:attrName>ppt_w</p:attrName>
                                        </p:attrNameLst>
                                      </p:cBhvr>
                                      <p:tavLst>
                                        <p:tav tm="0" fmla="#ppt_w*sin(2.5*pi*$)">
                                          <p:val>
                                            <p:fltVal val="0"/>
                                          </p:val>
                                        </p:tav>
                                        <p:tav tm="100000">
                                          <p:val>
                                            <p:fltVal val="1"/>
                                          </p:val>
                                        </p:tav>
                                      </p:tavLst>
                                    </p:anim>
                                    <p:anim calcmode="lin" valueType="num">
                                      <p:cBhvr>
                                        <p:cTn id="30" dur="20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881149"/>
            <a:ext cx="9144000" cy="3325091"/>
          </a:xfrm>
        </p:spPr>
        <p:txBody>
          <a:bodyPr>
            <a:normAutofit lnSpcReduction="10000"/>
          </a:bodyPr>
          <a:lstStyle/>
          <a:p>
            <a:pPr algn="r" rtl="1"/>
            <a:r>
              <a:rPr lang="fa-IR" dirty="0" smtClean="0"/>
              <a:t>چکیده</a:t>
            </a:r>
            <a:br>
              <a:rPr lang="fa-IR" dirty="0" smtClean="0"/>
            </a:br>
            <a:r>
              <a:rPr lang="fa-IR" dirty="0" smtClean="0"/>
              <a:t>هوش جمعی شاخه ای از پژوهش بر اساس جمعیت است که مدل های جمعیتی از عوامل مورد تداخل یا ازدحام که می توانند خود سازماندهی کنند . کلونی مورچه، ازدحام پرندگان و یا زنبورها یک نمونه ساده ای از سیستم جمعیتی است. دیگر نمونه ای از هوش جمعی کلونی زنبور عسل در اطراف کندو است. هوش کلونی زنبور عسل (</a:t>
            </a:r>
            <a:r>
              <a:rPr lang="en-US" dirty="0" smtClean="0"/>
              <a:t>ABC) </a:t>
            </a:r>
            <a:r>
              <a:rPr lang="fa-IR" dirty="0" smtClean="0"/>
              <a:t>یک الگوریتم است که یک الگوریتم بهینه سازی بر اساس رفتار هوشمندانه جمعیت زنبور عسل است. در این مفاله، الگوریتم </a:t>
            </a:r>
            <a:r>
              <a:rPr lang="en-US" dirty="0" smtClean="0"/>
              <a:t>ABC </a:t>
            </a:r>
            <a:r>
              <a:rPr lang="fa-IR" dirty="0" smtClean="0"/>
              <a:t>برای بهینه سازی توابع چند متغیره مورد استفاده قرار می گیرد. و نتایج تولید شده توسط الگوریتم </a:t>
            </a:r>
            <a:r>
              <a:rPr lang="en-US" dirty="0" smtClean="0"/>
              <a:t>ABC </a:t>
            </a:r>
            <a:r>
              <a:rPr lang="fa-IR" dirty="0" smtClean="0"/>
              <a:t>مقایسه می شوند.</a:t>
            </a:r>
            <a:br>
              <a:rPr lang="fa-IR" dirty="0" smtClean="0"/>
            </a:br>
            <a:r>
              <a:rPr lang="fa-IR" dirty="0" smtClean="0"/>
              <a:t>کلمات کلیدی : هوش جمعی ، کلونی زنبور، بهینه سازی توابع عددی</a:t>
            </a:r>
            <a:br>
              <a:rPr lang="fa-IR" dirty="0" smtClean="0"/>
            </a:br>
            <a:endParaRPr lang="en-US" dirty="0"/>
          </a:p>
        </p:txBody>
      </p:sp>
    </p:spTree>
    <p:extLst>
      <p:ext uri="{BB962C8B-B14F-4D97-AF65-F5344CB8AC3E}">
        <p14:creationId xmlns:p14="http://schemas.microsoft.com/office/powerpoint/2010/main" val="6997343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جستجوی غذا در طبیعت</a:t>
            </a:r>
            <a:br>
              <a:rPr lang="fa-IR" dirty="0" smtClean="0"/>
            </a:br>
            <a:endParaRPr lang="en-US" dirty="0"/>
          </a:p>
        </p:txBody>
      </p:sp>
      <p:sp>
        <p:nvSpPr>
          <p:cNvPr id="3" name="Content Placeholder 2"/>
          <p:cNvSpPr>
            <a:spLocks noGrp="1"/>
          </p:cNvSpPr>
          <p:nvPr>
            <p:ph idx="1"/>
          </p:nvPr>
        </p:nvSpPr>
        <p:spPr/>
        <p:txBody>
          <a:bodyPr>
            <a:normAutofit/>
          </a:bodyPr>
          <a:lstStyle/>
          <a:p>
            <a:pPr algn="r" rtl="1"/>
            <a:r>
              <a:rPr lang="fa-IR" dirty="0" smtClean="0"/>
              <a:t/>
            </a:r>
            <a:br>
              <a:rPr lang="fa-IR" dirty="0" smtClean="0"/>
            </a:br>
            <a:r>
              <a:rPr lang="fa-IR" dirty="0" smtClean="0"/>
              <a:t>             یک کلونی زنبور عسل می تواند در مسافت زیادی و نیز در جهت های گوناگون پخش شود تا از منابع غذایی بهره برداری کند. </a:t>
            </a:r>
          </a:p>
          <a:p>
            <a:pPr algn="r" rtl="1"/>
            <a:r>
              <a:rPr lang="fa-IR" dirty="0" smtClean="0"/>
              <a:t>قطعات گلدار با مقادیر زیادی نکتار و گرده که با تلاشی کم قابل جمع آوری است،به وسیله ی تعداد زیادی زنبور بازدید می شود؛ به طوری که قطعاتی از زمین که گرده یا نکتار کمتری دارد، تعداد کمتری زنبور را جلب می کند. </a:t>
            </a:r>
          </a:p>
          <a:p>
            <a:pPr algn="r" rtl="1"/>
            <a:r>
              <a:rPr lang="fa-IR" dirty="0" smtClean="0"/>
              <a:t>پروسه ی جستجوی غذای یک کلونی به وسیله ی زنبورهای دیده بان آغاز می شود که برای جستجوی گلزار های امید بخش {دارای امید بالا برای وجود نکتار یا گرده}فرستاده می شوند. زنبورهای دیده بان به صورت کتره ای{</a:t>
            </a:r>
            <a:r>
              <a:rPr lang="en-US" dirty="0" smtClean="0"/>
              <a:t>Random } </a:t>
            </a:r>
            <a:r>
              <a:rPr lang="fa-IR" dirty="0" smtClean="0"/>
              <a:t>}از گلزاری به گلزار دیگر حرکت می کنند</a:t>
            </a:r>
          </a:p>
          <a:p>
            <a:pPr algn="r" rtl="1"/>
            <a:endParaRPr lang="en-US" dirty="0"/>
          </a:p>
        </p:txBody>
      </p:sp>
    </p:spTree>
    <p:extLst>
      <p:ext uri="{BB962C8B-B14F-4D97-AF65-F5344CB8AC3E}">
        <p14:creationId xmlns:p14="http://schemas.microsoft.com/office/powerpoint/2010/main" val="12090949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a:t>الگوریتم زنبور عسل</a:t>
            </a:r>
            <a:br>
              <a:rPr lang="fa-IR" b="1" dirty="0"/>
            </a:br>
            <a:endParaRPr lang="en-US" dirty="0"/>
          </a:p>
        </p:txBody>
      </p:sp>
      <p:sp>
        <p:nvSpPr>
          <p:cNvPr id="3" name="Content Placeholder 2"/>
          <p:cNvSpPr>
            <a:spLocks noGrp="1"/>
          </p:cNvSpPr>
          <p:nvPr>
            <p:ph idx="1"/>
          </p:nvPr>
        </p:nvSpPr>
        <p:spPr/>
        <p:txBody>
          <a:bodyPr/>
          <a:lstStyle/>
          <a:p>
            <a:pPr algn="r" rtl="1"/>
            <a:r>
              <a:rPr lang="fa-IR" dirty="0" smtClean="0"/>
              <a:t>الگوریتم کلونی زنبور عسل مانند سایر الگوریتم های هوش ازدحامی مرتبط بر رفتار تصادفی المان های آن است و برای حل مسائل بهینه سازی کاربرد دارد. بسیاری از الگوریتم های هوش ازدحامی با الهام گرفتن از طبیعت ایجاد شده اند مانند الگوریتم کلونی مورچگان، الگوریتم پرندگان، الگوریتم فاخته و الگوریتم کلونی زنبور عسل یا </a:t>
            </a:r>
            <a:r>
              <a:rPr lang="en-US" dirty="0" smtClean="0"/>
              <a:t>Artificial bee colony algorithm </a:t>
            </a:r>
            <a:r>
              <a:rPr lang="fa-IR" dirty="0" smtClean="0"/>
              <a:t>که به صورت مخفف </a:t>
            </a:r>
            <a:r>
              <a:rPr lang="en-US" dirty="0" smtClean="0"/>
              <a:t>BCO </a:t>
            </a:r>
            <a:r>
              <a:rPr lang="fa-IR" dirty="0" smtClean="0"/>
              <a:t>نامیده میشود (</a:t>
            </a:r>
            <a:r>
              <a:rPr lang="en-US" dirty="0" smtClean="0"/>
              <a:t>Bee Colony Optimization) </a:t>
            </a:r>
          </a:p>
          <a:p>
            <a:pPr algn="r" rtl="1"/>
            <a:endParaRPr lang="en-US" dirty="0"/>
          </a:p>
        </p:txBody>
      </p:sp>
    </p:spTree>
    <p:extLst>
      <p:ext uri="{BB962C8B-B14F-4D97-AF65-F5344CB8AC3E}">
        <p14:creationId xmlns:p14="http://schemas.microsoft.com/office/powerpoint/2010/main" val="3098764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انواع الگوریتم زنبور عسل</a:t>
            </a:r>
            <a:endParaRPr lang="en-US" dirty="0"/>
          </a:p>
        </p:txBody>
      </p:sp>
      <p:sp>
        <p:nvSpPr>
          <p:cNvPr id="3" name="Content Placeholder 2"/>
          <p:cNvSpPr>
            <a:spLocks noGrp="1"/>
          </p:cNvSpPr>
          <p:nvPr>
            <p:ph idx="1"/>
          </p:nvPr>
        </p:nvSpPr>
        <p:spPr/>
        <p:txBody>
          <a:bodyPr/>
          <a:lstStyle/>
          <a:p>
            <a:pPr algn="r" rtl="1"/>
            <a:r>
              <a:rPr lang="fa-IR" dirty="0"/>
              <a:t>الگوريتم کلونی زنبورهای مصنوعی </a:t>
            </a:r>
            <a:endParaRPr lang="fa-IR" dirty="0" smtClean="0"/>
          </a:p>
          <a:p>
            <a:pPr algn="r" rtl="1"/>
            <a:r>
              <a:rPr lang="fa-IR" dirty="0"/>
              <a:t>الگوريتم کاوش زنبورهای عسل </a:t>
            </a:r>
            <a:endParaRPr lang="en-US" dirty="0"/>
          </a:p>
        </p:txBody>
      </p:sp>
    </p:spTree>
    <p:extLst>
      <p:ext uri="{BB962C8B-B14F-4D97-AF65-F5344CB8AC3E}">
        <p14:creationId xmlns:p14="http://schemas.microsoft.com/office/powerpoint/2010/main" val="8443974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برخی کاربردهای الگوریتم زنبور در مهندسی:</a:t>
            </a:r>
            <a:br>
              <a:rPr lang="fa-IR" dirty="0" smtClean="0"/>
            </a:br>
            <a:endParaRPr lang="en-US" dirty="0"/>
          </a:p>
        </p:txBody>
      </p:sp>
      <p:sp>
        <p:nvSpPr>
          <p:cNvPr id="3" name="Content Placeholder 2"/>
          <p:cNvSpPr>
            <a:spLocks noGrp="1"/>
          </p:cNvSpPr>
          <p:nvPr>
            <p:ph idx="1"/>
          </p:nvPr>
        </p:nvSpPr>
        <p:spPr/>
        <p:txBody>
          <a:bodyPr/>
          <a:lstStyle/>
          <a:p>
            <a:pPr algn="r" rtl="1"/>
            <a:r>
              <a:rPr lang="fa-IR" dirty="0" smtClean="0"/>
              <a:t>* آموزش شبکه عصبی برای الگو شناسی</a:t>
            </a:r>
          </a:p>
          <a:p>
            <a:pPr algn="r" rtl="1"/>
            <a:r>
              <a:rPr lang="fa-IR" dirty="0" smtClean="0"/>
              <a:t>* زمان بندی کارها برای ماشین‌های تولیدی</a:t>
            </a:r>
          </a:p>
          <a:p>
            <a:pPr algn="r" rtl="1"/>
            <a:r>
              <a:rPr lang="fa-IR" dirty="0" smtClean="0"/>
              <a:t>* دسته‌بندی اطلاعات</a:t>
            </a:r>
          </a:p>
          <a:p>
            <a:pPr algn="r" rtl="1"/>
            <a:r>
              <a:rPr lang="fa-IR" dirty="0" smtClean="0"/>
              <a:t>* بهینه‌سازی طراحی اجزای مکانیکی</a:t>
            </a:r>
          </a:p>
          <a:p>
            <a:pPr algn="r" rtl="1"/>
            <a:r>
              <a:rPr lang="fa-IR" dirty="0" smtClean="0"/>
              <a:t>* بهینه‌سازی چند گانه</a:t>
            </a:r>
          </a:p>
          <a:p>
            <a:pPr algn="r" rtl="1"/>
            <a:endParaRPr lang="en-US" dirty="0"/>
          </a:p>
        </p:txBody>
      </p:sp>
    </p:spTree>
    <p:extLst>
      <p:ext uri="{BB962C8B-B14F-4D97-AF65-F5344CB8AC3E}">
        <p14:creationId xmlns:p14="http://schemas.microsoft.com/office/powerpoint/2010/main" val="42555678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rtl="1"/>
            <a:r>
              <a:rPr lang="fa-IR" dirty="0" smtClean="0"/>
              <a:t>در الگوریتم کلونی های زنبورعسل (</a:t>
            </a:r>
            <a:r>
              <a:rPr lang="en-US" dirty="0" smtClean="0"/>
              <a:t>ABC) </a:t>
            </a:r>
            <a:r>
              <a:rPr lang="fa-IR" dirty="0" smtClean="0"/>
              <a:t>زنبورها شامل سه گروه می شوند :</a:t>
            </a:r>
            <a:br>
              <a:rPr lang="fa-IR" dirty="0" smtClean="0"/>
            </a:br>
            <a:endParaRPr lang="en-US" dirty="0"/>
          </a:p>
        </p:txBody>
      </p:sp>
      <p:sp>
        <p:nvSpPr>
          <p:cNvPr id="3" name="Content Placeholder 2"/>
          <p:cNvSpPr>
            <a:spLocks noGrp="1"/>
          </p:cNvSpPr>
          <p:nvPr>
            <p:ph idx="1"/>
          </p:nvPr>
        </p:nvSpPr>
        <p:spPr/>
        <p:txBody>
          <a:bodyPr/>
          <a:lstStyle/>
          <a:p>
            <a:pPr algn="r" rtl="1"/>
            <a:r>
              <a:rPr lang="fa-IR" dirty="0" smtClean="0"/>
              <a:t>زنبورها ی کارگر</a:t>
            </a:r>
            <a:endParaRPr lang="en-US" dirty="0" smtClean="0"/>
          </a:p>
          <a:p>
            <a:pPr algn="r" rtl="1"/>
            <a:r>
              <a:rPr lang="fa-IR" dirty="0"/>
              <a:t>زنبورها ی </a:t>
            </a:r>
            <a:r>
              <a:rPr lang="fa-IR" dirty="0" smtClean="0"/>
              <a:t> تماشاچیان</a:t>
            </a:r>
            <a:endParaRPr lang="en-US" dirty="0" smtClean="0"/>
          </a:p>
          <a:p>
            <a:pPr algn="r" rtl="1"/>
            <a:r>
              <a:rPr lang="fa-IR" dirty="0"/>
              <a:t>زنبورها ی </a:t>
            </a:r>
            <a:r>
              <a:rPr lang="fa-IR" dirty="0" smtClean="0"/>
              <a:t>پیشرو(طلایه دار).</a:t>
            </a:r>
            <a:endParaRPr lang="en-US" dirty="0" smtClean="0"/>
          </a:p>
          <a:p>
            <a:pPr algn="r" rtl="1"/>
            <a:r>
              <a:rPr lang="fa-IR" dirty="0" smtClean="0"/>
              <a:t/>
            </a:r>
            <a:br>
              <a:rPr lang="fa-IR" dirty="0" smtClean="0"/>
            </a:br>
            <a:r>
              <a:rPr lang="fa-IR" dirty="0" smtClean="0"/>
              <a:t/>
            </a:r>
            <a:br>
              <a:rPr lang="fa-IR" dirty="0" smtClean="0"/>
            </a:br>
            <a:endParaRPr lang="en-US" dirty="0"/>
          </a:p>
        </p:txBody>
      </p:sp>
    </p:spTree>
    <p:extLst>
      <p:ext uri="{BB962C8B-B14F-4D97-AF65-F5344CB8AC3E}">
        <p14:creationId xmlns:p14="http://schemas.microsoft.com/office/powerpoint/2010/main" val="155136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t>زنبورها ی </a:t>
            </a:r>
            <a:r>
              <a:rPr lang="fa-IR" dirty="0" smtClean="0"/>
              <a:t>جستجوگر</a:t>
            </a:r>
            <a:r>
              <a:rPr lang="en-US" dirty="0"/>
              <a:t/>
            </a:r>
            <a:br>
              <a:rPr lang="en-US" dirty="0"/>
            </a:br>
            <a:endParaRPr lang="en-US" dirty="0"/>
          </a:p>
        </p:txBody>
      </p:sp>
      <p:sp>
        <p:nvSpPr>
          <p:cNvPr id="3" name="Content Placeholder 2"/>
          <p:cNvSpPr>
            <a:spLocks noGrp="1"/>
          </p:cNvSpPr>
          <p:nvPr>
            <p:ph idx="1"/>
          </p:nvPr>
        </p:nvSpPr>
        <p:spPr/>
        <p:txBody>
          <a:bodyPr/>
          <a:lstStyle/>
          <a:p>
            <a:pPr algn="r" rtl="1"/>
            <a:r>
              <a:rPr lang="fa-IR" dirty="0"/>
              <a:t>زنبور عسلی که در منطقه رقص برای ایجاد تصمیم به انتخاب یک منبع غذایی باقی می ماند زنبور عسل جستجوگر نامیده می شود</a:t>
            </a:r>
            <a:endParaRPr lang="en-US" dirty="0"/>
          </a:p>
        </p:txBody>
      </p:sp>
    </p:spTree>
    <p:extLst>
      <p:ext uri="{BB962C8B-B14F-4D97-AF65-F5344CB8AC3E}">
        <p14:creationId xmlns:p14="http://schemas.microsoft.com/office/powerpoint/2010/main" val="24161271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795</TotalTime>
  <Words>388</Words>
  <Application>Microsoft Office PowerPoint</Application>
  <PresentationFormat>Widescreen</PresentationFormat>
  <Paragraphs>45</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IranNastaliq</vt:lpstr>
      <vt:lpstr>Times New Roman</vt:lpstr>
      <vt:lpstr>Office Theme</vt:lpstr>
      <vt:lpstr>PowerPoint Presentation</vt:lpstr>
      <vt:lpstr>PowerPoint Presentation</vt:lpstr>
      <vt:lpstr>PowerPoint Presentation</vt:lpstr>
      <vt:lpstr>جستجوی غذا در طبیعت </vt:lpstr>
      <vt:lpstr>الگوریتم زنبور عسل </vt:lpstr>
      <vt:lpstr>انواع الگوریتم زنبور عسل</vt:lpstr>
      <vt:lpstr>برخی کاربردهای الگوریتم زنبور در مهندسی: </vt:lpstr>
      <vt:lpstr>در الگوریتم کلونی های زنبورعسل (ABC) زنبورها شامل سه گروه می شوند : </vt:lpstr>
      <vt:lpstr>زنبورها ی جستجوگر </vt:lpstr>
      <vt:lpstr>زنبورها ی کارگر </vt:lpstr>
      <vt:lpstr>پیشرو(طلایه دار). </vt:lpstr>
      <vt:lpstr>در الگوریتم ABC ، هر چرخه از جستجو از سه مرحله تشکیل شده است :</vt:lpstr>
      <vt:lpstr>الگوریتم ABC در حقیقت چهار فرآیند مختلف انتخاب را به کار میگیرد :</vt:lpstr>
      <vt:lpstr>سه پارامتر کنترل وجود دارد که در ABC اصلی استفاده می شود : </vt:lpstr>
      <vt:lpstr>نتیجه گیری</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farzad</dc:creator>
  <cp:lastModifiedBy>hamid ghaderi</cp:lastModifiedBy>
  <cp:revision>18</cp:revision>
  <dcterms:created xsi:type="dcterms:W3CDTF">2014-10-14T21:14:08Z</dcterms:created>
  <dcterms:modified xsi:type="dcterms:W3CDTF">2014-12-14T09:32:13Z</dcterms:modified>
</cp:coreProperties>
</file>