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B7797C-7BEA-48AA-86A6-FFD4FDC95595}" type="datetimeFigureOut">
              <a:rPr lang="fa-IR" smtClean="0"/>
              <a:pPr/>
              <a:t>1436/06/04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CDFFBA-2120-420D-BEF6-C1099C1D473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002060"/>
                </a:solidFill>
                <a:cs typeface="B Nazanin" pitchFamily="2" charset="-78"/>
              </a:rPr>
              <a:t>تاکسی هوشمند</a:t>
            </a:r>
            <a:br>
              <a:rPr lang="fa-IR" sz="4000" dirty="0" smtClean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sz="4000" dirty="0" smtClean="0">
                <a:solidFill>
                  <a:srgbClr val="002060"/>
                </a:solidFill>
                <a:cs typeface="B Nazanin" pitchFamily="2" charset="-78"/>
              </a:rPr>
              <a:t> در ایران</a:t>
            </a:r>
            <a:br>
              <a:rPr lang="fa-IR" sz="4000" dirty="0" smtClean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sz="4000" dirty="0" smtClean="0">
                <a:solidFill>
                  <a:srgbClr val="002060"/>
                </a:solidFill>
                <a:cs typeface="B Nazanin" pitchFamily="2" charset="-78"/>
              </a:rPr>
              <a:t>دانشجو: مجتبی فرامرزی</a:t>
            </a:r>
            <a:r>
              <a:rPr lang="fa-IR" sz="4000" dirty="0">
                <a:solidFill>
                  <a:srgbClr val="002060"/>
                </a:solidFill>
                <a:cs typeface="B Nazanin" pitchFamily="2" charset="-78"/>
              </a:rPr>
              <a:t/>
            </a:r>
            <a:br>
              <a:rPr lang="fa-IR" sz="4000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sz="4000" dirty="0" smtClean="0">
                <a:solidFill>
                  <a:srgbClr val="002060"/>
                </a:solidFill>
                <a:cs typeface="B Nazanin" pitchFamily="2" charset="-78"/>
              </a:rPr>
              <a:t/>
            </a:r>
            <a:br>
              <a:rPr lang="fa-IR" sz="4000" dirty="0" smtClean="0">
                <a:solidFill>
                  <a:srgbClr val="002060"/>
                </a:solidFill>
                <a:cs typeface="B Nazanin" pitchFamily="2" charset="-78"/>
              </a:rPr>
            </a:br>
            <a:endParaRPr lang="fa-IR" sz="4000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5" name="Picture 4" descr="59ef5899ada749abaf5720f7944b82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714620"/>
            <a:ext cx="4738700" cy="303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858048" cy="3297238"/>
          </a:xfrm>
        </p:spPr>
        <p:txBody>
          <a:bodyPr>
            <a:noAutofit/>
          </a:bodyPr>
          <a:lstStyle/>
          <a:p>
            <a:pPr algn="r"/>
            <a:r>
              <a:rPr lang="fa-IR" sz="2400" dirty="0">
                <a:cs typeface="B Nazanin" pitchFamily="2" charset="-78"/>
              </a:rPr>
              <a:t>پروژه </a:t>
            </a:r>
            <a:r>
              <a:rPr lang="fa-IR" sz="2400" dirty="0" smtClean="0">
                <a:cs typeface="B Nazanin" pitchFamily="2" charset="-78"/>
              </a:rPr>
              <a:t>تاكسي هوشمند ، </a:t>
            </a:r>
            <a:r>
              <a:rPr lang="fa-IR" sz="2400" dirty="0">
                <a:cs typeface="B Nazanin" pitchFamily="2" charset="-78"/>
              </a:rPr>
              <a:t>گامي بلند به سوي شهر الكترونيكي است، كه با هدف رفاه و ايجاد امنيت و آسايش براي شهروندان </a:t>
            </a:r>
            <a:r>
              <a:rPr lang="fa-IR" sz="2400" dirty="0" smtClean="0">
                <a:cs typeface="B Nazanin" pitchFamily="2" charset="-78"/>
              </a:rPr>
              <a:t/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بر </a:t>
            </a:r>
            <a:r>
              <a:rPr lang="fa-IR" sz="2400" dirty="0">
                <a:cs typeface="B Nazanin" pitchFamily="2" charset="-78"/>
              </a:rPr>
              <a:t>اساس آن كليه تاكسي هاي پلاك زرد و سفيد </a:t>
            </a:r>
            <a:r>
              <a:rPr lang="fa-IR" sz="2400" dirty="0" smtClean="0">
                <a:cs typeface="B Nazanin" pitchFamily="2" charset="-78"/>
              </a:rPr>
              <a:t>هوشمند خواهند </a:t>
            </a:r>
            <a:r>
              <a:rPr lang="fa-IR" sz="2400" dirty="0">
                <a:cs typeface="B Nazanin" pitchFamily="2" charset="-78"/>
              </a:rPr>
              <a:t>گرديد</a:t>
            </a:r>
            <a:r>
              <a:rPr lang="en-US" sz="2400" dirty="0">
                <a:cs typeface="B Nazanin" pitchFamily="2" charset="-78"/>
              </a:rPr>
              <a:t>. </a:t>
            </a:r>
            <a:br>
              <a:rPr lang="en-US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با اجراي اين سامانه محاسبه دقيق كرايه توسط سامانه انجام و پرداخت كرايه با كارت در كليه تاكسي هاي(دربستي، گردشي و خطي) و يا كارتهاي بانكي عضو شتاب فقط در تاكسي هاي دربستي در كوتاهترين زمان ممكن ميسر خواهد شد</a:t>
            </a:r>
            <a:r>
              <a:rPr lang="en-US" sz="2400" dirty="0">
                <a:cs typeface="B Nazanin" pitchFamily="2" charset="-78"/>
              </a:rPr>
              <a:t>. </a:t>
            </a:r>
            <a:br>
              <a:rPr lang="en-US" sz="2400" dirty="0">
                <a:cs typeface="B Nazanin" pitchFamily="2" charset="-78"/>
              </a:rPr>
            </a:br>
            <a:endParaRPr lang="fa-IR" sz="2400" dirty="0">
              <a:cs typeface="B Nazanin" pitchFamily="2" charset="-78"/>
            </a:endParaRPr>
          </a:p>
        </p:txBody>
      </p:sp>
      <p:pic>
        <p:nvPicPr>
          <p:cNvPr id="4" name="Picture 3" descr="125146_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357694"/>
            <a:ext cx="338137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5786" y="1"/>
            <a:ext cx="7772400" cy="857232"/>
          </a:xfrm>
        </p:spPr>
        <p:txBody>
          <a:bodyPr>
            <a:normAutofit/>
          </a:bodyPr>
          <a:lstStyle/>
          <a:p>
            <a:r>
              <a:rPr lang="fa-IR" sz="3600" dirty="0">
                <a:cs typeface="B Titr" pitchFamily="2" charset="-78"/>
              </a:rPr>
              <a:t>ويژگي ها و اهداف سامانه هوشمند تاكسي</a:t>
            </a:r>
            <a:r>
              <a:rPr lang="en-US" sz="3600" dirty="0">
                <a:cs typeface="B Titr" pitchFamily="2" charset="-78"/>
              </a:rPr>
              <a:t>: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286808" cy="5500726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حذف مشكل پول خرد از چرخه پرداخت كرايه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كمك به سلامت و </a:t>
            </a:r>
            <a:r>
              <a:rPr lang="fa-IR" sz="2400" dirty="0" smtClean="0">
                <a:cs typeface="B Nazanin" pitchFamily="2" charset="-78"/>
              </a:rPr>
              <a:t>بهداشت </a:t>
            </a:r>
            <a:r>
              <a:rPr lang="fa-IR" sz="2400" dirty="0">
                <a:cs typeface="B Nazanin" pitchFamily="2" charset="-78"/>
              </a:rPr>
              <a:t>تاكسيران و مسافر با حذف پول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كاهش زمان پرداخت كرايه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افزايش تمايل مسافران به استفاده از ناوگان تاكسيراني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جلوگيري از تردد مسافربرهاي شخصي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محاسبه دقيق كرايه توسط</a:t>
            </a:r>
            <a:r>
              <a:rPr lang="en-US" sz="2400" dirty="0">
                <a:cs typeface="B Nazanin" pitchFamily="2" charset="-78"/>
              </a:rPr>
              <a:t> GPS </a:t>
            </a:r>
            <a:r>
              <a:rPr lang="fa-IR" sz="2400" dirty="0">
                <a:cs typeface="B Nazanin" pitchFamily="2" charset="-78"/>
              </a:rPr>
              <a:t>و سرعت سنج خودرو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كاهش اختلاف ميان تاكسيران و مسافر در خصوص مبلغ كرايه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مديريت مسير حركت و انتخاب مسير بهينه از طريق مسيريابي بر روي نقشه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افزايش دسترسي شهروندان به تاكسي در كليه نقاط شهر و در كوتاهترين زمان ممكن با مديريت يكپارچه اعزام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كاهش مصرف سوخت و استهلاك خودرو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امكان برنامه ريزي سفر و ارائه سرويس هاي بيشتر به شهروندان 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كاهش زمان هاي مراجعه حضوري به سازمان تاكسيراني و شركت هاي تابعه</a:t>
            </a:r>
            <a:r>
              <a:rPr lang="en-US" sz="2400" dirty="0">
                <a:cs typeface="B Nazanin" pitchFamily="2" charset="-78"/>
              </a:rPr>
              <a:t>. </a:t>
            </a:r>
            <a:br>
              <a:rPr lang="en-US" sz="2400" dirty="0">
                <a:cs typeface="B Nazanin" pitchFamily="2" charset="-78"/>
              </a:rPr>
            </a:br>
            <a:endParaRPr lang="fa-IR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071570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Titr" pitchFamily="2" charset="-78"/>
              </a:rPr>
              <a:t>بانك عامل</a:t>
            </a:r>
            <a:r>
              <a:rPr lang="en-US" sz="3200" dirty="0">
                <a:cs typeface="B Titr" pitchFamily="2" charset="-78"/>
              </a:rPr>
              <a:t>: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43042" y="3214686"/>
            <a:ext cx="7215238" cy="3143272"/>
          </a:xfrm>
        </p:spPr>
        <p:txBody>
          <a:bodyPr>
            <a:noAutofit/>
          </a:bodyPr>
          <a:lstStyle/>
          <a:p>
            <a:pPr algn="r"/>
            <a:r>
              <a:rPr lang="fa-IR" sz="2400" dirty="0">
                <a:cs typeface="B Nazanin" pitchFamily="2" charset="-78"/>
              </a:rPr>
              <a:t>تفاهم نامه اي ميان سازمان، شركت پيمانكار و بانك ملي ايران منعقد گرديد كه در آن بانك ملي به عنوان بانك عامل اين پروژه ناميده مي گرددو بر اساس تفاهم نامه، بانك معادل كل مبلغ تجهيزات سامانه هوشمند، </a:t>
            </a:r>
            <a:r>
              <a:rPr lang="fa-IR" sz="2400" dirty="0" smtClean="0">
                <a:cs typeface="B Nazanin" pitchFamily="2" charset="-78"/>
              </a:rPr>
              <a:t>تسهيلات در </a:t>
            </a:r>
            <a:r>
              <a:rPr lang="fa-IR" sz="2400" dirty="0">
                <a:cs typeface="B Nazanin" pitchFamily="2" charset="-78"/>
              </a:rPr>
              <a:t>اختيار رانندگان قرار مي دهد و هر راننده يك حساب در اين بانك خواهد داشت كه مبالغ كرايه ها با پرداخت الكترونيك به صورت مستقيم به اين حساب واريز مي گردد</a:t>
            </a:r>
            <a:r>
              <a:rPr lang="en-US" sz="2400" dirty="0">
                <a:cs typeface="B Nazanin" pitchFamily="2" charset="-78"/>
              </a:rPr>
              <a:t>. </a:t>
            </a:r>
            <a:br>
              <a:rPr lang="en-US" sz="2400" dirty="0">
                <a:cs typeface="B Nazanin" pitchFamily="2" charset="-78"/>
              </a:rPr>
            </a:br>
            <a:endParaRPr lang="fa-IR" sz="2400" dirty="0">
              <a:cs typeface="B Nazanin" pitchFamily="2" charset="-78"/>
            </a:endParaRPr>
          </a:p>
        </p:txBody>
      </p:sp>
      <p:pic>
        <p:nvPicPr>
          <p:cNvPr id="6" name="Picture 5" descr="http://www.imna.ir/images/docs/000133/133048/images/n00132629-r-b-0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8662" y="142853"/>
            <a:ext cx="7772400" cy="1214446"/>
          </a:xfrm>
        </p:spPr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عملكرد سامانه</a:t>
            </a:r>
            <a:r>
              <a:rPr lang="en-US" dirty="0">
                <a:cs typeface="B Titr" pitchFamily="2" charset="-78"/>
              </a:rPr>
              <a:t>: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85918" y="1500174"/>
            <a:ext cx="6400800" cy="3786214"/>
          </a:xfrm>
        </p:spPr>
        <p:txBody>
          <a:bodyPr>
            <a:normAutofit/>
          </a:bodyPr>
          <a:lstStyle/>
          <a:p>
            <a:pPr algn="r"/>
            <a:r>
              <a:rPr lang="fa-IR" sz="2800" dirty="0">
                <a:cs typeface="B Nazanin" pitchFamily="2" charset="-78"/>
              </a:rPr>
              <a:t>۱</a:t>
            </a:r>
            <a:r>
              <a:rPr lang="en-US" sz="2800" dirty="0">
                <a:cs typeface="B Nazanin" pitchFamily="2" charset="-78"/>
              </a:rPr>
              <a:t>- </a:t>
            </a:r>
            <a:r>
              <a:rPr lang="fa-IR" sz="2800" dirty="0">
                <a:cs typeface="B Nazanin" pitchFamily="2" charset="-78"/>
              </a:rPr>
              <a:t>محاسبه </a:t>
            </a:r>
            <a:r>
              <a:rPr lang="fa-IR" sz="2800" dirty="0" smtClean="0">
                <a:cs typeface="B Nazanin" pitchFamily="2" charset="-78"/>
              </a:rPr>
              <a:t>كرايه:</a:t>
            </a:r>
          </a:p>
          <a:p>
            <a:pPr algn="r">
              <a:buFontTx/>
              <a:buChar char="-"/>
            </a:pPr>
            <a:r>
              <a:rPr lang="fa-IR" sz="2800" dirty="0" smtClean="0">
                <a:cs typeface="B Nazanin" pitchFamily="2" charset="-78"/>
              </a:rPr>
              <a:t>*محاسبه </a:t>
            </a:r>
            <a:r>
              <a:rPr lang="fa-IR" sz="2800" dirty="0">
                <a:cs typeface="B Nazanin" pitchFamily="2" charset="-78"/>
              </a:rPr>
              <a:t>كرايه با استفاده</a:t>
            </a:r>
            <a:r>
              <a:rPr lang="en-US" sz="2800" dirty="0">
                <a:cs typeface="B Nazanin" pitchFamily="2" charset="-78"/>
              </a:rPr>
              <a:t> GPS </a:t>
            </a:r>
            <a:r>
              <a:rPr lang="fa-IR" sz="2800" dirty="0">
                <a:cs typeface="B Nazanin" pitchFamily="2" charset="-78"/>
              </a:rPr>
              <a:t>و سرعت سنج خودرو كه در آن ميزان مسافت و زمان طي </a:t>
            </a:r>
            <a:r>
              <a:rPr lang="fa-IR" sz="2800" dirty="0" smtClean="0">
                <a:cs typeface="B Nazanin" pitchFamily="2" charset="-78"/>
              </a:rPr>
              <a:t>شده</a:t>
            </a:r>
          </a:p>
          <a:p>
            <a:pPr algn="r">
              <a:buFontTx/>
              <a:buChar char="-"/>
            </a:pPr>
            <a:r>
              <a:rPr lang="fa-IR" sz="2800" dirty="0" smtClean="0">
                <a:cs typeface="B Nazanin" pitchFamily="2" charset="-78"/>
              </a:rPr>
              <a:t>*همچنين </a:t>
            </a:r>
            <a:r>
              <a:rPr lang="fa-IR" sz="2800" dirty="0">
                <a:cs typeface="B Nazanin" pitchFamily="2" charset="-78"/>
              </a:rPr>
              <a:t>محاسبه كرايه مي تواند با در نظرگرفتن ضريب بار، ضريب روز و شب، ميزان ترافيك، شرايط آب و هوايي</a:t>
            </a:r>
            <a:endParaRPr lang="fa-IR" sz="2800" dirty="0" smtClean="0">
              <a:cs typeface="B Nazanin" pitchFamily="2" charset="-78"/>
            </a:endParaRPr>
          </a:p>
          <a:p>
            <a:pPr algn="r">
              <a:buFontTx/>
              <a:buChar char="-"/>
            </a:pPr>
            <a:endParaRPr lang="fa-IR" sz="2800" dirty="0" smtClean="0">
              <a:cs typeface="B Nazanin" pitchFamily="2" charset="-78"/>
            </a:endParaRPr>
          </a:p>
        </p:txBody>
      </p:sp>
      <p:pic>
        <p:nvPicPr>
          <p:cNvPr id="6" name="Picture 5" descr="126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929066"/>
            <a:ext cx="4714908" cy="262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4546" y="285728"/>
            <a:ext cx="6172200" cy="1000132"/>
          </a:xfrm>
        </p:spPr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۲</a:t>
            </a:r>
            <a:r>
              <a:rPr lang="en-US" dirty="0">
                <a:cs typeface="B Titr" pitchFamily="2" charset="-78"/>
              </a:rPr>
              <a:t>- </a:t>
            </a:r>
            <a:r>
              <a:rPr lang="fa-IR" dirty="0">
                <a:cs typeface="B Titr" pitchFamily="2" charset="-78"/>
              </a:rPr>
              <a:t>پرداخت كرايه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85918" y="1428736"/>
            <a:ext cx="6829428" cy="3500462"/>
          </a:xfrm>
        </p:spPr>
        <p:txBody>
          <a:bodyPr>
            <a:normAutofit/>
          </a:bodyPr>
          <a:lstStyle/>
          <a:p>
            <a:pPr algn="r"/>
            <a:r>
              <a:rPr lang="fa-IR" dirty="0">
                <a:cs typeface="B Nazanin" pitchFamily="2" charset="-78"/>
              </a:rPr>
              <a:t>اين سامانه امكان پرداخت كرايه به صورت </a:t>
            </a:r>
            <a:r>
              <a:rPr lang="fa-IR" dirty="0" smtClean="0">
                <a:cs typeface="B Nazanin" pitchFamily="2" charset="-78"/>
              </a:rPr>
              <a:t>پرداخت با </a:t>
            </a:r>
            <a:r>
              <a:rPr lang="fa-IR" dirty="0">
                <a:cs typeface="B Nazanin" pitchFamily="2" charset="-78"/>
              </a:rPr>
              <a:t>كارت هاي بانكي شبكه </a:t>
            </a:r>
            <a:r>
              <a:rPr lang="fa-IR" dirty="0" smtClean="0">
                <a:cs typeface="B Nazanin" pitchFamily="2" charset="-78"/>
              </a:rPr>
              <a:t>شتاب</a:t>
            </a:r>
          </a:p>
          <a:p>
            <a:pPr algn="r">
              <a:buFontTx/>
              <a:buChar char="-"/>
            </a:pPr>
            <a:r>
              <a:rPr lang="fa-IR" dirty="0" smtClean="0">
                <a:cs typeface="B Nazanin" pitchFamily="2" charset="-78"/>
              </a:rPr>
              <a:t>1- استفاده </a:t>
            </a:r>
            <a:r>
              <a:rPr lang="fa-IR" dirty="0">
                <a:cs typeface="B Nazanin" pitchFamily="2" charset="-78"/>
              </a:rPr>
              <a:t>از مسافركارت </a:t>
            </a:r>
            <a:endParaRPr lang="fa-IR" dirty="0" smtClean="0">
              <a:cs typeface="B Nazanin" pitchFamily="2" charset="-78"/>
            </a:endParaRPr>
          </a:p>
          <a:p>
            <a:pPr algn="r">
              <a:buFontTx/>
              <a:buChar char="-"/>
            </a:pPr>
            <a:r>
              <a:rPr lang="fa-IR" dirty="0" smtClean="0">
                <a:cs typeface="B Nazanin" pitchFamily="2" charset="-78"/>
              </a:rPr>
              <a:t>2- پرداخت </a:t>
            </a:r>
            <a:r>
              <a:rPr lang="fa-IR" dirty="0">
                <a:cs typeface="B Nazanin" pitchFamily="2" charset="-78"/>
              </a:rPr>
              <a:t>با كارت بانكي </a:t>
            </a:r>
          </a:p>
        </p:txBody>
      </p:sp>
      <p:pic>
        <p:nvPicPr>
          <p:cNvPr id="6" name="Picture 5" descr="Untitled_png675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786058"/>
            <a:ext cx="5960929" cy="379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6172200" cy="928694"/>
          </a:xfrm>
        </p:spPr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جمع آوري اطلاعات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14480" y="1714488"/>
            <a:ext cx="6929486" cy="4000528"/>
          </a:xfrm>
        </p:spPr>
        <p:txBody>
          <a:bodyPr>
            <a:noAutofit/>
          </a:bodyPr>
          <a:lstStyle/>
          <a:p>
            <a:pPr algn="r"/>
            <a:r>
              <a:rPr lang="fa-IR" sz="2400" dirty="0">
                <a:cs typeface="B Nazanin" pitchFamily="2" charset="-78"/>
              </a:rPr>
              <a:t>درون هر كارتخوان سيم كارت قرار گرفته كه مي تواند اطلاعات تراكنش ها را از طريق بستر</a:t>
            </a:r>
            <a:r>
              <a:rPr lang="en-US" sz="2400" dirty="0">
                <a:cs typeface="B Nazanin" pitchFamily="2" charset="-78"/>
              </a:rPr>
              <a:t> GPRS </a:t>
            </a:r>
            <a:r>
              <a:rPr lang="fa-IR" sz="2400" dirty="0">
                <a:cs typeface="B Nazanin" pitchFamily="2" charset="-78"/>
              </a:rPr>
              <a:t>به روي سرورها و به صورت آنلاين انتقال دهد. به منظور پشتيباني و در مواقع بروز اشكال در انتقال</a:t>
            </a:r>
            <a:r>
              <a:rPr lang="en-US" sz="2400" dirty="0">
                <a:cs typeface="B Nazanin" pitchFamily="2" charset="-78"/>
              </a:rPr>
              <a:t> GPRS </a:t>
            </a:r>
            <a:r>
              <a:rPr lang="fa-IR" sz="2400" dirty="0">
                <a:cs typeface="B Nazanin" pitchFamily="2" charset="-78"/>
              </a:rPr>
              <a:t>با مراجعه به جايگاههاي مشخص شده در سطح شهر و از طريق</a:t>
            </a:r>
            <a:r>
              <a:rPr lang="en-US" sz="2400" dirty="0">
                <a:cs typeface="B Nazanin" pitchFamily="2" charset="-78"/>
              </a:rPr>
              <a:t> WI.FI </a:t>
            </a:r>
            <a:r>
              <a:rPr lang="fa-IR" sz="2400" dirty="0">
                <a:cs typeface="B Nazanin" pitchFamily="2" charset="-78"/>
              </a:rPr>
              <a:t>انتقال انجام و سپس به مركز ارسال مي شود</a:t>
            </a:r>
            <a:r>
              <a:rPr lang="en-US" sz="2400" dirty="0">
                <a:cs typeface="B Nazanin" pitchFamily="2" charset="-78"/>
              </a:rPr>
              <a:t>. </a:t>
            </a:r>
            <a:br>
              <a:rPr lang="en-US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همچنين اين اطلاعات براي مدت طولاني در كارت حافظه دستگاه ذخيره مي شود تا در صورت بروز مشكل در بسترهاي ارتباطي، امكان نگهداري و انتقال اطلاعات وجود داشته باشد</a:t>
            </a:r>
            <a:r>
              <a:rPr lang="en-US" sz="2400" dirty="0">
                <a:cs typeface="B Nazanin" pitchFamily="2" charset="-78"/>
              </a:rPr>
              <a:t>. </a:t>
            </a:r>
            <a:br>
              <a:rPr lang="en-US" sz="2400" dirty="0">
                <a:cs typeface="B Nazanin" pitchFamily="2" charset="-78"/>
              </a:rPr>
            </a:br>
            <a:endParaRPr lang="fa-IR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0232" y="2285992"/>
            <a:ext cx="6172200" cy="1357322"/>
          </a:xfrm>
        </p:spPr>
        <p:txBody>
          <a:bodyPr/>
          <a:lstStyle/>
          <a:p>
            <a:r>
              <a:rPr lang="fa-IR" dirty="0">
                <a:cs typeface="B Titr" pitchFamily="2" charset="-78"/>
              </a:rPr>
              <a:t>بخش هاي خودرويي سامانه هوشمند تاكسي</a:t>
            </a:r>
            <a:r>
              <a:rPr lang="en-US" dirty="0">
                <a:cs typeface="B Titr" pitchFamily="2" charset="-78"/>
              </a:rPr>
              <a:t>: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71670" y="3714752"/>
            <a:ext cx="6172200" cy="2571768"/>
          </a:xfrm>
        </p:spPr>
        <p:txBody>
          <a:bodyPr>
            <a:normAutofit/>
          </a:bodyPr>
          <a:lstStyle/>
          <a:p>
            <a:pPr algn="r"/>
            <a:r>
              <a:rPr lang="fa-IR" sz="2800" dirty="0">
                <a:cs typeface="B Nazanin" pitchFamily="2" charset="-78"/>
              </a:rPr>
              <a:t>۱</a:t>
            </a:r>
            <a:r>
              <a:rPr lang="en-US" sz="2800" dirty="0">
                <a:cs typeface="B Nazanin" pitchFamily="2" charset="-78"/>
              </a:rPr>
              <a:t>- </a:t>
            </a:r>
            <a:r>
              <a:rPr lang="fa-IR" sz="2800" dirty="0">
                <a:cs typeface="B Nazanin" pitchFamily="2" charset="-78"/>
              </a:rPr>
              <a:t>كارت خوان </a:t>
            </a:r>
            <a:endParaRPr lang="en-US" sz="2800" dirty="0" smtClean="0">
              <a:cs typeface="B Nazanin" pitchFamily="2" charset="-78"/>
            </a:endParaRPr>
          </a:p>
          <a:p>
            <a:pPr algn="r"/>
            <a:r>
              <a:rPr lang="fa-IR" sz="2800" dirty="0" smtClean="0">
                <a:cs typeface="B Nazanin" pitchFamily="2" charset="-78"/>
              </a:rPr>
              <a:t>۲</a:t>
            </a:r>
            <a:r>
              <a:rPr lang="en-US" sz="2800" dirty="0" smtClean="0">
                <a:cs typeface="B Nazanin" pitchFamily="2" charset="-78"/>
              </a:rPr>
              <a:t> MDF - </a:t>
            </a:r>
            <a:r>
              <a:rPr lang="fa-IR" sz="2800" dirty="0">
                <a:cs typeface="B Nazanin" pitchFamily="2" charset="-78"/>
              </a:rPr>
              <a:t>خودرويي </a:t>
            </a:r>
            <a:endParaRPr lang="en-US" sz="2800" dirty="0" smtClean="0">
              <a:cs typeface="B Nazanin" pitchFamily="2" charset="-78"/>
            </a:endParaRPr>
          </a:p>
          <a:p>
            <a:pPr algn="r"/>
            <a:r>
              <a:rPr lang="fa-IR" sz="2800" dirty="0">
                <a:cs typeface="B Nazanin" pitchFamily="2" charset="-78"/>
              </a:rPr>
              <a:t>۳</a:t>
            </a:r>
            <a:r>
              <a:rPr lang="en-US" sz="2800" dirty="0">
                <a:cs typeface="B Nazanin" pitchFamily="2" charset="-78"/>
              </a:rPr>
              <a:t>- </a:t>
            </a:r>
            <a:r>
              <a:rPr lang="fa-IR" sz="2800" dirty="0">
                <a:cs typeface="B Nazanin" pitchFamily="2" charset="-78"/>
              </a:rPr>
              <a:t>تابلوي سقفي </a:t>
            </a:r>
          </a:p>
        </p:txBody>
      </p:sp>
      <p:pic>
        <p:nvPicPr>
          <p:cNvPr id="6" name="Picture 5" descr="http://www.imna.ir/images/docs/000133/133048/images/n00132629-r-b-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47625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172200" cy="714380"/>
          </a:xfrm>
        </p:spPr>
        <p:txBody>
          <a:bodyPr/>
          <a:lstStyle/>
          <a:p>
            <a:pPr algn="r"/>
            <a:r>
              <a:rPr lang="fa-IR" dirty="0" smtClean="0">
                <a:cs typeface="B Titr" pitchFamily="2" charset="-78"/>
              </a:rPr>
              <a:t>نتیجه گیری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57356" y="1928802"/>
            <a:ext cx="6858048" cy="2071702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cs typeface="B Nazanin" pitchFamily="2" charset="-78"/>
              </a:rPr>
              <a:t>با اجراي اين سامانه محاسبه دقيق كرايه توسط سامانه انجام و پرداخت كرايه با كارت در كليه تاكسي هاي(دربستي، گردشي و خطي) وباكارتهاي بانكي عضو شتاب در كوتاهترين زمان ممكن ميسر خواهد شد</a:t>
            </a:r>
            <a:r>
              <a:rPr lang="en-US" sz="2400" dirty="0" smtClean="0">
                <a:cs typeface="B Nazanin" pitchFamily="2" charset="-78"/>
              </a:rPr>
              <a:t>. </a:t>
            </a:r>
            <a:br>
              <a:rPr lang="en-US" sz="2400" dirty="0" smtClean="0">
                <a:cs typeface="B Nazanin" pitchFamily="2" charset="-78"/>
              </a:rPr>
            </a:br>
            <a:endParaRPr lang="fa-IR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320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تاکسی هوشمند  در ایران دانشجو: مجتبی فرامرزی  </vt:lpstr>
      <vt:lpstr>پروژه تاكسي هوشمند ، گامي بلند به سوي شهر الكترونيكي است، كه با هدف رفاه و ايجاد امنيت و آسايش براي شهروندان  بر اساس آن كليه تاكسي هاي پلاك زرد و سفيد هوشمند خواهند گرديد.  با اجراي اين سامانه محاسبه دقيق كرايه توسط سامانه انجام و پرداخت كرايه با كارت در كليه تاكسي هاي(دربستي، گردشي و خطي) و يا كارتهاي بانكي عضو شتاب فقط در تاكسي هاي دربستي در كوتاهترين زمان ممكن ميسر خواهد شد.  </vt:lpstr>
      <vt:lpstr>ويژگي ها و اهداف سامانه هوشمند تاكسي:</vt:lpstr>
      <vt:lpstr>بانك عامل:</vt:lpstr>
      <vt:lpstr>عملكرد سامانه:</vt:lpstr>
      <vt:lpstr>۲- پرداخت كرايه </vt:lpstr>
      <vt:lpstr>جمع آوري اطلاعات </vt:lpstr>
      <vt:lpstr>بخش هاي خودرويي سامانه هوشمند تاكسي: </vt:lpstr>
      <vt:lpstr>نتیجه گیری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تاکسی هوشمند  در ایران</dc:title>
  <dc:creator>MRT</dc:creator>
  <cp:lastModifiedBy>MRT</cp:lastModifiedBy>
  <cp:revision>19</cp:revision>
  <dcterms:created xsi:type="dcterms:W3CDTF">2015-02-16T16:37:17Z</dcterms:created>
  <dcterms:modified xsi:type="dcterms:W3CDTF">2015-03-24T18:43:38Z</dcterms:modified>
</cp:coreProperties>
</file>