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12" r:id="rId1"/>
  </p:sldMasterIdLst>
  <p:sldIdLst>
    <p:sldId id="256" r:id="rId2"/>
    <p:sldId id="257" r:id="rId3"/>
    <p:sldId id="265" r:id="rId4"/>
    <p:sldId id="258" r:id="rId5"/>
    <p:sldId id="259" r:id="rId6"/>
    <p:sldId id="260" r:id="rId7"/>
    <p:sldId id="262" r:id="rId8"/>
    <p:sldId id="261" r:id="rId9"/>
    <p:sldId id="263" r:id="rId10"/>
    <p:sldId id="264" r:id="rId11"/>
    <p:sldId id="266" r:id="rId12"/>
    <p:sldId id="267"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2540" autoAdjust="0"/>
  </p:normalViewPr>
  <p:slideViewPr>
    <p:cSldViewPr>
      <p:cViewPr>
        <p:scale>
          <a:sx n="60" d="100"/>
          <a:sy n="60" d="100"/>
        </p:scale>
        <p:origin x="-1626"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2C1F784-6807-4ADE-A612-D0185236E107}" type="datetimeFigureOut">
              <a:rPr lang="fa-IR" smtClean="0"/>
              <a:t>12/14/1434</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20775F1-10E2-4188-8DD6-C99A3E499C38}"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2C1F784-6807-4ADE-A612-D0185236E107}" type="datetimeFigureOut">
              <a:rPr lang="fa-IR" smtClean="0"/>
              <a:t>12/14/1434</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20775F1-10E2-4188-8DD6-C99A3E499C38}"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2C1F784-6807-4ADE-A612-D0185236E107}" type="datetimeFigureOut">
              <a:rPr lang="fa-IR" smtClean="0"/>
              <a:t>12/14/1434</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20775F1-10E2-4188-8DD6-C99A3E499C38}"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2C1F784-6807-4ADE-A612-D0185236E107}" type="datetimeFigureOut">
              <a:rPr lang="fa-IR" smtClean="0"/>
              <a:t>12/14/1434</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0775F1-10E2-4188-8DD6-C99A3E499C38}"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2C1F784-6807-4ADE-A612-D0185236E107}" type="datetimeFigureOut">
              <a:rPr lang="fa-IR" smtClean="0"/>
              <a:t>12/14/1434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20775F1-10E2-4188-8DD6-C99A3E499C38}" type="slidenum">
              <a:rPr lang="fa-IR" smtClean="0"/>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2C1F784-6807-4ADE-A612-D0185236E107}" type="datetimeFigureOut">
              <a:rPr lang="fa-IR" smtClean="0"/>
              <a:t>12/14/1434</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20775F1-10E2-4188-8DD6-C99A3E499C38}"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348880"/>
            <a:ext cx="7772400" cy="1470025"/>
          </a:xfrm>
        </p:spPr>
        <p:txBody>
          <a:bodyPr/>
          <a:lstStyle/>
          <a:p>
            <a:r>
              <a:rPr lang="fa-IR" dirty="0" smtClean="0"/>
              <a:t>به نام خداوند مهربان</a:t>
            </a:r>
            <a:endParaRPr lang="fa-IR" dirty="0"/>
          </a:p>
        </p:txBody>
      </p:sp>
      <p:sp>
        <p:nvSpPr>
          <p:cNvPr id="3" name="Subtitle 2"/>
          <p:cNvSpPr>
            <a:spLocks noGrp="1"/>
          </p:cNvSpPr>
          <p:nvPr>
            <p:ph type="subTitle" idx="1"/>
          </p:nvPr>
        </p:nvSpPr>
        <p:spPr/>
        <p:txBody>
          <a:bodyPr/>
          <a:lstStyle/>
          <a:p>
            <a:endParaRPr lang="fa-IR" dirty="0"/>
          </a:p>
        </p:txBody>
      </p:sp>
    </p:spTree>
    <p:extLst>
      <p:ext uri="{BB962C8B-B14F-4D97-AF65-F5344CB8AC3E}">
        <p14:creationId xmlns:p14="http://schemas.microsoft.com/office/powerpoint/2010/main" val="3761936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نتیجه گیری</a:t>
            </a:r>
            <a:endParaRPr lang="fa-IR" dirty="0"/>
          </a:p>
        </p:txBody>
      </p:sp>
      <p:sp>
        <p:nvSpPr>
          <p:cNvPr id="3" name="Content Placeholder 2"/>
          <p:cNvSpPr>
            <a:spLocks noGrp="1"/>
          </p:cNvSpPr>
          <p:nvPr>
            <p:ph idx="1"/>
          </p:nvPr>
        </p:nvSpPr>
        <p:spPr/>
        <p:txBody>
          <a:bodyPr/>
          <a:lstStyle/>
          <a:p>
            <a:pPr marL="0" indent="0" algn="just">
              <a:lnSpc>
                <a:spcPct val="115000"/>
              </a:lnSpc>
              <a:buNone/>
              <a:tabLst>
                <a:tab pos="2540" algn="l"/>
              </a:tabLst>
            </a:pPr>
            <a:r>
              <a:rPr lang="ar-SA" sz="2800" dirty="0" smtClean="0">
                <a:solidFill>
                  <a:srgbClr val="333333"/>
                </a:solidFill>
                <a:latin typeface="Calibri"/>
                <a:ea typeface="Times New Roman"/>
                <a:cs typeface="Times New Roman"/>
              </a:rPr>
              <a:t> </a:t>
            </a:r>
            <a:r>
              <a:rPr lang="ar-SA" sz="2800" dirty="0">
                <a:solidFill>
                  <a:srgbClr val="333333"/>
                </a:solidFill>
                <a:latin typeface="Calibri"/>
                <a:ea typeface="Times New Roman"/>
                <a:cs typeface="Times New Roman"/>
              </a:rPr>
              <a:t/>
            </a:r>
            <a:br>
              <a:rPr lang="ar-SA" sz="2800" dirty="0">
                <a:solidFill>
                  <a:srgbClr val="333333"/>
                </a:solidFill>
                <a:latin typeface="Calibri"/>
                <a:ea typeface="Times New Roman"/>
                <a:cs typeface="Times New Roman"/>
              </a:rPr>
            </a:br>
            <a:r>
              <a:rPr lang="ar-SA" sz="2800" dirty="0">
                <a:solidFill>
                  <a:srgbClr val="333333"/>
                </a:solidFill>
                <a:latin typeface="Calibri"/>
                <a:ea typeface="Times New Roman"/>
                <a:cs typeface="Times New Roman"/>
              </a:rPr>
              <a:t>در این </a:t>
            </a:r>
            <a:r>
              <a:rPr lang="fa-IR" sz="2800" dirty="0" smtClean="0">
                <a:solidFill>
                  <a:srgbClr val="333333"/>
                </a:solidFill>
                <a:latin typeface="Calibri"/>
                <a:ea typeface="Times New Roman"/>
                <a:cs typeface="Times New Roman"/>
              </a:rPr>
              <a:t>مبحث</a:t>
            </a:r>
            <a:r>
              <a:rPr lang="ar-SA" sz="2800" dirty="0" smtClean="0">
                <a:solidFill>
                  <a:srgbClr val="333333"/>
                </a:solidFill>
                <a:latin typeface="Calibri"/>
                <a:ea typeface="Times New Roman"/>
                <a:cs typeface="Times New Roman"/>
              </a:rPr>
              <a:t> </a:t>
            </a:r>
            <a:r>
              <a:rPr lang="ar-SA" sz="2800" dirty="0">
                <a:solidFill>
                  <a:srgbClr val="333333"/>
                </a:solidFill>
                <a:latin typeface="Calibri"/>
                <a:ea typeface="Times New Roman"/>
                <a:cs typeface="Times New Roman"/>
              </a:rPr>
              <a:t>تلاش شده است الگوریتم </a:t>
            </a:r>
            <a:r>
              <a:rPr lang="en-US" sz="2800" dirty="0">
                <a:solidFill>
                  <a:srgbClr val="333333"/>
                </a:solidFill>
                <a:latin typeface="Times New Roman"/>
                <a:ea typeface="Times New Roman"/>
                <a:cs typeface="Arial"/>
              </a:rPr>
              <a:t>ABC</a:t>
            </a:r>
            <a:r>
              <a:rPr lang="fa-IR" sz="2800" dirty="0">
                <a:solidFill>
                  <a:srgbClr val="333333"/>
                </a:solidFill>
                <a:latin typeface="Calibri"/>
                <a:ea typeface="Times New Roman"/>
                <a:cs typeface="Times New Roman"/>
              </a:rPr>
              <a:t> یک </a:t>
            </a:r>
            <a:r>
              <a:rPr lang="ar-SA" sz="2800" dirty="0">
                <a:solidFill>
                  <a:srgbClr val="333333"/>
                </a:solidFill>
                <a:latin typeface="Calibri"/>
                <a:ea typeface="Times New Roman"/>
                <a:cs typeface="Times New Roman"/>
              </a:rPr>
              <a:t>الگوریتم هوش جمعی و مبتنی بر جمعیت است بررسی شده است.</a:t>
            </a:r>
            <a:br>
              <a:rPr lang="ar-SA" sz="2800" dirty="0">
                <a:solidFill>
                  <a:srgbClr val="333333"/>
                </a:solidFill>
                <a:latin typeface="Calibri"/>
                <a:ea typeface="Times New Roman"/>
                <a:cs typeface="Times New Roman"/>
              </a:rPr>
            </a:br>
            <a:r>
              <a:rPr lang="ar-SA" sz="2800" dirty="0">
                <a:solidFill>
                  <a:srgbClr val="333333"/>
                </a:solidFill>
                <a:latin typeface="Calibri"/>
                <a:ea typeface="Times New Roman"/>
                <a:cs typeface="Times New Roman"/>
              </a:rPr>
              <a:t>الگوریتم </a:t>
            </a:r>
            <a:r>
              <a:rPr lang="en-US" sz="2800" dirty="0">
                <a:solidFill>
                  <a:srgbClr val="333333"/>
                </a:solidFill>
                <a:latin typeface="Times New Roman"/>
                <a:ea typeface="Times New Roman"/>
                <a:cs typeface="Arial"/>
              </a:rPr>
              <a:t>ABC</a:t>
            </a:r>
            <a:r>
              <a:rPr lang="ar-SA" sz="2800" dirty="0">
                <a:solidFill>
                  <a:srgbClr val="333333"/>
                </a:solidFill>
                <a:latin typeface="Calibri"/>
                <a:ea typeface="Times New Roman"/>
                <a:cs typeface="Times New Roman"/>
              </a:rPr>
              <a:t> در توابع عددی دوبعدی بالا مورد آزمایش قرار گرفت. از شبیه سازی نتایج آن منعقد می شود که </a:t>
            </a:r>
            <a:r>
              <a:rPr lang="fa-IR" sz="2800" dirty="0">
                <a:solidFill>
                  <a:srgbClr val="333333"/>
                </a:solidFill>
                <a:latin typeface="Calibri"/>
                <a:ea typeface="Times New Roman"/>
                <a:cs typeface="Times New Roman"/>
              </a:rPr>
              <a:t>الگوریتم پیشنهاد شده توانایی خروجی مینیمم محلی را دارد و می تواند برای توابع چند متغیره و  بهینه سازی توابع مرکب موثر باشد. </a:t>
            </a:r>
            <a:endParaRPr lang="en-US" sz="2400" dirty="0">
              <a:latin typeface="Calibri"/>
              <a:ea typeface="Times New Roman"/>
              <a:cs typeface="Arial"/>
            </a:endParaRPr>
          </a:p>
          <a:p>
            <a:pPr marL="0" indent="0">
              <a:buNone/>
            </a:pPr>
            <a:endParaRPr lang="fa-IR" dirty="0"/>
          </a:p>
        </p:txBody>
      </p:sp>
    </p:spTree>
    <p:extLst>
      <p:ext uri="{BB962C8B-B14F-4D97-AF65-F5344CB8AC3E}">
        <p14:creationId xmlns:p14="http://schemas.microsoft.com/office/powerpoint/2010/main" val="4327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239000" cy="1143000"/>
          </a:xfrm>
        </p:spPr>
        <p:txBody>
          <a:bodyPr/>
          <a:lstStyle/>
          <a:p>
            <a:pPr algn="ctr"/>
            <a:r>
              <a:rPr lang="fa-IR" dirty="0" smtClean="0"/>
              <a:t>مناجات</a:t>
            </a:r>
            <a:endParaRPr lang="fa-IR" dirty="0"/>
          </a:p>
        </p:txBody>
      </p:sp>
      <p:sp>
        <p:nvSpPr>
          <p:cNvPr id="3" name="Content Placeholder 2"/>
          <p:cNvSpPr>
            <a:spLocks noGrp="1"/>
          </p:cNvSpPr>
          <p:nvPr>
            <p:ph idx="1"/>
          </p:nvPr>
        </p:nvSpPr>
        <p:spPr/>
        <p:txBody>
          <a:bodyPr/>
          <a:lstStyle/>
          <a:p>
            <a:pPr marL="0" indent="0" algn="ctr">
              <a:buNone/>
            </a:pPr>
            <a:r>
              <a:rPr lang="fa-IR" b="1" dirty="0">
                <a:solidFill>
                  <a:srgbClr val="3366FF"/>
                </a:solidFill>
              </a:rPr>
              <a:t>الهـي</a:t>
            </a:r>
            <a:r>
              <a:rPr lang="fa-IR" dirty="0"/>
              <a:t/>
            </a:r>
            <a:br>
              <a:rPr lang="fa-IR" dirty="0"/>
            </a:br>
            <a:r>
              <a:rPr lang="fa-IR" dirty="0"/>
              <a:t>باز آمديم با دو دست تهي چه باشد اگر مرحمي بر خستگان نهي</a:t>
            </a:r>
            <a:br>
              <a:rPr lang="fa-IR" dirty="0"/>
            </a:br>
            <a:r>
              <a:rPr lang="fa-IR" b="1" dirty="0">
                <a:solidFill>
                  <a:srgbClr val="3366FF"/>
                </a:solidFill>
              </a:rPr>
              <a:t>الهـي</a:t>
            </a:r>
            <a:r>
              <a:rPr lang="fa-IR" dirty="0"/>
              <a:t/>
            </a:r>
            <a:br>
              <a:rPr lang="fa-IR" dirty="0"/>
            </a:br>
            <a:r>
              <a:rPr lang="fa-IR" dirty="0"/>
              <a:t>گرفتار آن دردم كه تو دواي آني و در آرزوي آن سوزم كه تو سرانجام آني</a:t>
            </a:r>
            <a:br>
              <a:rPr lang="fa-IR" dirty="0"/>
            </a:br>
            <a:r>
              <a:rPr lang="fa-IR" b="1" dirty="0">
                <a:solidFill>
                  <a:srgbClr val="3366FF"/>
                </a:solidFill>
              </a:rPr>
              <a:t>الهـي</a:t>
            </a:r>
            <a:r>
              <a:rPr lang="fa-IR" dirty="0"/>
              <a:t/>
            </a:r>
            <a:br>
              <a:rPr lang="fa-IR" dirty="0"/>
            </a:br>
            <a:r>
              <a:rPr lang="fa-IR" dirty="0"/>
              <a:t>هر دلشده اي با ياري و غمگساري و من بي يار و غريبم</a:t>
            </a:r>
            <a:br>
              <a:rPr lang="fa-IR" dirty="0"/>
            </a:br>
            <a:r>
              <a:rPr lang="fa-IR" b="1" dirty="0">
                <a:solidFill>
                  <a:srgbClr val="3366FF"/>
                </a:solidFill>
              </a:rPr>
              <a:t>الهـي</a:t>
            </a:r>
            <a:r>
              <a:rPr lang="fa-IR" dirty="0"/>
              <a:t/>
            </a:r>
            <a:br>
              <a:rPr lang="fa-IR" dirty="0"/>
            </a:br>
            <a:r>
              <a:rPr lang="fa-IR" dirty="0"/>
              <a:t>چراغ دل مريداني و انس جان غريباني، كريما آسايش سينه محباني و نهايت همت قاصداني</a:t>
            </a:r>
          </a:p>
        </p:txBody>
      </p:sp>
    </p:spTree>
    <p:extLst>
      <p:ext uri="{BB962C8B-B14F-4D97-AF65-F5344CB8AC3E}">
        <p14:creationId xmlns:p14="http://schemas.microsoft.com/office/powerpoint/2010/main" val="3686530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Rectangle 4"/>
          <p:cNvSpPr/>
          <p:nvPr/>
        </p:nvSpPr>
        <p:spPr>
          <a:xfrm>
            <a:off x="-468560" y="1268760"/>
            <a:ext cx="4355976" cy="3570208"/>
          </a:xfrm>
          <a:prstGeom prst="rect">
            <a:avLst/>
          </a:prstGeom>
        </p:spPr>
        <p:txBody>
          <a:bodyPr wrap="square">
            <a:spAutoFit/>
          </a:bodyPr>
          <a:lstStyle/>
          <a:p>
            <a:pPr lvl="0" algn="ctr">
              <a:spcBef>
                <a:spcPts val="600"/>
              </a:spcBef>
              <a:buClr>
                <a:srgbClr val="B13F9A"/>
              </a:buClr>
              <a:buSzPct val="73000"/>
            </a:pPr>
            <a:r>
              <a:rPr lang="fa-IR" sz="5400" dirty="0">
                <a:solidFill>
                  <a:prstClr val="black"/>
                </a:solidFill>
              </a:rPr>
              <a:t>با تشکر از توجه تان </a:t>
            </a:r>
          </a:p>
          <a:p>
            <a:pPr lvl="0" algn="ctr">
              <a:spcBef>
                <a:spcPts val="600"/>
              </a:spcBef>
              <a:buClr>
                <a:srgbClr val="B13F9A"/>
              </a:buClr>
              <a:buSzPct val="73000"/>
            </a:pPr>
            <a:endParaRPr lang="fa-IR" sz="5400" dirty="0">
              <a:solidFill>
                <a:prstClr val="black"/>
              </a:solidFill>
            </a:endParaRPr>
          </a:p>
          <a:p>
            <a:pPr lvl="0" algn="ctr">
              <a:spcBef>
                <a:spcPts val="600"/>
              </a:spcBef>
              <a:buClr>
                <a:srgbClr val="B13F9A"/>
              </a:buClr>
              <a:buSzPct val="73000"/>
            </a:pPr>
            <a:r>
              <a:rPr lang="fa-IR" sz="5400" dirty="0">
                <a:solidFill>
                  <a:prstClr val="black"/>
                </a:solidFill>
              </a:rPr>
              <a:t>پایان</a:t>
            </a:r>
            <a:endParaRPr lang="fa-IR" sz="5400" dirty="0">
              <a:solidFill>
                <a:prstClr val="black"/>
              </a:solidFill>
            </a:endParaRPr>
          </a:p>
        </p:txBody>
      </p:sp>
    </p:spTree>
    <p:extLst>
      <p:ext uri="{BB962C8B-B14F-4D97-AF65-F5344CB8AC3E}">
        <p14:creationId xmlns:p14="http://schemas.microsoft.com/office/powerpoint/2010/main" val="2948980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marL="0" indent="0">
              <a:buNone/>
            </a:pPr>
            <a:r>
              <a:rPr lang="fa-IR" dirty="0" smtClean="0"/>
              <a:t>موضوع : الگوریتم کلونی زنبور عسل</a:t>
            </a:r>
          </a:p>
          <a:p>
            <a:pPr marL="0" indent="0">
              <a:buNone/>
            </a:pPr>
            <a:r>
              <a:rPr lang="fa-IR" dirty="0"/>
              <a:t> </a:t>
            </a:r>
            <a:r>
              <a:rPr lang="fa-IR" dirty="0" smtClean="0"/>
              <a:t>ارائه توسط : پوریا محمدی</a:t>
            </a:r>
          </a:p>
          <a:p>
            <a:pPr marL="0" indent="0">
              <a:buNone/>
            </a:pPr>
            <a:r>
              <a:rPr lang="fa-IR" dirty="0" smtClean="0"/>
              <a:t>درس سیستم های خبره</a:t>
            </a:r>
          </a:p>
          <a:p>
            <a:pPr marL="0" indent="0">
              <a:buNone/>
            </a:pPr>
            <a:r>
              <a:rPr lang="fa-IR" dirty="0" smtClean="0"/>
              <a:t>استاد مربوطه : سرکار خانم مهندس عابدینی</a:t>
            </a:r>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3645024"/>
            <a:ext cx="5143500" cy="3048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5726986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5416"/>
            <a:ext cx="7239000" cy="1143000"/>
          </a:xfrm>
        </p:spPr>
        <p:txBody>
          <a:bodyPr/>
          <a:lstStyle/>
          <a:p>
            <a:pPr algn="ctr"/>
            <a:r>
              <a:rPr lang="fa-IR" dirty="0" smtClean="0"/>
              <a:t>مقدمه</a:t>
            </a:r>
            <a:endParaRPr lang="fa-IR" dirty="0"/>
          </a:p>
        </p:txBody>
      </p:sp>
      <p:sp>
        <p:nvSpPr>
          <p:cNvPr id="3" name="Content Placeholder 2"/>
          <p:cNvSpPr>
            <a:spLocks noGrp="1"/>
          </p:cNvSpPr>
          <p:nvPr>
            <p:ph idx="1"/>
          </p:nvPr>
        </p:nvSpPr>
        <p:spPr>
          <a:xfrm>
            <a:off x="323528" y="908720"/>
            <a:ext cx="7239000" cy="4846320"/>
          </a:xfrm>
        </p:spPr>
        <p:txBody>
          <a:bodyPr>
            <a:noAutofit/>
          </a:bodyPr>
          <a:lstStyle/>
          <a:p>
            <a:pPr marL="0" indent="0">
              <a:buNone/>
            </a:pPr>
            <a:r>
              <a:rPr lang="fa-IR" sz="1800" b="1" dirty="0"/>
              <a:t>حشرات اجتماعی (زنبورعسل , زنبور معمولی , مورچه ها , موریانه ها) برای میلیونها سال بر روی کره زمین زندگی کرده اند , آشیانه های مختلف و بسیاری از ساخته های پیچیده تر ساخته اند و آذوقه شان را سازماندهی کرده اند.کلونی حشرات اجتماعی بسیار انعطاف پذیر محسوب میشود و به خوبی قابلیت همساز شدن با محیط جدید را دارند.این انعطاف پذیری این امکان را به کلونی میدهد تا بتواند حتی با مواجه شدن با شرایط سخت و مشکلات , به زندگی خود ادامه دهد.</a:t>
            </a:r>
            <a:br>
              <a:rPr lang="fa-IR" sz="1800" b="1" dirty="0"/>
            </a:br>
            <a:r>
              <a:rPr lang="fa-IR" sz="1800" b="1" dirty="0"/>
              <a:t>پویاگرایی جمعیت حشرات نتیجه ایی از عملکردها و تعاملات بین حشرات با یکدیگر و با محیط اطراف است.تعاملات بین حشرات بر اساس یک سری عوامل فیزیکی و شیمیایی امکان پذیر شده است.محصول نهایی این تعاملات و عملکردها , رفتار اجتماعی این گونه حشرات محسوب میشود.</a:t>
            </a:r>
            <a:br>
              <a:rPr lang="fa-IR" sz="1800" b="1" dirty="0"/>
            </a:br>
            <a:r>
              <a:rPr lang="fa-IR" sz="1800" b="1" dirty="0"/>
              <a:t>مثالی برای چنین رفتارهایی , رقص مورچه ها در هنگام جمع آوری محصول است.مثال دیگری برای این حالت ترشح فنومون (هورمون جنسی) در مورچه هاست که موجب راه گذاری برای مورچه های دیگر خواهد شد.این سیستمهای ارتباطی بین حشرات مختلف موجب به وجود آمدن مقوله ایی به نام "هوش اشتراکی" میشود.به این معنی که حشرات فوق به هنگام قرار گرفتن در کنار یکدیگر دارای فاکتوری هوشمند میشوند که در غیاب یکدیگر قادر به انجام چنین کاری نیستند.</a:t>
            </a:r>
          </a:p>
        </p:txBody>
      </p:sp>
    </p:spTree>
    <p:extLst>
      <p:ext uri="{BB962C8B-B14F-4D97-AF65-F5344CB8AC3E}">
        <p14:creationId xmlns:p14="http://schemas.microsoft.com/office/powerpoint/2010/main" val="1897831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چکیده</a:t>
            </a:r>
            <a:endParaRPr lang="fa-IR" dirty="0"/>
          </a:p>
        </p:txBody>
      </p:sp>
      <p:sp>
        <p:nvSpPr>
          <p:cNvPr id="3" name="Content Placeholder 2"/>
          <p:cNvSpPr>
            <a:spLocks noGrp="1"/>
          </p:cNvSpPr>
          <p:nvPr>
            <p:ph idx="1"/>
          </p:nvPr>
        </p:nvSpPr>
        <p:spPr/>
        <p:txBody>
          <a:bodyPr>
            <a:normAutofit lnSpcReduction="10000"/>
          </a:bodyPr>
          <a:lstStyle/>
          <a:p>
            <a:pPr marL="0" indent="0" algn="just">
              <a:lnSpc>
                <a:spcPct val="115000"/>
              </a:lnSpc>
              <a:spcAft>
                <a:spcPts val="1000"/>
              </a:spcAft>
              <a:buNone/>
              <a:tabLst>
                <a:tab pos="2540" algn="l"/>
              </a:tabLst>
            </a:pPr>
            <a:r>
              <a:rPr lang="fa-IR" sz="2800" dirty="0" smtClean="0">
                <a:solidFill>
                  <a:srgbClr val="333333"/>
                </a:solidFill>
                <a:latin typeface="Calibri"/>
                <a:ea typeface="Times New Roman"/>
                <a:cs typeface="Times New Roman"/>
              </a:rPr>
              <a:t>هوش </a:t>
            </a:r>
            <a:r>
              <a:rPr lang="fa-IR" sz="2800" dirty="0">
                <a:solidFill>
                  <a:srgbClr val="333333"/>
                </a:solidFill>
                <a:latin typeface="Calibri"/>
                <a:ea typeface="Times New Roman"/>
                <a:cs typeface="Times New Roman"/>
              </a:rPr>
              <a:t>جمعی شاخه ای از پژوهش بر اساس جمعیت است که مدل های جمعیتی از عوامل مورد تداخل یا ازدحام که می توانند خود سازماندهی کنند . کلونی مورچه، ازدحام پرندگان و یا زنبورها یک نمونه ساده ای از سیستم جمعیتی است. دیگر نمونه ای از هوش جمعی کلونی زنبور عسل در اطراف کندو است. هوش کلونی زنبور عسل (</a:t>
            </a:r>
            <a:r>
              <a:rPr lang="en-US" sz="2800" dirty="0">
                <a:solidFill>
                  <a:srgbClr val="333333"/>
                </a:solidFill>
                <a:latin typeface="Times New Roman"/>
                <a:ea typeface="Times New Roman"/>
                <a:cs typeface="Arial"/>
              </a:rPr>
              <a:t>ABC</a:t>
            </a:r>
            <a:r>
              <a:rPr lang="fa-IR" sz="2800" dirty="0">
                <a:solidFill>
                  <a:srgbClr val="333333"/>
                </a:solidFill>
                <a:latin typeface="Calibri"/>
                <a:ea typeface="Times New Roman"/>
                <a:cs typeface="Times New Roman"/>
              </a:rPr>
              <a:t>) یک  الگوریتم است که یک الگوریتم بهینه سازی بر اساس رفتار هوشمندانه جمعیت زنبور عسل است. در این مفاله، الگوریتم </a:t>
            </a:r>
            <a:r>
              <a:rPr lang="en-US" sz="2800" dirty="0">
                <a:solidFill>
                  <a:srgbClr val="333333"/>
                </a:solidFill>
                <a:latin typeface="Times New Roman"/>
                <a:ea typeface="Times New Roman"/>
                <a:cs typeface="Arial"/>
              </a:rPr>
              <a:t>ABC </a:t>
            </a:r>
            <a:r>
              <a:rPr lang="fa-IR" sz="2800" dirty="0">
                <a:solidFill>
                  <a:srgbClr val="333333"/>
                </a:solidFill>
                <a:latin typeface="Times New Roman"/>
                <a:ea typeface="Times New Roman"/>
                <a:cs typeface="Arial"/>
              </a:rPr>
              <a:t>برای بهینه سازی توابع چند متغیره مورد استفاده قرار می گیرد. و نتایج تولید شده توسط الگوریتم </a:t>
            </a:r>
            <a:r>
              <a:rPr lang="en-US" sz="2800" dirty="0">
                <a:solidFill>
                  <a:srgbClr val="333333"/>
                </a:solidFill>
                <a:latin typeface="Times New Roman"/>
                <a:ea typeface="Times New Roman"/>
                <a:cs typeface="Arial"/>
              </a:rPr>
              <a:t>ABC </a:t>
            </a:r>
            <a:r>
              <a:rPr lang="fa-IR" sz="2800" dirty="0">
                <a:solidFill>
                  <a:srgbClr val="333333"/>
                </a:solidFill>
                <a:latin typeface="Times New Roman"/>
                <a:ea typeface="Times New Roman"/>
                <a:cs typeface="Arial"/>
              </a:rPr>
              <a:t> مقایسه می شوند.</a:t>
            </a:r>
            <a:endParaRPr lang="en-US" sz="2400" dirty="0">
              <a:latin typeface="Calibri"/>
              <a:ea typeface="Times New Roman"/>
              <a:cs typeface="Arial"/>
            </a:endParaRPr>
          </a:p>
          <a:p>
            <a:pPr marL="0" indent="0">
              <a:buNone/>
            </a:pPr>
            <a:endParaRPr lang="fa-IR" dirty="0"/>
          </a:p>
        </p:txBody>
      </p:sp>
    </p:spTree>
    <p:extLst>
      <p:ext uri="{BB962C8B-B14F-4D97-AF65-F5344CB8AC3E}">
        <p14:creationId xmlns:p14="http://schemas.microsoft.com/office/powerpoint/2010/main" val="2848410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7239000" cy="1143000"/>
          </a:xfrm>
        </p:spPr>
        <p:txBody>
          <a:bodyPr>
            <a:normAutofit fontScale="90000"/>
          </a:bodyPr>
          <a:lstStyle/>
          <a:p>
            <a:pPr algn="r">
              <a:lnSpc>
                <a:spcPct val="115000"/>
              </a:lnSpc>
              <a:spcAft>
                <a:spcPts val="1000"/>
              </a:spcAft>
              <a:tabLst>
                <a:tab pos="2540" algn="l"/>
              </a:tabLst>
            </a:pPr>
            <a:r>
              <a:rPr lang="fa-IR" sz="4000" dirty="0" smtClean="0">
                <a:solidFill>
                  <a:srgbClr val="333333"/>
                </a:solidFill>
                <a:latin typeface="Calibri"/>
                <a:ea typeface="Times New Roman"/>
                <a:cs typeface="Times New Roman"/>
              </a:rPr>
              <a:t/>
            </a:r>
            <a:br>
              <a:rPr lang="fa-IR" sz="4000" dirty="0" smtClean="0">
                <a:solidFill>
                  <a:srgbClr val="333333"/>
                </a:solidFill>
                <a:latin typeface="Calibri"/>
                <a:ea typeface="Times New Roman"/>
                <a:cs typeface="Times New Roman"/>
              </a:rPr>
            </a:br>
            <a:r>
              <a:rPr lang="fa-IR" sz="4000" dirty="0">
                <a:solidFill>
                  <a:srgbClr val="333333"/>
                </a:solidFill>
                <a:latin typeface="Calibri"/>
                <a:ea typeface="Times New Roman"/>
                <a:cs typeface="Times New Roman"/>
              </a:rPr>
              <a:t/>
            </a:r>
            <a:br>
              <a:rPr lang="fa-IR" sz="4000" dirty="0">
                <a:solidFill>
                  <a:srgbClr val="333333"/>
                </a:solidFill>
                <a:latin typeface="Calibri"/>
                <a:ea typeface="Times New Roman"/>
                <a:cs typeface="Times New Roman"/>
              </a:rPr>
            </a:br>
            <a:r>
              <a:rPr lang="fa-IR" sz="4000" dirty="0">
                <a:solidFill>
                  <a:srgbClr val="333333"/>
                </a:solidFill>
                <a:latin typeface="Calibri"/>
                <a:ea typeface="Times New Roman"/>
                <a:cs typeface="Times New Roman"/>
              </a:rPr>
              <a:t/>
            </a:r>
            <a:br>
              <a:rPr lang="fa-IR" sz="4000" dirty="0">
                <a:solidFill>
                  <a:srgbClr val="333333"/>
                </a:solidFill>
                <a:latin typeface="Calibri"/>
                <a:ea typeface="Times New Roman"/>
                <a:cs typeface="Times New Roman"/>
              </a:rPr>
            </a:br>
            <a:r>
              <a:rPr lang="fa-IR" sz="4000" dirty="0" smtClean="0">
                <a:solidFill>
                  <a:srgbClr val="333333"/>
                </a:solidFill>
                <a:latin typeface="Calibri"/>
                <a:ea typeface="Times New Roman"/>
                <a:cs typeface="Times New Roman"/>
              </a:rPr>
              <a:t/>
            </a:r>
            <a:br>
              <a:rPr lang="fa-IR" sz="4000" dirty="0" smtClean="0">
                <a:solidFill>
                  <a:srgbClr val="333333"/>
                </a:solidFill>
                <a:latin typeface="Calibri"/>
                <a:ea typeface="Times New Roman"/>
                <a:cs typeface="Times New Roman"/>
              </a:rPr>
            </a:br>
            <a:r>
              <a:rPr lang="ar-SA" sz="4000" dirty="0" smtClean="0">
                <a:solidFill>
                  <a:srgbClr val="333333"/>
                </a:solidFill>
                <a:latin typeface="Calibri"/>
                <a:ea typeface="Times New Roman"/>
                <a:cs typeface="Times New Roman"/>
              </a:rPr>
              <a:t>الگوریتم </a:t>
            </a:r>
            <a:r>
              <a:rPr lang="ar-SA" sz="4000" dirty="0">
                <a:solidFill>
                  <a:srgbClr val="333333"/>
                </a:solidFill>
                <a:latin typeface="Calibri"/>
                <a:ea typeface="Times New Roman"/>
                <a:cs typeface="Times New Roman"/>
              </a:rPr>
              <a:t>کلونی زنبور عسل (</a:t>
            </a:r>
            <a:r>
              <a:rPr lang="en-US" sz="4000" dirty="0">
                <a:solidFill>
                  <a:srgbClr val="333333"/>
                </a:solidFill>
                <a:latin typeface="Times New Roman"/>
                <a:ea typeface="Times New Roman"/>
                <a:cs typeface="Arial"/>
              </a:rPr>
              <a:t>ABC</a:t>
            </a:r>
            <a:r>
              <a:rPr lang="ar-SA" sz="4000" dirty="0">
                <a:solidFill>
                  <a:srgbClr val="333333"/>
                </a:solidFill>
                <a:latin typeface="Calibri"/>
                <a:ea typeface="Times New Roman"/>
                <a:cs typeface="Times New Roman"/>
              </a:rPr>
              <a:t>) </a:t>
            </a:r>
            <a:r>
              <a:rPr lang="en-US" sz="3600" dirty="0">
                <a:latin typeface="Calibri"/>
                <a:ea typeface="Times New Roman"/>
                <a:cs typeface="Arial"/>
              </a:rPr>
              <a:t/>
            </a:r>
            <a:br>
              <a:rPr lang="en-US" sz="3600" dirty="0">
                <a:latin typeface="Calibri"/>
                <a:ea typeface="Times New Roman"/>
                <a:cs typeface="Arial"/>
              </a:rPr>
            </a:br>
            <a:endParaRPr lang="fa-IR" dirty="0"/>
          </a:p>
        </p:txBody>
      </p:sp>
      <p:sp>
        <p:nvSpPr>
          <p:cNvPr id="3" name="Content Placeholder 2"/>
          <p:cNvSpPr>
            <a:spLocks noGrp="1"/>
          </p:cNvSpPr>
          <p:nvPr>
            <p:ph idx="1"/>
          </p:nvPr>
        </p:nvSpPr>
        <p:spPr>
          <a:xfrm>
            <a:off x="467544" y="1735058"/>
            <a:ext cx="7239000" cy="4846320"/>
          </a:xfrm>
        </p:spPr>
        <p:txBody>
          <a:bodyPr/>
          <a:lstStyle/>
          <a:p>
            <a:pPr marL="0" indent="0">
              <a:buNone/>
            </a:pPr>
            <a:r>
              <a:rPr lang="ar-SA" sz="2800" b="1" dirty="0" smtClean="0">
                <a:solidFill>
                  <a:srgbClr val="333333"/>
                </a:solidFill>
                <a:ea typeface="Times New Roman"/>
                <a:cs typeface="Badr" pitchFamily="2" charset="-78"/>
              </a:rPr>
              <a:t>زنبورها </a:t>
            </a:r>
            <a:r>
              <a:rPr lang="ar-SA" sz="2800" b="1" dirty="0">
                <a:solidFill>
                  <a:srgbClr val="333333"/>
                </a:solidFill>
                <a:ea typeface="Times New Roman"/>
                <a:cs typeface="Badr" pitchFamily="2" charset="-78"/>
              </a:rPr>
              <a:t>زمانی که مقداری شهد مورد نظر متناظر با ارزش های کد گذاری شده تابع پیدا کردند به تعامل با یکدیگر شروع می کنند. راه حل برای بهینه سازی مسایل می تواند از شدت تعامل زنبور عسل ها  به دست آمده باشد. برای بهینه سازی توابع چند متغیره ، کارابوگا الگوریتم کلونی زنبور عسل مصنوعی (</a:t>
            </a:r>
            <a:r>
              <a:rPr lang="en-US" sz="2800" b="1" dirty="0">
                <a:solidFill>
                  <a:srgbClr val="333333"/>
                </a:solidFill>
                <a:latin typeface="Times New Roman"/>
                <a:ea typeface="Times New Roman"/>
                <a:cs typeface="Badr" pitchFamily="2" charset="-78"/>
              </a:rPr>
              <a:t>ABC</a:t>
            </a:r>
            <a:r>
              <a:rPr lang="ar-SA" sz="2800" b="1" dirty="0">
                <a:solidFill>
                  <a:srgbClr val="333333"/>
                </a:solidFill>
                <a:latin typeface="Times New Roman"/>
                <a:ea typeface="Times New Roman"/>
                <a:cs typeface="Badr" pitchFamily="2" charset="-78"/>
              </a:rPr>
              <a:t>) را بیان کرده است که از الگوریتم زنبور مجازی متفاوت است</a:t>
            </a:r>
            <a:endParaRPr lang="fa-IR" b="1" dirty="0">
              <a:cs typeface="Badr"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4411842"/>
            <a:ext cx="3312368" cy="2473542"/>
          </a:xfrm>
          <a:prstGeom prst="rect">
            <a:avLst/>
          </a:prstGeom>
        </p:spPr>
      </p:pic>
    </p:spTree>
    <p:extLst>
      <p:ext uri="{BB962C8B-B14F-4D97-AF65-F5344CB8AC3E}">
        <p14:creationId xmlns:p14="http://schemas.microsoft.com/office/powerpoint/2010/main" val="1185496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pPr marL="0" indent="0" algn="ctr">
              <a:buNone/>
            </a:pPr>
            <a:r>
              <a:rPr lang="en-GB" sz="4800" dirty="0" smtClean="0">
                <a:solidFill>
                  <a:srgbClr val="FF0000"/>
                </a:solidFill>
              </a:rPr>
              <a:t>ABC</a:t>
            </a:r>
            <a:r>
              <a:rPr lang="fa-IR" sz="4800" dirty="0" smtClean="0"/>
              <a:t> مخفف چیست؟</a:t>
            </a:r>
          </a:p>
          <a:p>
            <a:pPr marL="0" indent="0" algn="ctr">
              <a:buNone/>
            </a:pPr>
            <a:endParaRPr lang="fa-IR" dirty="0"/>
          </a:p>
          <a:p>
            <a:pPr marL="0" indent="0" algn="ctr">
              <a:buNone/>
            </a:pPr>
            <a:r>
              <a:rPr lang="en-GB" sz="4800" dirty="0">
                <a:solidFill>
                  <a:srgbClr val="FF0000"/>
                </a:solidFill>
              </a:rPr>
              <a:t>A</a:t>
            </a:r>
            <a:r>
              <a:rPr lang="en-GB" sz="4800" dirty="0"/>
              <a:t>rtificial </a:t>
            </a:r>
            <a:r>
              <a:rPr lang="en-GB" sz="4800" dirty="0" smtClean="0">
                <a:solidFill>
                  <a:srgbClr val="FF0000"/>
                </a:solidFill>
              </a:rPr>
              <a:t>B</a:t>
            </a:r>
            <a:r>
              <a:rPr lang="en-GB" sz="4800" dirty="0" smtClean="0"/>
              <a:t>ee </a:t>
            </a:r>
            <a:r>
              <a:rPr lang="en-GB" sz="4800" dirty="0" smtClean="0">
                <a:solidFill>
                  <a:srgbClr val="FF0000"/>
                </a:solidFill>
              </a:rPr>
              <a:t>C</a:t>
            </a:r>
            <a:r>
              <a:rPr lang="en-GB" sz="4800" dirty="0" smtClean="0"/>
              <a:t>olony</a:t>
            </a:r>
            <a:endParaRPr lang="fa-IR" sz="4800" dirty="0"/>
          </a:p>
        </p:txBody>
      </p:sp>
    </p:spTree>
    <p:extLst>
      <p:ext uri="{BB962C8B-B14F-4D97-AF65-F5344CB8AC3E}">
        <p14:creationId xmlns:p14="http://schemas.microsoft.com/office/powerpoint/2010/main" val="1732021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484784"/>
            <a:ext cx="6624736" cy="4198248"/>
          </a:xfrm>
        </p:spPr>
        <p:txBody>
          <a:bodyPr>
            <a:normAutofit fontScale="92500" lnSpcReduction="10000"/>
          </a:bodyPr>
          <a:lstStyle/>
          <a:p>
            <a:pPr marL="0" indent="0">
              <a:buNone/>
            </a:pPr>
            <a:r>
              <a:rPr lang="fa-IR" b="1" dirty="0">
                <a:cs typeface="B Zar" pitchFamily="2" charset="-78"/>
              </a:rPr>
              <a:t/>
            </a:r>
            <a:br>
              <a:rPr lang="fa-IR" b="1" dirty="0">
                <a:cs typeface="B Zar" pitchFamily="2" charset="-78"/>
              </a:rPr>
            </a:br>
            <a:r>
              <a:rPr lang="fa-IR" b="1" dirty="0" smtClean="0">
                <a:cs typeface="B Zar" pitchFamily="2" charset="-78"/>
              </a:rPr>
              <a:t>یک </a:t>
            </a:r>
            <a:r>
              <a:rPr lang="fa-IR" b="1" dirty="0">
                <a:cs typeface="B Zar" pitchFamily="2" charset="-78"/>
              </a:rPr>
              <a:t>کلونی زنبور عسل می تواند در مسافت زیادی و نیز در جهت های گوناگون پخش شود تا از منابع غذایی بهره برداری کند. </a:t>
            </a:r>
            <a:br>
              <a:rPr lang="fa-IR" b="1" dirty="0">
                <a:cs typeface="B Zar" pitchFamily="2" charset="-78"/>
              </a:rPr>
            </a:br>
            <a:r>
              <a:rPr lang="fa-IR" b="1" dirty="0">
                <a:cs typeface="B Zar" pitchFamily="2" charset="-78"/>
              </a:rPr>
              <a:t>قطعات گلدار با مقادیر زیادی نکتار و گرده که با تلاشی کم قابل جمع آوری است،به </a:t>
            </a:r>
            <a:r>
              <a:rPr lang="fa-IR" b="1" dirty="0" smtClean="0">
                <a:cs typeface="B Zar" pitchFamily="2" charset="-78"/>
              </a:rPr>
              <a:t>وسیله ی </a:t>
            </a:r>
            <a:r>
              <a:rPr lang="fa-IR" b="1" dirty="0">
                <a:cs typeface="B Zar" pitchFamily="2" charset="-78"/>
              </a:rPr>
              <a:t>تعداد زیادی زنبور بازدید می شود؛ به طوری که قطعاتی از زمین که گرده یا نکتار کمتری دارد، تعداد کمتری زنبور را جلب می کند. </a:t>
            </a:r>
            <a:br>
              <a:rPr lang="fa-IR" b="1" dirty="0">
                <a:cs typeface="B Zar" pitchFamily="2" charset="-78"/>
              </a:rPr>
            </a:br>
            <a:r>
              <a:rPr lang="fa-IR" b="1" dirty="0">
                <a:cs typeface="B Zar" pitchFamily="2" charset="-78"/>
              </a:rPr>
              <a:t>پروسه ی جستجوی غذای یک کلونی به وسیله ی زنبورهای دیده بان آغاز می شود که برای جستجوی گلزار های امید بخش (دارای امید بالا برای وجود نکتار یا گرده) فرستاده می شوند.</a:t>
            </a:r>
          </a:p>
        </p:txBody>
      </p:sp>
      <p:sp>
        <p:nvSpPr>
          <p:cNvPr id="4" name="Title 3"/>
          <p:cNvSpPr>
            <a:spLocks noGrp="1"/>
          </p:cNvSpPr>
          <p:nvPr>
            <p:ph type="title"/>
          </p:nvPr>
        </p:nvSpPr>
        <p:spPr/>
        <p:txBody>
          <a:bodyPr/>
          <a:lstStyle/>
          <a:p>
            <a:pPr algn="ctr"/>
            <a:r>
              <a:rPr lang="fa-IR" dirty="0" smtClean="0"/>
              <a:t>جستجوی غذا در طبیعت</a:t>
            </a:r>
            <a:endParaRPr lang="fa-IR" dirty="0"/>
          </a:p>
        </p:txBody>
      </p:sp>
    </p:spTree>
    <p:extLst>
      <p:ext uri="{BB962C8B-B14F-4D97-AF65-F5344CB8AC3E}">
        <p14:creationId xmlns:p14="http://schemas.microsoft.com/office/powerpoint/2010/main" val="4161395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36712"/>
            <a:ext cx="7239000" cy="1143000"/>
          </a:xfrm>
        </p:spPr>
        <p:txBody>
          <a:bodyPr>
            <a:noAutofit/>
          </a:bodyPr>
          <a:lstStyle/>
          <a:p>
            <a:pPr algn="ctr"/>
            <a:r>
              <a:rPr lang="ar-SA" sz="4000" dirty="0">
                <a:solidFill>
                  <a:srgbClr val="333333"/>
                </a:solidFill>
                <a:ea typeface="Times New Roman"/>
                <a:cs typeface="Times New Roman"/>
              </a:rPr>
              <a:t>گام های اصلی از الگوریتم ها در زیر آورده شده است :</a:t>
            </a:r>
            <a:endParaRPr lang="fa-IR" sz="4000" dirty="0"/>
          </a:p>
        </p:txBody>
      </p:sp>
      <p:sp>
        <p:nvSpPr>
          <p:cNvPr id="3" name="Content Placeholder 2"/>
          <p:cNvSpPr>
            <a:spLocks noGrp="1"/>
          </p:cNvSpPr>
          <p:nvPr>
            <p:ph idx="1"/>
          </p:nvPr>
        </p:nvSpPr>
        <p:spPr>
          <a:xfrm>
            <a:off x="395536" y="1772816"/>
            <a:ext cx="7239000" cy="4846320"/>
          </a:xfrm>
        </p:spPr>
        <p:txBody>
          <a:bodyPr/>
          <a:lstStyle/>
          <a:p>
            <a:pPr marL="0" indent="0">
              <a:buNone/>
            </a:pPr>
            <a:endParaRPr lang="fa-IR" sz="2800" dirty="0" smtClean="0">
              <a:solidFill>
                <a:srgbClr val="333333"/>
              </a:solidFill>
              <a:ea typeface="Times New Roman"/>
              <a:cs typeface="Times New Roman"/>
            </a:endParaRPr>
          </a:p>
          <a:p>
            <a:pPr marL="0" indent="0">
              <a:buNone/>
            </a:pPr>
            <a:endParaRPr lang="fa-IR" sz="2800" dirty="0">
              <a:solidFill>
                <a:srgbClr val="333333"/>
              </a:solidFill>
              <a:ea typeface="Times New Roman"/>
              <a:cs typeface="Times New Roman"/>
            </a:endParaRPr>
          </a:p>
          <a:p>
            <a:pPr marL="0" indent="0">
              <a:buNone/>
            </a:pPr>
            <a:r>
              <a:rPr lang="ar-SA" sz="2800" dirty="0" smtClean="0">
                <a:solidFill>
                  <a:srgbClr val="333333"/>
                </a:solidFill>
                <a:ea typeface="Times New Roman"/>
                <a:cs typeface="Times New Roman"/>
              </a:rPr>
              <a:t>(</a:t>
            </a:r>
            <a:r>
              <a:rPr lang="ar-SA" sz="2800" dirty="0">
                <a:solidFill>
                  <a:srgbClr val="333333"/>
                </a:solidFill>
                <a:ea typeface="Times New Roman"/>
                <a:cs typeface="Times New Roman"/>
              </a:rPr>
              <a:t>الف) محل زنبورهای کارگردرمنابع غذایی در حافظه ؛</a:t>
            </a:r>
            <a:br>
              <a:rPr lang="ar-SA" sz="2800" dirty="0">
                <a:solidFill>
                  <a:srgbClr val="333333"/>
                </a:solidFill>
                <a:ea typeface="Times New Roman"/>
                <a:cs typeface="Times New Roman"/>
              </a:rPr>
            </a:br>
            <a:r>
              <a:rPr lang="ar-SA" sz="2800" dirty="0">
                <a:solidFill>
                  <a:srgbClr val="333333"/>
                </a:solidFill>
                <a:ea typeface="Times New Roman"/>
                <a:cs typeface="Times New Roman"/>
              </a:rPr>
              <a:t>(ب) محل زنبورهای جستجو گردرمنابع غذایی در حافظه ؛</a:t>
            </a:r>
            <a:br>
              <a:rPr lang="ar-SA" sz="2800" dirty="0">
                <a:solidFill>
                  <a:srgbClr val="333333"/>
                </a:solidFill>
                <a:ea typeface="Times New Roman"/>
                <a:cs typeface="Times New Roman"/>
              </a:rPr>
            </a:br>
            <a:r>
              <a:rPr lang="ar-SA" sz="2800" dirty="0">
                <a:solidFill>
                  <a:srgbClr val="333333"/>
                </a:solidFill>
                <a:ea typeface="Times New Roman"/>
                <a:cs typeface="Times New Roman"/>
              </a:rPr>
              <a:t>(ج) ارسال زنبورهای پیشرو برای جستجوی برای </a:t>
            </a:r>
            <a:r>
              <a:rPr lang="ar-SA" sz="2800" dirty="0" smtClean="0">
                <a:solidFill>
                  <a:srgbClr val="333333"/>
                </a:solidFill>
                <a:ea typeface="Times New Roman"/>
                <a:cs typeface="Times New Roman"/>
              </a:rPr>
              <a:t>منابع</a:t>
            </a:r>
            <a:endParaRPr lang="fa-IR" dirty="0"/>
          </a:p>
        </p:txBody>
      </p:sp>
    </p:spTree>
    <p:extLst>
      <p:ext uri="{BB962C8B-B14F-4D97-AF65-F5344CB8AC3E}">
        <p14:creationId xmlns:p14="http://schemas.microsoft.com/office/powerpoint/2010/main" val="4164446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a:t>برخی کاربرد های الگوریتم زنبور در مهندسی:</a:t>
            </a:r>
          </a:p>
        </p:txBody>
      </p:sp>
      <p:sp>
        <p:nvSpPr>
          <p:cNvPr id="3" name="Content Placeholder 2"/>
          <p:cNvSpPr>
            <a:spLocks noGrp="1"/>
          </p:cNvSpPr>
          <p:nvPr>
            <p:ph idx="1"/>
          </p:nvPr>
        </p:nvSpPr>
        <p:spPr/>
        <p:txBody>
          <a:bodyPr/>
          <a:lstStyle/>
          <a:p>
            <a:pPr marL="0" indent="0">
              <a:buNone/>
            </a:pPr>
            <a:endParaRPr lang="fa-IR" dirty="0"/>
          </a:p>
          <a:p>
            <a:pPr marL="0" indent="0">
              <a:buNone/>
            </a:pPr>
            <a:r>
              <a:rPr lang="fa-IR" dirty="0" smtClean="0"/>
              <a:t>آموزش </a:t>
            </a:r>
            <a:r>
              <a:rPr lang="fa-IR" dirty="0"/>
              <a:t>شبکه عصبی برای الگو شناسی </a:t>
            </a:r>
            <a:br>
              <a:rPr lang="fa-IR" dirty="0"/>
            </a:br>
            <a:r>
              <a:rPr lang="fa-IR" dirty="0"/>
              <a:t>زمان بندی کارها برای ماشین های تولیدی</a:t>
            </a:r>
            <a:br>
              <a:rPr lang="fa-IR" dirty="0"/>
            </a:br>
            <a:r>
              <a:rPr lang="fa-IR" dirty="0"/>
              <a:t>دسته بندی اطلاعات </a:t>
            </a:r>
            <a:br>
              <a:rPr lang="fa-IR" dirty="0"/>
            </a:br>
            <a:r>
              <a:rPr lang="fa-IR" dirty="0"/>
              <a:t>بهینه سازی طراحی اجزای مکانیکی </a:t>
            </a:r>
            <a:br>
              <a:rPr lang="fa-IR" dirty="0"/>
            </a:br>
            <a:r>
              <a:rPr lang="fa-IR" dirty="0"/>
              <a:t>بهینه سازی چند گانه </a:t>
            </a:r>
            <a:br>
              <a:rPr lang="fa-IR" dirty="0"/>
            </a:br>
            <a:r>
              <a:rPr lang="fa-IR" dirty="0"/>
              <a:t>میزان کردن کنترل کننده های منطق فازی برای ربات های ورزشکار</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4509120"/>
            <a:ext cx="3168352" cy="23488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095830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TotalTime>
  <Words>357</Words>
  <Application>Microsoft Office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به نام خداوند مهربان</vt:lpstr>
      <vt:lpstr>PowerPoint Presentation</vt:lpstr>
      <vt:lpstr>مقدمه</vt:lpstr>
      <vt:lpstr>چکیده</vt:lpstr>
      <vt:lpstr>    الگوریتم کلونی زنبور عسل (ABC)  </vt:lpstr>
      <vt:lpstr>PowerPoint Presentation</vt:lpstr>
      <vt:lpstr>جستجوی غذا در طبیعت</vt:lpstr>
      <vt:lpstr>گام های اصلی از الگوریتم ها در زیر آورده شده است :</vt:lpstr>
      <vt:lpstr>برخی کاربرد های الگوریتم زنبور در مهندسی:</vt:lpstr>
      <vt:lpstr>نتیجه گیری</vt:lpstr>
      <vt:lpstr>مناجات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مهربان</dc:title>
  <dc:creator>mesbah</dc:creator>
  <cp:lastModifiedBy>mesbah</cp:lastModifiedBy>
  <cp:revision>7</cp:revision>
  <dcterms:created xsi:type="dcterms:W3CDTF">2013-10-18T08:44:32Z</dcterms:created>
  <dcterms:modified xsi:type="dcterms:W3CDTF">2013-10-18T09:42:20Z</dcterms:modified>
</cp:coreProperties>
</file>