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7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72" d="100"/>
          <a:sy n="72" d="100"/>
        </p:scale>
        <p:origin x="-66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86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58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330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79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902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163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9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97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8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9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73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1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7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5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08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1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5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412" y="399088"/>
            <a:ext cx="7766936" cy="1646302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الگوریتمهای مسیر یابی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867" y="4320996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cs typeface="2  Bardiya" panose="00000400000000000000" pitchFamily="2" charset="-78"/>
              </a:rPr>
              <a:t>سجاد پیرخدری</a:t>
            </a:r>
            <a:endParaRPr lang="fa-IR" sz="4000" dirty="0">
              <a:cs typeface="2  Bardiy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835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90152"/>
            <a:ext cx="8615966" cy="6516709"/>
          </a:xfrm>
        </p:spPr>
        <p:txBody>
          <a:bodyPr>
            <a:normAutofit/>
          </a:bodyPr>
          <a:lstStyle/>
          <a:p>
            <a:r>
              <a:rPr lang="fa-IR" sz="2000" dirty="0" smtClean="0">
                <a:cs typeface="B Homa" pitchFamily="2" charset="-78"/>
              </a:rPr>
              <a:t>اکنون </a:t>
            </a:r>
            <a:r>
              <a:rPr lang="fa-IR" sz="2000" dirty="0">
                <a:cs typeface="B Homa" pitchFamily="2" charset="-78"/>
              </a:rPr>
              <a:t>تصور </a:t>
            </a:r>
            <a:r>
              <a:rPr lang="fa-IR" sz="2000" dirty="0" smtClean="0">
                <a:cs typeface="B Homa" pitchFamily="2" charset="-78"/>
              </a:rPr>
              <a:t>کنيد که </a:t>
            </a:r>
            <a:r>
              <a:rPr lang="fa-IR" sz="2000" dirty="0">
                <a:cs typeface="B Homa" pitchFamily="2" charset="-78"/>
              </a:rPr>
              <a:t>پيوند بين </a:t>
            </a:r>
            <a:r>
              <a:rPr lang="en-US" sz="2000" dirty="0" smtClean="0">
                <a:cs typeface="B Homa" pitchFamily="2" charset="-78"/>
              </a:rPr>
              <a:t>A</a:t>
            </a:r>
            <a:r>
              <a:rPr lang="fa-IR" sz="2000" dirty="0" smtClean="0">
                <a:cs typeface="B Homa" pitchFamily="2" charset="-78"/>
              </a:rPr>
              <a:t>و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>
                <a:cs typeface="B Homa" pitchFamily="2" charset="-78"/>
              </a:rPr>
              <a:t>در اين هنگام </a:t>
            </a:r>
            <a:r>
              <a:rPr lang="fa-IR" sz="2000" dirty="0" smtClean="0">
                <a:cs typeface="B Homa" pitchFamily="2" charset="-78"/>
              </a:rPr>
              <a:t>،</a:t>
            </a:r>
            <a:r>
              <a:rPr lang="en-US" sz="2000" dirty="0">
                <a:cs typeface="B Homa" pitchFamily="2" charset="-78"/>
              </a:rPr>
              <a:t> 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 smtClean="0">
                <a:cs typeface="B Homa" pitchFamily="2" charset="-78"/>
              </a:rPr>
              <a:t>جدول </a:t>
            </a:r>
            <a:r>
              <a:rPr lang="fa-IR" sz="2000" dirty="0">
                <a:cs typeface="B Homa" pitchFamily="2" charset="-78"/>
              </a:rPr>
              <a:t>خود را </a:t>
            </a:r>
            <a:r>
              <a:rPr lang="fa-IR" sz="2000" dirty="0" smtClean="0">
                <a:cs typeface="B Homa" pitchFamily="2" charset="-78"/>
              </a:rPr>
              <a:t>تصحيح </a:t>
            </a:r>
            <a:r>
              <a:rPr lang="fa-IR" sz="2000" dirty="0">
                <a:cs typeface="B Homa" pitchFamily="2" charset="-78"/>
              </a:rPr>
              <a:t>ميكند بعد از يك مدت زمان </a:t>
            </a:r>
            <a:r>
              <a:rPr lang="fa-IR" sz="2000" dirty="0" smtClean="0">
                <a:cs typeface="B Homa" pitchFamily="2" charset="-78"/>
              </a:rPr>
              <a:t>خاص،</a:t>
            </a:r>
            <a:r>
              <a:rPr lang="fa-IR" sz="2000" dirty="0">
                <a:cs typeface="B Homa" pitchFamily="2" charset="-78"/>
              </a:rPr>
              <a:t> روترها جداول مبادله نموده و </a:t>
            </a:r>
            <a:r>
              <a:rPr lang="fa-IR" sz="2000" dirty="0" smtClean="0">
                <a:cs typeface="B Homa" pitchFamily="2" charset="-78"/>
              </a:rPr>
              <a:t>بنابراين 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 smtClean="0">
                <a:cs typeface="B Homa" pitchFamily="2" charset="-78"/>
              </a:rPr>
              <a:t>جدول مسيريابي</a:t>
            </a:r>
            <a:r>
              <a:rPr lang="en-US" sz="2000" dirty="0" smtClean="0">
                <a:cs typeface="B Homa" pitchFamily="2" charset="-78"/>
              </a:rPr>
              <a:t>C</a:t>
            </a:r>
            <a:r>
              <a:rPr lang="fa-IR" sz="2000" dirty="0">
                <a:cs typeface="B Homa" pitchFamily="2" charset="-78"/>
              </a:rPr>
              <a:t>را دريافت </a:t>
            </a:r>
            <a:r>
              <a:rPr lang="fa-IR" sz="2000" dirty="0" smtClean="0">
                <a:cs typeface="B Homa" pitchFamily="2" charset="-78"/>
              </a:rPr>
              <a:t>ميكند.</a:t>
            </a:r>
          </a:p>
          <a:p>
            <a:r>
              <a:rPr lang="fa-IR" sz="2000" dirty="0">
                <a:cs typeface="B Homa" pitchFamily="2" charset="-78"/>
              </a:rPr>
              <a:t>از آنجايي </a:t>
            </a:r>
            <a:r>
              <a:rPr lang="fa-IR" sz="2000" dirty="0" smtClean="0">
                <a:cs typeface="B Homa" pitchFamily="2" charset="-78"/>
              </a:rPr>
              <a:t>که </a:t>
            </a:r>
            <a:r>
              <a:rPr lang="en-US" sz="2000" dirty="0" smtClean="0">
                <a:cs typeface="B Homa" pitchFamily="2" charset="-78"/>
              </a:rPr>
              <a:t>C</a:t>
            </a:r>
            <a:r>
              <a:rPr lang="fa-IR" sz="2000" dirty="0">
                <a:cs typeface="B Homa" pitchFamily="2" charset="-78"/>
              </a:rPr>
              <a:t>چه اتفاقي براي پيوند </a:t>
            </a:r>
            <a:r>
              <a:rPr lang="fa-IR" sz="2000" dirty="0" smtClean="0">
                <a:cs typeface="B Homa" pitchFamily="2" charset="-78"/>
              </a:rPr>
              <a:t>بين</a:t>
            </a:r>
            <a:r>
              <a:rPr lang="en-US" sz="2000" dirty="0">
                <a:cs typeface="B Homa" pitchFamily="2" charset="-78"/>
              </a:rPr>
              <a:t>B </a:t>
            </a:r>
            <a:r>
              <a:rPr lang="fa-IR" sz="2000" dirty="0">
                <a:cs typeface="B Homa" pitchFamily="2" charset="-78"/>
              </a:rPr>
              <a:t>و </a:t>
            </a:r>
            <a:r>
              <a:rPr lang="en-US" sz="2000" dirty="0" smtClean="0">
                <a:cs typeface="B Homa" pitchFamily="2" charset="-78"/>
              </a:rPr>
              <a:t>A</a:t>
            </a:r>
            <a:r>
              <a:rPr lang="fa-IR" sz="2000" dirty="0">
                <a:cs typeface="B Homa" pitchFamily="2" charset="-78"/>
              </a:rPr>
              <a:t>رخ داده است اين اطلاعات را حفظ </a:t>
            </a:r>
            <a:r>
              <a:rPr lang="fa-IR" sz="2000" dirty="0" smtClean="0">
                <a:cs typeface="B Homa" pitchFamily="2" charset="-78"/>
              </a:rPr>
              <a:t>ميكند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>
                <a:cs typeface="B Homa" pitchFamily="2" charset="-78"/>
              </a:rPr>
              <a:t>اين جدول را دريافت نموده و فكر ميكند </a:t>
            </a:r>
            <a:r>
              <a:rPr lang="fa-IR" sz="2000" dirty="0" smtClean="0">
                <a:cs typeface="B Homa" pitchFamily="2" charset="-78"/>
              </a:rPr>
              <a:t>که </a:t>
            </a:r>
            <a:r>
              <a:rPr lang="fa-IR" sz="2000" dirty="0">
                <a:cs typeface="B Homa" pitchFamily="2" charset="-78"/>
              </a:rPr>
              <a:t>يك پيوند جداگانه </a:t>
            </a:r>
            <a:r>
              <a:rPr lang="fa-IR" sz="2000" dirty="0" smtClean="0">
                <a:cs typeface="B Homa" pitchFamily="2" charset="-78"/>
              </a:rPr>
              <a:t>بين</a:t>
            </a:r>
            <a:r>
              <a:rPr lang="en-US" sz="2000" dirty="0">
                <a:cs typeface="B Homa" pitchFamily="2" charset="-78"/>
              </a:rPr>
              <a:t>A </a:t>
            </a:r>
            <a:r>
              <a:rPr lang="fa-IR" sz="2000" dirty="0">
                <a:cs typeface="B Homa" pitchFamily="2" charset="-78"/>
              </a:rPr>
              <a:t>و</a:t>
            </a:r>
            <a:r>
              <a:rPr lang="en-US" sz="2000" dirty="0">
                <a:cs typeface="B Homa" pitchFamily="2" charset="-78"/>
              </a:rPr>
              <a:t>C </a:t>
            </a:r>
            <a:r>
              <a:rPr lang="fa-IR" sz="2000" dirty="0">
                <a:cs typeface="B Homa" pitchFamily="2" charset="-78"/>
              </a:rPr>
              <a:t>وجود دارد،بنابراين جدول خود را تصحيح نموده </a:t>
            </a:r>
            <a:r>
              <a:rPr lang="fa-IR" sz="2000" dirty="0" smtClean="0">
                <a:cs typeface="B Homa" pitchFamily="2" charset="-78"/>
              </a:rPr>
              <a:t>مقدار</a:t>
            </a:r>
            <a:r>
              <a:rPr lang="en-US" sz="2000" dirty="0">
                <a:cs typeface="B Homa" pitchFamily="2" charset="-78"/>
              </a:rPr>
              <a:t>infinity</a:t>
            </a:r>
            <a:endParaRPr lang="fa-IR" sz="2000" dirty="0">
              <a:cs typeface="B Homa" pitchFamily="2" charset="-78"/>
            </a:endParaRPr>
          </a:p>
          <a:p>
            <a:r>
              <a:rPr lang="fa-IR" sz="2000" dirty="0">
                <a:cs typeface="B Homa" pitchFamily="2" charset="-78"/>
              </a:rPr>
              <a:t>را به 3 تغيير ميدهد.به همين شكل دوباره روترها جداول خود را مبادله ميكنند</a:t>
            </a:r>
            <a:r>
              <a:rPr lang="fa-IR" sz="2000" dirty="0" smtClean="0">
                <a:cs typeface="B Homa" pitchFamily="2" charset="-78"/>
              </a:rPr>
              <a:t>.</a:t>
            </a:r>
            <a:r>
              <a:rPr lang="fa-IR" sz="2000" dirty="0">
                <a:cs typeface="B Homa" pitchFamily="2" charset="-78"/>
              </a:rPr>
              <a:t> </a:t>
            </a:r>
            <a:r>
              <a:rPr lang="fa-IR" sz="2000" dirty="0" smtClean="0">
                <a:cs typeface="B Homa" pitchFamily="2" charset="-78"/>
              </a:rPr>
              <a:t>هنگامي که</a:t>
            </a:r>
            <a:r>
              <a:rPr lang="en-US" sz="2000" dirty="0" smtClean="0">
                <a:cs typeface="B Homa" pitchFamily="2" charset="-78"/>
              </a:rPr>
              <a:t>C</a:t>
            </a:r>
            <a:r>
              <a:rPr lang="fa-IR" sz="2000" dirty="0">
                <a:cs typeface="B Homa" pitchFamily="2" charset="-78"/>
              </a:rPr>
              <a:t>جدول مسيريابي 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 smtClean="0">
                <a:cs typeface="B Homa" pitchFamily="2" charset="-78"/>
              </a:rPr>
              <a:t>را</a:t>
            </a:r>
            <a:endParaRPr lang="fa-IR" sz="2000" dirty="0">
              <a:cs typeface="B Homa" pitchFamily="2" charset="-78"/>
            </a:endParaRPr>
          </a:p>
          <a:p>
            <a:r>
              <a:rPr lang="fa-IR" sz="2000" dirty="0">
                <a:cs typeface="B Homa" pitchFamily="2" charset="-78"/>
              </a:rPr>
              <a:t>دريافت ميكند،مشاهده ميكنيد </a:t>
            </a:r>
            <a:r>
              <a:rPr lang="fa-IR" sz="2000" dirty="0" smtClean="0">
                <a:cs typeface="B Homa" pitchFamily="2" charset="-78"/>
              </a:rPr>
              <a:t>که 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>
                <a:cs typeface="B Homa" pitchFamily="2" charset="-78"/>
              </a:rPr>
              <a:t>وزن پيوند خود تا </a:t>
            </a:r>
            <a:r>
              <a:rPr lang="en-US" sz="2000" dirty="0">
                <a:cs typeface="B Homa" pitchFamily="2" charset="-78"/>
              </a:rPr>
              <a:t>A </a:t>
            </a:r>
            <a:r>
              <a:rPr lang="fa-IR" sz="2000" dirty="0" smtClean="0">
                <a:cs typeface="B Homa" pitchFamily="2" charset="-78"/>
              </a:rPr>
              <a:t>را از </a:t>
            </a:r>
            <a:r>
              <a:rPr lang="fa-IR" sz="2000" dirty="0">
                <a:cs typeface="B Homa" pitchFamily="2" charset="-78"/>
              </a:rPr>
              <a:t>1به 3 تغيير داده </a:t>
            </a:r>
            <a:r>
              <a:rPr lang="fa-IR" sz="2000" dirty="0" smtClean="0">
                <a:cs typeface="B Homa" pitchFamily="2" charset="-78"/>
              </a:rPr>
              <a:t>است بنابراين</a:t>
            </a:r>
            <a:r>
              <a:rPr lang="en-US" sz="2000" dirty="0" smtClean="0">
                <a:cs typeface="B Homa" pitchFamily="2" charset="-78"/>
              </a:rPr>
              <a:t>C</a:t>
            </a:r>
            <a:r>
              <a:rPr lang="fa-IR" sz="2000" dirty="0">
                <a:cs typeface="B Homa" pitchFamily="2" charset="-78"/>
              </a:rPr>
              <a:t>جدول خود را روزآمد نموده و وزن پيوند خود تا </a:t>
            </a:r>
            <a:r>
              <a:rPr lang="en-US" sz="2000" dirty="0" smtClean="0">
                <a:cs typeface="B Homa" pitchFamily="2" charset="-78"/>
              </a:rPr>
              <a:t>A</a:t>
            </a:r>
            <a:r>
              <a:rPr lang="fa-IR" sz="2000" dirty="0" smtClean="0">
                <a:cs typeface="B Homa" pitchFamily="2" charset="-78"/>
              </a:rPr>
              <a:t>را</a:t>
            </a:r>
            <a:r>
              <a:rPr lang="fa-IR" sz="2000" dirty="0">
                <a:cs typeface="B Homa" pitchFamily="2" charset="-78"/>
              </a:rPr>
              <a:t>به 4 تغيير </a:t>
            </a:r>
            <a:r>
              <a:rPr lang="fa-IR" sz="2000" dirty="0" smtClean="0">
                <a:cs typeface="B Homa" pitchFamily="2" charset="-78"/>
              </a:rPr>
              <a:t>ميدهد.</a:t>
            </a:r>
            <a:endParaRPr lang="fa-IR" sz="2000" dirty="0">
              <a:cs typeface="B Homa" pitchFamily="2" charset="-78"/>
            </a:endParaRPr>
          </a:p>
          <a:p>
            <a:r>
              <a:rPr lang="fa-IR" sz="2000" dirty="0">
                <a:cs typeface="B Homa" pitchFamily="2" charset="-78"/>
              </a:rPr>
              <a:t>.اين پروسه تكرار ميشود تا همه گره ها وزن پيوند خود را </a:t>
            </a:r>
            <a:r>
              <a:rPr lang="fa-IR" sz="2000" dirty="0" smtClean="0">
                <a:cs typeface="B Homa" pitchFamily="2" charset="-78"/>
              </a:rPr>
              <a:t>تا</a:t>
            </a:r>
            <a:r>
              <a:rPr lang="en-US" sz="2000" dirty="0" smtClean="0">
                <a:cs typeface="B Homa" pitchFamily="2" charset="-78"/>
              </a:rPr>
              <a:t>A</a:t>
            </a:r>
            <a:r>
              <a:rPr lang="fa-IR" sz="2000" dirty="0" smtClean="0">
                <a:cs typeface="B Homa" pitchFamily="2" charset="-78"/>
              </a:rPr>
              <a:t>دروضعيت </a:t>
            </a:r>
            <a:r>
              <a:rPr lang="en-US" sz="2000" dirty="0">
                <a:cs typeface="B Homa" pitchFamily="2" charset="-78"/>
              </a:rPr>
              <a:t>infinity </a:t>
            </a:r>
            <a:r>
              <a:rPr lang="fa-IR" sz="2000" dirty="0" smtClean="0">
                <a:cs typeface="B Homa" pitchFamily="2" charset="-78"/>
              </a:rPr>
              <a:t> </a:t>
            </a:r>
            <a:r>
              <a:rPr lang="fa-IR" sz="2000" dirty="0">
                <a:cs typeface="B Homa" pitchFamily="2" charset="-78"/>
              </a:rPr>
              <a:t>قرار دهند.اين وضعيت در جدول زير نشان داده شده است. </a:t>
            </a:r>
          </a:p>
          <a:p>
            <a:r>
              <a:rPr lang="fa-IR" sz="2000" dirty="0">
                <a:cs typeface="B Homa" pitchFamily="2" charset="-78"/>
              </a:rPr>
              <a:t>در اين روش متخصصين </a:t>
            </a:r>
            <a:r>
              <a:rPr lang="fa-IR" sz="2000" dirty="0" smtClean="0">
                <a:cs typeface="B Homa" pitchFamily="2" charset="-78"/>
              </a:rPr>
              <a:t>ميگويند،الگوريتمهاي  </a:t>
            </a:r>
            <a:r>
              <a:rPr lang="en-US" sz="2000" dirty="0" smtClean="0">
                <a:cs typeface="B Homa" pitchFamily="2" charset="-78"/>
              </a:rPr>
              <a:t>DV</a:t>
            </a:r>
            <a:r>
              <a:rPr lang="fa-IR" sz="2000" dirty="0" smtClean="0">
                <a:cs typeface="B Homa" pitchFamily="2" charset="-78"/>
              </a:rPr>
              <a:t> </a:t>
            </a:r>
            <a:r>
              <a:rPr lang="fa-IR" sz="2000" dirty="0">
                <a:cs typeface="B Homa" pitchFamily="2" charset="-78"/>
              </a:rPr>
              <a:t>داراي يك سرعت همگرايي پايين هستند.</a:t>
            </a:r>
          </a:p>
          <a:p>
            <a:r>
              <a:rPr lang="fa-IR" sz="2000" dirty="0">
                <a:cs typeface="B Homa" pitchFamily="2" charset="-78"/>
              </a:rPr>
              <a:t>يك روش براي حل اين مشكل در مورد روترها</a:t>
            </a:r>
            <a:r>
              <a:rPr lang="fa-IR" sz="2000" dirty="0" smtClean="0">
                <a:cs typeface="B Homa" pitchFamily="2" charset="-78"/>
              </a:rPr>
              <a:t>،</a:t>
            </a:r>
            <a:r>
              <a:rPr lang="fa-IR" sz="2000" dirty="0">
                <a:cs typeface="B Homa" pitchFamily="2" charset="-78"/>
              </a:rPr>
              <a:t> ارسال اطلاعات فقط به روترهايي </a:t>
            </a:r>
            <a:r>
              <a:rPr lang="fa-IR" sz="2000" dirty="0" smtClean="0">
                <a:cs typeface="B Homa" pitchFamily="2" charset="-78"/>
              </a:rPr>
              <a:t> ميباشد که</a:t>
            </a:r>
            <a:endParaRPr lang="fa-IR" sz="2000" dirty="0">
              <a:cs typeface="B Homa" pitchFamily="2" charset="-78"/>
            </a:endParaRPr>
          </a:p>
          <a:p>
            <a:r>
              <a:rPr lang="fa-IR" sz="2000" dirty="0">
                <a:cs typeface="B Homa" pitchFamily="2" charset="-78"/>
              </a:rPr>
              <a:t>داراي پيوند انحصاري تا مقصد نيستند.براي مثال در اين </a:t>
            </a:r>
            <a:r>
              <a:rPr lang="fa-IR" sz="2000" dirty="0" smtClean="0">
                <a:cs typeface="B Homa" pitchFamily="2" charset="-78"/>
              </a:rPr>
              <a:t>مورد،</a:t>
            </a:r>
            <a:r>
              <a:rPr lang="en-US" sz="2000" dirty="0">
                <a:cs typeface="B Homa" pitchFamily="2" charset="-78"/>
              </a:rPr>
              <a:t> </a:t>
            </a:r>
            <a:r>
              <a:rPr lang="en-US" sz="2000" dirty="0" smtClean="0">
                <a:cs typeface="B Homa" pitchFamily="2" charset="-78"/>
              </a:rPr>
              <a:t>C</a:t>
            </a:r>
            <a:r>
              <a:rPr lang="fa-IR" sz="2000" dirty="0">
                <a:cs typeface="B Homa" pitchFamily="2" charset="-78"/>
              </a:rPr>
              <a:t>نميبايست</a:t>
            </a:r>
            <a:endParaRPr lang="fa-IR" sz="2000" dirty="0" smtClean="0">
              <a:cs typeface="B Homa" pitchFamily="2" charset="-78"/>
            </a:endParaRPr>
          </a:p>
          <a:p>
            <a:r>
              <a:rPr lang="fa-IR" sz="2000" dirty="0">
                <a:cs typeface="B Homa" pitchFamily="2" charset="-78"/>
              </a:rPr>
              <a:t>هيچ اطلاعاتي را به </a:t>
            </a:r>
            <a:r>
              <a:rPr lang="fa-IR" sz="2000" dirty="0" smtClean="0">
                <a:cs typeface="B Homa" pitchFamily="2" charset="-78"/>
              </a:rPr>
              <a:t>گره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>
                <a:cs typeface="B Homa" pitchFamily="2" charset="-78"/>
              </a:rPr>
              <a:t>در مورد </a:t>
            </a:r>
            <a:r>
              <a:rPr lang="en-US" sz="2000" dirty="0" smtClean="0">
                <a:cs typeface="B Homa" pitchFamily="2" charset="-78"/>
              </a:rPr>
              <a:t>A</a:t>
            </a:r>
            <a:r>
              <a:rPr lang="fa-IR" sz="2000" dirty="0" smtClean="0">
                <a:cs typeface="B Homa" pitchFamily="2" charset="-78"/>
              </a:rPr>
              <a:t>رسال کند.</a:t>
            </a:r>
            <a:r>
              <a:rPr lang="fa-IR" sz="2000" dirty="0">
                <a:cs typeface="B Homa" pitchFamily="2" charset="-78"/>
              </a:rPr>
              <a:t> زيرا 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>
                <a:cs typeface="B Homa" pitchFamily="2" charset="-78"/>
              </a:rPr>
              <a:t>فقط يك مسير </a:t>
            </a:r>
            <a:r>
              <a:rPr lang="fa-IR" sz="2000" dirty="0" smtClean="0">
                <a:cs typeface="B Homa" pitchFamily="2" charset="-78"/>
              </a:rPr>
              <a:t> تا</a:t>
            </a:r>
            <a:r>
              <a:rPr lang="en-US" sz="2000" dirty="0" smtClean="0">
                <a:cs typeface="B Homa" pitchFamily="2" charset="-78"/>
              </a:rPr>
              <a:t>A </a:t>
            </a:r>
            <a:r>
              <a:rPr lang="fa-IR" sz="2000" dirty="0" smtClean="0">
                <a:cs typeface="B Homa" pitchFamily="2" charset="-78"/>
              </a:rPr>
              <a:t> را در اختیار دارد</a:t>
            </a:r>
            <a:endParaRPr lang="fa-IR" sz="2000" dirty="0">
              <a:cs typeface="B Homa" pitchFamily="2" charset="-78"/>
            </a:endParaRPr>
          </a:p>
          <a:p>
            <a:pPr marL="0" indent="0">
              <a:buNone/>
            </a:pPr>
            <a:endParaRPr lang="fa-IR" sz="2000" dirty="0">
              <a:cs typeface="B Homa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753" y="1746200"/>
            <a:ext cx="2867031" cy="298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22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499" y="0"/>
            <a:ext cx="8040639" cy="818573"/>
          </a:xfrm>
        </p:spPr>
        <p:txBody>
          <a:bodyPr/>
          <a:lstStyle/>
          <a:p>
            <a:pPr algn="r"/>
            <a:r>
              <a:rPr lang="fa-IR" b="1" dirty="0">
                <a:latin typeface="2  Titr"/>
                <a:cs typeface="B Titr" pitchFamily="2" charset="-78"/>
              </a:rPr>
              <a:t>مسيريابي سلسله مراتبي</a:t>
            </a:r>
            <a:endParaRPr lang="fa-IR" dirty="0">
              <a:latin typeface="2  Titr"/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730073"/>
            <a:ext cx="9232834" cy="4382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همانطور </a:t>
            </a:r>
            <a:r>
              <a:rPr lang="fa-IR" sz="2000" dirty="0" smtClean="0">
                <a:cs typeface="B Homa" pitchFamily="2" charset="-78"/>
              </a:rPr>
              <a:t>که </a:t>
            </a:r>
            <a:r>
              <a:rPr lang="fa-IR" sz="2000" dirty="0">
                <a:cs typeface="B Homa" pitchFamily="2" charset="-78"/>
              </a:rPr>
              <a:t>شما ميبينيد،در هر دو الگوريتم </a:t>
            </a:r>
            <a:r>
              <a:rPr lang="en-US" sz="2000" dirty="0" smtClean="0">
                <a:cs typeface="B Homa" pitchFamily="2" charset="-78"/>
              </a:rPr>
              <a:t>LS</a:t>
            </a:r>
            <a:r>
              <a:rPr lang="fa-IR" sz="2000" dirty="0" smtClean="0">
                <a:cs typeface="B Homa" pitchFamily="2" charset="-78"/>
              </a:rPr>
              <a:t>و</a:t>
            </a:r>
            <a:r>
              <a:rPr lang="en-US" sz="2000" dirty="0" smtClean="0">
                <a:cs typeface="B Homa" pitchFamily="2" charset="-78"/>
              </a:rPr>
              <a:t>DV</a:t>
            </a:r>
            <a:r>
              <a:rPr lang="fa-IR" sz="2000" dirty="0" smtClean="0">
                <a:cs typeface="B Homa" pitchFamily="2" charset="-78"/>
              </a:rPr>
              <a:t>،</a:t>
            </a:r>
            <a:r>
              <a:rPr lang="fa-IR" sz="2000" dirty="0">
                <a:cs typeface="B Homa" pitchFamily="2" charset="-78"/>
              </a:rPr>
              <a:t> هر روتر مجبور به ذخيره نمودن اطلاعات مربوط به روترهاي ديگر ميباشد.هنگامي </a:t>
            </a:r>
            <a:r>
              <a:rPr lang="fa-IR" sz="2000" dirty="0" smtClean="0">
                <a:cs typeface="B Homa" pitchFamily="2" charset="-78"/>
              </a:rPr>
              <a:t>که </a:t>
            </a:r>
            <a:r>
              <a:rPr lang="fa-IR" sz="2000" dirty="0">
                <a:cs typeface="B Homa" pitchFamily="2" charset="-78"/>
              </a:rPr>
              <a:t>اندازه شبكه رشد ميكند،تعداد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روترهاي شبكه افزايش مي يابد در نتيجه اندازه جداول مسيريابي نيز افزايش مي يابد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و روترها نميوانند ترافيك شبكه را به طور موثر </a:t>
            </a:r>
            <a:r>
              <a:rPr lang="fa-IR" sz="2000" dirty="0" smtClean="0">
                <a:cs typeface="B Homa" pitchFamily="2" charset="-78"/>
              </a:rPr>
              <a:t>کنترل کنند.ما </a:t>
            </a:r>
            <a:r>
              <a:rPr lang="fa-IR" sz="2000" dirty="0">
                <a:cs typeface="B Homa" pitchFamily="2" charset="-78"/>
              </a:rPr>
              <a:t>از مسيريابي سلسله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مراتبي براي برطرف </a:t>
            </a:r>
            <a:r>
              <a:rPr lang="fa-IR" sz="2000" dirty="0" smtClean="0">
                <a:cs typeface="B Homa" pitchFamily="2" charset="-78"/>
              </a:rPr>
              <a:t>کردن </a:t>
            </a:r>
            <a:r>
              <a:rPr lang="fa-IR" sz="2000" dirty="0">
                <a:cs typeface="B Homa" pitchFamily="2" charset="-78"/>
              </a:rPr>
              <a:t>اين مشكل استفاده ميكنيم.اجازه بدهيد اين موضوع با </a:t>
            </a:r>
            <a:r>
              <a:rPr lang="fa-IR" sz="2000" dirty="0" smtClean="0">
                <a:cs typeface="B Homa" pitchFamily="2" charset="-78"/>
              </a:rPr>
              <a:t>ذکر</a:t>
            </a:r>
            <a:endParaRPr lang="fa-IR" sz="2000" dirty="0">
              <a:cs typeface="B Homa" pitchFamily="2" charset="-78"/>
            </a:endParaRP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يك مثال روشن </a:t>
            </a:r>
            <a:r>
              <a:rPr lang="fa-IR" sz="2000" dirty="0" smtClean="0">
                <a:cs typeface="B Homa" pitchFamily="2" charset="-78"/>
              </a:rPr>
              <a:t>کنيم.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ما از الگوريتمهاي </a:t>
            </a:r>
            <a:r>
              <a:rPr lang="en-US" sz="2000" dirty="0" smtClean="0">
                <a:cs typeface="B Homa" pitchFamily="2" charset="-78"/>
              </a:rPr>
              <a:t>DV</a:t>
            </a:r>
            <a:r>
              <a:rPr lang="fa-IR" sz="2000" dirty="0">
                <a:cs typeface="B Homa" pitchFamily="2" charset="-78"/>
              </a:rPr>
              <a:t>براي يافتن بهترين مسير بين گره ها استفاده ميكنيم در وضعيت نشان داده شده در ذيل،هر گره از شبكه مجبور به نگهداري يك جدول مسيريابي با </a:t>
            </a:r>
            <a:r>
              <a:rPr lang="fa-IR" sz="2000" dirty="0" smtClean="0">
                <a:cs typeface="B Homa" pitchFamily="2" charset="-78"/>
              </a:rPr>
              <a:t>17رکورد</a:t>
            </a:r>
            <a:r>
              <a:rPr lang="fa-IR" sz="2000" dirty="0">
                <a:cs typeface="B Homa" pitchFamily="2" charset="-78"/>
              </a:rPr>
              <a:t>ميباشد.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در اينجا يك گراف معمولي و جدول مسيريابي مربوط به </a:t>
            </a:r>
            <a:r>
              <a:rPr lang="en-US" sz="2000" dirty="0" smtClean="0">
                <a:cs typeface="B Homa" pitchFamily="2" charset="-78"/>
              </a:rPr>
              <a:t>A</a:t>
            </a:r>
            <a:r>
              <a:rPr lang="fa-IR" sz="2000" dirty="0">
                <a:cs typeface="B Homa" pitchFamily="2" charset="-78"/>
              </a:rPr>
              <a:t>ارائه شده </a:t>
            </a:r>
            <a:r>
              <a:rPr lang="fa-IR" sz="2000" dirty="0" smtClean="0">
                <a:cs typeface="B Homa" pitchFamily="2" charset="-78"/>
              </a:rPr>
              <a:t>است.</a:t>
            </a:r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501" y="4429179"/>
            <a:ext cx="3205220" cy="24288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040" y="4277807"/>
            <a:ext cx="2485237" cy="16706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057" y="5449535"/>
            <a:ext cx="2335536" cy="124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19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" y="112849"/>
            <a:ext cx="9286881" cy="6519771"/>
          </a:xfrm>
        </p:spPr>
        <p:txBody>
          <a:bodyPr/>
          <a:lstStyle/>
          <a:p>
            <a:pPr marL="0" indent="0">
              <a:buNone/>
            </a:pPr>
            <a:r>
              <a:rPr lang="fa-IR" sz="2200" dirty="0">
                <a:cs typeface="B Homa" pitchFamily="2" charset="-78"/>
              </a:rPr>
              <a:t>در مسيريابي سلسله مراتبي،روترها در گروههايي به نام </a:t>
            </a:r>
            <a:r>
              <a:rPr lang="fa-IR" sz="2200" dirty="0" smtClean="0">
                <a:cs typeface="B Homa" pitchFamily="2" charset="-78"/>
              </a:rPr>
              <a:t> </a:t>
            </a:r>
            <a:r>
              <a:rPr lang="en-US" sz="2200" dirty="0">
                <a:cs typeface="B Homa" pitchFamily="2" charset="-78"/>
              </a:rPr>
              <a:t>region </a:t>
            </a:r>
            <a:r>
              <a:rPr lang="fa-IR" sz="2200" dirty="0" smtClean="0">
                <a:cs typeface="B Homa" pitchFamily="2" charset="-78"/>
              </a:rPr>
              <a:t> </a:t>
            </a:r>
            <a:r>
              <a:rPr lang="fa-IR" sz="2200" dirty="0">
                <a:cs typeface="B Homa" pitchFamily="2" charset="-78"/>
              </a:rPr>
              <a:t>طبقه بندي </a:t>
            </a:r>
            <a:r>
              <a:rPr lang="fa-IR" sz="2200" dirty="0" smtClean="0">
                <a:cs typeface="B Homa" pitchFamily="2" charset="-78"/>
              </a:rPr>
              <a:t> </a:t>
            </a:r>
            <a:r>
              <a:rPr lang="fa-IR" sz="2200" dirty="0">
                <a:cs typeface="B Homa" pitchFamily="2" charset="-78"/>
              </a:rPr>
              <a:t>ميشوند</a:t>
            </a:r>
            <a:r>
              <a:rPr lang="fa-IR" sz="2200" dirty="0" smtClean="0">
                <a:cs typeface="B Homa" pitchFamily="2" charset="-78"/>
              </a:rPr>
              <a:t>.</a:t>
            </a:r>
            <a:r>
              <a:rPr lang="fa-IR" sz="2200" dirty="0">
                <a:cs typeface="B Homa" pitchFamily="2" charset="-78"/>
              </a:rPr>
              <a:t> هر روتر داراي اطلاعاتي فقط در مورد روترهايي </a:t>
            </a:r>
            <a:r>
              <a:rPr lang="fa-IR" sz="2200" dirty="0" smtClean="0">
                <a:cs typeface="B Homa" pitchFamily="2" charset="-78"/>
              </a:rPr>
              <a:t>که در </a:t>
            </a:r>
            <a:r>
              <a:rPr lang="en-US" sz="2200" dirty="0" smtClean="0">
                <a:cs typeface="B Homa" pitchFamily="2" charset="-78"/>
              </a:rPr>
              <a:t>regions</a:t>
            </a:r>
            <a:r>
              <a:rPr lang="fa-IR" sz="2200" dirty="0" smtClean="0">
                <a:cs typeface="B Homa" pitchFamily="2" charset="-78"/>
              </a:rPr>
              <a:t> </a:t>
            </a:r>
          </a:p>
          <a:p>
            <a:pPr marL="0" indent="0">
              <a:buNone/>
            </a:pPr>
            <a:r>
              <a:rPr lang="fa-IR" sz="2200" dirty="0">
                <a:cs typeface="B Homa" pitchFamily="2" charset="-78"/>
              </a:rPr>
              <a:t>آنها قرار </a:t>
            </a:r>
            <a:r>
              <a:rPr lang="fa-IR" sz="2200" dirty="0" smtClean="0">
                <a:cs typeface="B Homa" pitchFamily="2" charset="-78"/>
              </a:rPr>
              <a:t>دارددر</a:t>
            </a:r>
            <a:r>
              <a:rPr lang="fa-IR" sz="2200" dirty="0">
                <a:cs typeface="B Homa" pitchFamily="2" charset="-78"/>
              </a:rPr>
              <a:t>اختيار داشته و هيچ گونه اطلاعاتي در مورد </a:t>
            </a:r>
            <a:r>
              <a:rPr lang="en-US" sz="2200" dirty="0" smtClean="0">
                <a:cs typeface="B Homa" pitchFamily="2" charset="-78"/>
              </a:rPr>
              <a:t>region</a:t>
            </a:r>
            <a:r>
              <a:rPr lang="fa-IR" sz="2200" dirty="0">
                <a:cs typeface="B Homa" pitchFamily="2" charset="-78"/>
              </a:rPr>
              <a:t>ديگر </a:t>
            </a:r>
            <a:r>
              <a:rPr lang="fa-IR" sz="2200" dirty="0" smtClean="0">
                <a:cs typeface="B Homa" pitchFamily="2" charset="-78"/>
              </a:rPr>
              <a:t>ندارند.</a:t>
            </a:r>
          </a:p>
          <a:p>
            <a:pPr marL="0" indent="0">
              <a:buNone/>
            </a:pPr>
            <a:r>
              <a:rPr lang="fa-IR" sz="2200" dirty="0">
                <a:cs typeface="B Homa" pitchFamily="2" charset="-78"/>
              </a:rPr>
              <a:t>در اين مثال ما شبكه خود را به </a:t>
            </a:r>
            <a:r>
              <a:rPr lang="fa-IR" sz="2200" dirty="0" smtClean="0">
                <a:cs typeface="B Homa" pitchFamily="2" charset="-78"/>
              </a:rPr>
              <a:t>پنج  </a:t>
            </a:r>
            <a:r>
              <a:rPr lang="en-US" sz="2200" dirty="0" smtClean="0">
                <a:cs typeface="B Homa" pitchFamily="2" charset="-78"/>
              </a:rPr>
              <a:t>region</a:t>
            </a:r>
            <a:r>
              <a:rPr lang="fa-IR" sz="2200" dirty="0" smtClean="0">
                <a:cs typeface="B Homa" pitchFamily="2" charset="-78"/>
              </a:rPr>
              <a:t> </a:t>
            </a:r>
            <a:r>
              <a:rPr lang="fa-IR" sz="2200" dirty="0">
                <a:cs typeface="B Homa" pitchFamily="2" charset="-78"/>
              </a:rPr>
              <a:t>قسيم </a:t>
            </a:r>
            <a:r>
              <a:rPr lang="fa-IR" sz="2200" dirty="0" smtClean="0">
                <a:cs typeface="B Homa" pitchFamily="2" charset="-78"/>
              </a:rPr>
              <a:t>ميكنيم.اگر</a:t>
            </a:r>
            <a:r>
              <a:rPr lang="en-US" sz="2200" dirty="0" smtClean="0">
                <a:cs typeface="B Homa" pitchFamily="2" charset="-78"/>
              </a:rPr>
              <a:t>A</a:t>
            </a:r>
            <a:r>
              <a:rPr lang="fa-IR" sz="2200" dirty="0">
                <a:cs typeface="B Homa" pitchFamily="2" charset="-78"/>
              </a:rPr>
              <a:t>بخواهد بسته ها را به </a:t>
            </a:r>
            <a:r>
              <a:rPr lang="fa-IR" sz="2200" dirty="0" smtClean="0">
                <a:cs typeface="B Homa" pitchFamily="2" charset="-78"/>
              </a:rPr>
              <a:t> </a:t>
            </a:r>
            <a:r>
              <a:rPr lang="fa-IR" sz="2200" dirty="0">
                <a:cs typeface="B Homa" pitchFamily="2" charset="-78"/>
              </a:rPr>
              <a:t>هر روتر در 2 </a:t>
            </a:r>
            <a:r>
              <a:rPr lang="en-US" sz="2200" dirty="0" smtClean="0">
                <a:cs typeface="B Homa" pitchFamily="2" charset="-78"/>
              </a:rPr>
              <a:t>region</a:t>
            </a:r>
            <a:r>
              <a:rPr lang="fa-IR" sz="2200" dirty="0" smtClean="0">
                <a:cs typeface="B Homa" pitchFamily="2" charset="-78"/>
              </a:rPr>
              <a:t>  ارسال  کند ،</a:t>
            </a:r>
            <a:r>
              <a:rPr lang="fa-IR" sz="2200" dirty="0">
                <a:cs typeface="B Homa" pitchFamily="2" charset="-78"/>
              </a:rPr>
              <a:t> آنها را </a:t>
            </a:r>
            <a:r>
              <a:rPr lang="fa-IR" sz="2200" dirty="0" smtClean="0">
                <a:cs typeface="B Homa" pitchFamily="2" charset="-78"/>
              </a:rPr>
              <a:t>به</a:t>
            </a:r>
            <a:r>
              <a:rPr lang="en-US" sz="2200" dirty="0" smtClean="0">
                <a:cs typeface="B Homa" pitchFamily="2" charset="-78"/>
              </a:rPr>
              <a:t>B</a:t>
            </a:r>
            <a:r>
              <a:rPr lang="fa-IR" sz="2200" dirty="0">
                <a:cs typeface="B Homa" pitchFamily="2" charset="-78"/>
              </a:rPr>
              <a:t>ارسال ميكند </a:t>
            </a:r>
          </a:p>
          <a:p>
            <a:pPr marL="0" indent="0">
              <a:buNone/>
            </a:pPr>
            <a:r>
              <a:rPr lang="fa-IR" sz="2200" dirty="0" smtClean="0">
                <a:cs typeface="B Homa" pitchFamily="2" charset="-78"/>
              </a:rPr>
              <a:t>و الی آخر.</a:t>
            </a:r>
            <a:endParaRPr lang="fa-IR" sz="2200" dirty="0">
              <a:cs typeface="B Homa" pitchFamily="2" charset="-78"/>
            </a:endParaRPr>
          </a:p>
          <a:p>
            <a:pPr marL="0" indent="0">
              <a:buNone/>
            </a:pPr>
            <a:endParaRPr lang="fa-IR" dirty="0" smtClean="0">
              <a:cs typeface="2  Bardiya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791" y="2285905"/>
            <a:ext cx="4235744" cy="35353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251" y="3077312"/>
            <a:ext cx="489585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43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663320" y="295660"/>
            <a:ext cx="11299935" cy="5757583"/>
          </a:xfrm>
        </p:spPr>
        <p:txBody>
          <a:bodyPr>
            <a:normAutofit/>
          </a:bodyPr>
          <a:lstStyle/>
          <a:p>
            <a:endParaRPr lang="fa-IR" sz="2200" dirty="0" smtClean="0">
              <a:cs typeface="B Homa" pitchFamily="2" charset="-78"/>
            </a:endParaRPr>
          </a:p>
          <a:p>
            <a:endParaRPr lang="fa-IR" sz="2200" dirty="0">
              <a:cs typeface="B Homa" pitchFamily="2" charset="-78"/>
            </a:endParaRPr>
          </a:p>
          <a:p>
            <a:pPr marL="0" indent="0">
              <a:buNone/>
            </a:pPr>
            <a:r>
              <a:rPr lang="fa-IR" sz="2200" dirty="0" smtClean="0">
                <a:cs typeface="B Homa" pitchFamily="2" charset="-78"/>
              </a:rPr>
              <a:t>در </a:t>
            </a:r>
            <a:r>
              <a:rPr lang="fa-IR" sz="2200" dirty="0">
                <a:cs typeface="B Homa" pitchFamily="2" charset="-78"/>
              </a:rPr>
              <a:t>اين نوع مسيريابي،جداول را ميتوان خلاصه نمود بنابراين راندمان شبكه بهبود</a:t>
            </a:r>
          </a:p>
          <a:p>
            <a:pPr marL="0" indent="0">
              <a:buNone/>
            </a:pPr>
            <a:r>
              <a:rPr lang="fa-IR" sz="2200" dirty="0">
                <a:cs typeface="B Homa" pitchFamily="2" charset="-78"/>
              </a:rPr>
              <a:t>مييابد.مثال بالا مسيريابي سلسله مراتبي دو سطحي را نشان ميدهد همچنين</a:t>
            </a:r>
          </a:p>
          <a:p>
            <a:pPr marL="0" indent="0">
              <a:buNone/>
            </a:pPr>
            <a:r>
              <a:rPr lang="fa-IR" sz="2200" dirty="0">
                <a:cs typeface="B Homa" pitchFamily="2" charset="-78"/>
              </a:rPr>
              <a:t>ميتوان از مسيريابي سلسله مراتبي 3 سطحي و 4 سطحي استفاده </a:t>
            </a:r>
            <a:r>
              <a:rPr lang="fa-IR" sz="2200" dirty="0" smtClean="0">
                <a:cs typeface="B Homa" pitchFamily="2" charset="-78"/>
              </a:rPr>
              <a:t>کرد.در</a:t>
            </a:r>
            <a:endParaRPr lang="fa-IR" sz="2200" dirty="0">
              <a:cs typeface="B Homa" pitchFamily="2" charset="-78"/>
            </a:endParaRPr>
          </a:p>
          <a:p>
            <a:pPr marL="0" indent="0">
              <a:buNone/>
            </a:pPr>
            <a:r>
              <a:rPr lang="fa-IR" sz="2200" dirty="0">
                <a:cs typeface="B Homa" pitchFamily="2" charset="-78"/>
              </a:rPr>
              <a:t>مسيريابي سلسله مراتبي 3سطحي،شبكه به تعدادي آلاستر تقسيم </a:t>
            </a:r>
            <a:r>
              <a:rPr lang="fa-IR" sz="2200" dirty="0" smtClean="0">
                <a:cs typeface="B Homa" pitchFamily="2" charset="-78"/>
              </a:rPr>
              <a:t>بندي </a:t>
            </a:r>
            <a:r>
              <a:rPr lang="fa-IR" sz="2200" dirty="0">
                <a:cs typeface="B Homa" pitchFamily="2" charset="-78"/>
              </a:rPr>
              <a:t>میشود ميشود</a:t>
            </a:r>
            <a:r>
              <a:rPr lang="fa-IR" sz="2200" dirty="0" smtClean="0">
                <a:cs typeface="B Homa" pitchFamily="2" charset="-78"/>
              </a:rPr>
              <a:t>.</a:t>
            </a:r>
          </a:p>
          <a:p>
            <a:pPr marL="0" indent="0">
              <a:buNone/>
            </a:pPr>
            <a:r>
              <a:rPr lang="fa-IR" sz="2200" dirty="0" smtClean="0">
                <a:cs typeface="B Homa" pitchFamily="2" charset="-78"/>
              </a:rPr>
              <a:t>هر </a:t>
            </a:r>
            <a:r>
              <a:rPr lang="fa-IR" sz="2200" dirty="0">
                <a:cs typeface="B Homa" pitchFamily="2" charset="-78"/>
              </a:rPr>
              <a:t>آلاستر متشكل از </a:t>
            </a:r>
            <a:r>
              <a:rPr lang="fa-IR" sz="2200" dirty="0" smtClean="0">
                <a:cs typeface="B Homa" pitchFamily="2" charset="-78"/>
              </a:rPr>
              <a:t>تعدادي  </a:t>
            </a:r>
            <a:r>
              <a:rPr lang="en-US" sz="2200" dirty="0">
                <a:cs typeface="B Homa" pitchFamily="2" charset="-78"/>
              </a:rPr>
              <a:t>region </a:t>
            </a:r>
            <a:r>
              <a:rPr lang="fa-IR" sz="2200" dirty="0">
                <a:cs typeface="B Homa" pitchFamily="2" charset="-78"/>
              </a:rPr>
              <a:t>و هر </a:t>
            </a:r>
            <a:r>
              <a:rPr lang="en-US" sz="2200" dirty="0">
                <a:cs typeface="B Homa" pitchFamily="2" charset="-78"/>
              </a:rPr>
              <a:t>region</a:t>
            </a:r>
            <a:r>
              <a:rPr lang="fa-IR" sz="2200" dirty="0">
                <a:cs typeface="B Homa" pitchFamily="2" charset="-78"/>
              </a:rPr>
              <a:t> داراي تعدادي روتر ميباشد</a:t>
            </a:r>
            <a:endParaRPr lang="fa-IR" sz="2200" dirty="0" smtClean="0">
              <a:cs typeface="B Homa" pitchFamily="2" charset="-78"/>
            </a:endParaRPr>
          </a:p>
          <a:p>
            <a:pPr marL="0" indent="0">
              <a:buNone/>
            </a:pPr>
            <a:r>
              <a:rPr lang="fa-IR" sz="2200" dirty="0" smtClean="0">
                <a:cs typeface="B Homa" pitchFamily="2" charset="-78"/>
              </a:rPr>
              <a:t>مسيريابي </a:t>
            </a:r>
            <a:r>
              <a:rPr lang="fa-IR" sz="2200" dirty="0">
                <a:cs typeface="B Homa" pitchFamily="2" charset="-78"/>
              </a:rPr>
              <a:t>سلسله مراتبي به طور وسيعي در مسيريابي اينترنت مورد</a:t>
            </a:r>
          </a:p>
          <a:p>
            <a:pPr marL="0" indent="0">
              <a:buNone/>
            </a:pPr>
            <a:r>
              <a:rPr lang="fa-IR" sz="2200" dirty="0">
                <a:cs typeface="B Homa" pitchFamily="2" charset="-78"/>
              </a:rPr>
              <a:t>استفاده قرار ميگيرد و استفاده از چندين پروتكل مسيريابي را ممكن مي سازد</a:t>
            </a:r>
          </a:p>
          <a:p>
            <a:pPr marL="0" indent="0">
              <a:buNone/>
            </a:pPr>
            <a:endParaRPr lang="fa-IR" sz="220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39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12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5566" y="164447"/>
            <a:ext cx="8636434" cy="973281"/>
          </a:xfrm>
        </p:spPr>
        <p:txBody>
          <a:bodyPr/>
          <a:lstStyle/>
          <a:p>
            <a:pPr algn="r"/>
            <a:r>
              <a:rPr lang="fa-IR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B Titr" pitchFamily="2" charset="-78"/>
              </a:rPr>
              <a:t>اصول عملکرد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16315" y="251792"/>
            <a:ext cx="10830159" cy="5963250"/>
          </a:xfrm>
        </p:spPr>
        <p:txBody>
          <a:bodyPr>
            <a:noAutofit/>
          </a:bodyPr>
          <a:lstStyle/>
          <a:p>
            <a:r>
              <a:rPr lang="fa-IR" sz="2000" dirty="0">
                <a:cs typeface="B Homa" pitchFamily="2" charset="-78"/>
              </a:rPr>
              <a:t>روترها از الگوريتمهاي مسيريابي،براي يافتن بهترين مسير تا مقصد استفاده مينمايند</a:t>
            </a:r>
          </a:p>
          <a:p>
            <a:r>
              <a:rPr lang="fa-IR" sz="2000" dirty="0" smtClean="0">
                <a:cs typeface="B Homa" pitchFamily="2" charset="-78"/>
              </a:rPr>
              <a:t>هنگامي که ما </a:t>
            </a:r>
            <a:r>
              <a:rPr lang="fa-IR" sz="2000" dirty="0">
                <a:cs typeface="B Homa" pitchFamily="2" charset="-78"/>
              </a:rPr>
              <a:t>در مورد بهترين مسير صحبت ميكنيم،پارامترهايي همانند </a:t>
            </a:r>
            <a:r>
              <a:rPr lang="fa-IR" sz="2000" dirty="0" smtClean="0">
                <a:cs typeface="B Homa" pitchFamily="2" charset="-78"/>
              </a:rPr>
              <a:t>تعداد</a:t>
            </a:r>
            <a:r>
              <a:rPr lang="en-US" sz="2000" dirty="0">
                <a:cs typeface="B Homa" pitchFamily="2" charset="-78"/>
              </a:rPr>
              <a:t>hop </a:t>
            </a:r>
            <a:r>
              <a:rPr lang="fa-IR" sz="2000" dirty="0">
                <a:cs typeface="B Homa" pitchFamily="2" charset="-78"/>
              </a:rPr>
              <a:t>ها </a:t>
            </a:r>
          </a:p>
          <a:p>
            <a:r>
              <a:rPr lang="fa-IR" sz="2000" dirty="0">
                <a:cs typeface="B Homa" pitchFamily="2" charset="-78"/>
              </a:rPr>
              <a:t>(مسيري </a:t>
            </a:r>
            <a:r>
              <a:rPr lang="fa-IR" sz="2000" dirty="0" smtClean="0">
                <a:cs typeface="B Homa" pitchFamily="2" charset="-78"/>
              </a:rPr>
              <a:t>که يك </a:t>
            </a:r>
            <a:r>
              <a:rPr lang="fa-IR" sz="2000" dirty="0">
                <a:cs typeface="B Homa" pitchFamily="2" charset="-78"/>
              </a:rPr>
              <a:t>بسته از يك روتر ديگر در شبكه منتقل ميشود).زمان تغيير و هزينه</a:t>
            </a:r>
          </a:p>
          <a:p>
            <a:r>
              <a:rPr lang="fa-IR" sz="2000" dirty="0">
                <a:cs typeface="B Homa" pitchFamily="2" charset="-78"/>
              </a:rPr>
              <a:t>ارتباطي ارسال بسته را در نظر ميگيريم.</a:t>
            </a:r>
          </a:p>
          <a:p>
            <a:r>
              <a:rPr lang="fa-IR" sz="2000" dirty="0">
                <a:cs typeface="B Homa" pitchFamily="2" charset="-78"/>
              </a:rPr>
              <a:t>مبتني بر اينكه روترها چگونه اطلاعاتي در مورد ساختار يك شبكه جمع آوري مينمايند و</a:t>
            </a:r>
          </a:p>
          <a:p>
            <a:r>
              <a:rPr lang="fa-IR" sz="2000" dirty="0">
                <a:cs typeface="B Homa" pitchFamily="2" charset="-78"/>
              </a:rPr>
              <a:t>نيز تحليل آنها از اطلاعات براي تعيين بهترين مسير،ما دو الگوريتم مسير يابي اصلي را</a:t>
            </a:r>
          </a:p>
          <a:p>
            <a:r>
              <a:rPr lang="fa-IR" sz="2000" dirty="0">
                <a:cs typeface="B Homa" pitchFamily="2" charset="-78"/>
              </a:rPr>
              <a:t>در اختيار داريم:الگوريتم مسير يابي عمومي و الگوريتمهاي مسير يابي غير </a:t>
            </a:r>
            <a:r>
              <a:rPr lang="fa-IR" sz="2000" dirty="0" smtClean="0">
                <a:cs typeface="B Homa" pitchFamily="2" charset="-78"/>
              </a:rPr>
              <a:t>متمرکز.</a:t>
            </a:r>
            <a:endParaRPr lang="fa-IR" sz="2000" dirty="0">
              <a:cs typeface="B Homa" pitchFamily="2" charset="-78"/>
            </a:endParaRPr>
          </a:p>
          <a:p>
            <a:r>
              <a:rPr lang="fa-IR" sz="2000" dirty="0">
                <a:cs typeface="B Homa" pitchFamily="2" charset="-78"/>
              </a:rPr>
              <a:t>در الگوريتم هاي مسير يابي غير </a:t>
            </a:r>
            <a:r>
              <a:rPr lang="fa-IR" sz="2000" dirty="0" smtClean="0">
                <a:cs typeface="B Homa" pitchFamily="2" charset="-78"/>
              </a:rPr>
              <a:t>متمرکز،هر </a:t>
            </a:r>
            <a:r>
              <a:rPr lang="fa-IR" sz="2000" dirty="0">
                <a:cs typeface="B Homa" pitchFamily="2" charset="-78"/>
              </a:rPr>
              <a:t>روتر اطلاعاتي در مورد روترهايي </a:t>
            </a:r>
            <a:r>
              <a:rPr lang="fa-IR" sz="2000" dirty="0" smtClean="0">
                <a:cs typeface="B Homa" pitchFamily="2" charset="-78"/>
              </a:rPr>
              <a:t>که</a:t>
            </a:r>
            <a:endParaRPr lang="fa-IR" sz="2000" dirty="0">
              <a:cs typeface="B Homa" pitchFamily="2" charset="-78"/>
            </a:endParaRPr>
          </a:p>
          <a:p>
            <a:r>
              <a:rPr lang="fa-IR" sz="2000" dirty="0">
                <a:cs typeface="B Homa" pitchFamily="2" charset="-78"/>
              </a:rPr>
              <a:t>مستقيما به آنها متصل ميباشند در اختيار دارد. در اين روش هر روتر در مورد همه روتر</a:t>
            </a:r>
          </a:p>
          <a:p>
            <a:r>
              <a:rPr lang="en-US" sz="2000" dirty="0" smtClean="0">
                <a:cs typeface="B Homa" pitchFamily="2" charset="-78"/>
              </a:rPr>
              <a:t>) </a:t>
            </a:r>
            <a:r>
              <a:rPr lang="fa-IR" sz="2000" dirty="0">
                <a:cs typeface="B Homa" pitchFamily="2" charset="-78"/>
              </a:rPr>
              <a:t>هاي موجود در شبكه،اطلاعات در اختيار ندارد.اين الگوريتمها تحت نام </a:t>
            </a:r>
            <a:r>
              <a:rPr lang="fa-IR" sz="2000" dirty="0" smtClean="0">
                <a:cs typeface="B Homa" pitchFamily="2" charset="-78"/>
              </a:rPr>
              <a:t>الگوريتمهاي</a:t>
            </a:r>
            <a:r>
              <a:rPr lang="en-US" sz="2000" dirty="0">
                <a:cs typeface="B Homa" pitchFamily="2" charset="-78"/>
              </a:rPr>
              <a:t>DV </a:t>
            </a:r>
            <a:endParaRPr lang="fa-IR" sz="2000" dirty="0">
              <a:cs typeface="B Homa" pitchFamily="2" charset="-78"/>
            </a:endParaRPr>
          </a:p>
          <a:p>
            <a:pPr marL="0" indent="0">
              <a:buNone/>
            </a:pPr>
            <a:r>
              <a:rPr lang="en-US" sz="2000" dirty="0" err="1" smtClean="0">
                <a:cs typeface="B Homa" pitchFamily="2" charset="-78"/>
              </a:rPr>
              <a:t>distance</a:t>
            </a:r>
            <a:r>
              <a:rPr lang="en-US" sz="2000" dirty="0" err="1">
                <a:cs typeface="B Homa" pitchFamily="2" charset="-78"/>
              </a:rPr>
              <a:t>vector</a:t>
            </a:r>
            <a:r>
              <a:rPr lang="en-US" sz="2000" dirty="0" smtClean="0">
                <a:cs typeface="B Homa" pitchFamily="2" charset="-78"/>
              </a:rPr>
              <a:t> </a:t>
            </a:r>
            <a:r>
              <a:rPr lang="fa-IR" sz="2000" dirty="0" smtClean="0">
                <a:cs typeface="B Homa" pitchFamily="2" charset="-78"/>
              </a:rPr>
              <a:t>معروف </a:t>
            </a:r>
            <a:r>
              <a:rPr lang="fa-IR" sz="2000" dirty="0">
                <a:cs typeface="B Homa" pitchFamily="2" charset="-78"/>
              </a:rPr>
              <a:t>هستند</a:t>
            </a:r>
            <a:r>
              <a:rPr lang="fa-IR" sz="2000" dirty="0" smtClean="0">
                <a:cs typeface="B Homa" pitchFamily="2" charset="-78"/>
              </a:rPr>
              <a:t>.</a:t>
            </a:r>
          </a:p>
          <a:p>
            <a:pPr marL="0" indent="0">
              <a:buNone/>
            </a:pPr>
            <a:r>
              <a:rPr lang="fa-IR" sz="2000" dirty="0" smtClean="0">
                <a:cs typeface="B Homa" pitchFamily="2" charset="-78"/>
              </a:rPr>
              <a:t>در </a:t>
            </a:r>
            <a:r>
              <a:rPr lang="fa-IR" sz="2000" dirty="0">
                <a:cs typeface="B Homa" pitchFamily="2" charset="-78"/>
              </a:rPr>
              <a:t>الگوريتمهاي مسيريابي عمومي،هر روتر اطلاعات </a:t>
            </a:r>
            <a:endParaRPr lang="en-US" sz="2000" dirty="0">
              <a:cs typeface="B Homa" pitchFamily="2" charset="-78"/>
            </a:endParaRP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ک</a:t>
            </a:r>
            <a:r>
              <a:rPr lang="fa-IR" sz="2000" dirty="0" smtClean="0">
                <a:cs typeface="B Homa" pitchFamily="2" charset="-78"/>
              </a:rPr>
              <a:t>املي </a:t>
            </a:r>
            <a:r>
              <a:rPr lang="fa-IR" sz="2000" dirty="0">
                <a:cs typeface="B Homa" pitchFamily="2" charset="-78"/>
              </a:rPr>
              <a:t>در مورد همه روترهاي ديگر شبكه و نيز وضعيت ترافيك شبكه در اختيار </a:t>
            </a:r>
            <a:r>
              <a:rPr lang="fa-IR" sz="2000" dirty="0" smtClean="0">
                <a:cs typeface="B Homa" pitchFamily="2" charset="-78"/>
              </a:rPr>
              <a:t>دارد.اين الگوريتمها </a:t>
            </a:r>
            <a:r>
              <a:rPr lang="fa-IR" sz="2000" dirty="0">
                <a:cs typeface="B Homa" pitchFamily="2" charset="-78"/>
              </a:rPr>
              <a:t>تحت نام </a:t>
            </a:r>
            <a:r>
              <a:rPr lang="fa-IR" sz="2000" dirty="0" smtClean="0">
                <a:cs typeface="B Homa" pitchFamily="2" charset="-78"/>
              </a:rPr>
              <a:t>الگوريتمهاي</a:t>
            </a:r>
            <a:r>
              <a:rPr lang="en-US" sz="2000" dirty="0">
                <a:cs typeface="B Homa" pitchFamily="2" charset="-78"/>
              </a:rPr>
              <a:t>LS(Link state) </a:t>
            </a:r>
            <a:endParaRPr lang="fa-IR" sz="2000" dirty="0">
              <a:cs typeface="B Homa" pitchFamily="2" charset="-78"/>
            </a:endParaRPr>
          </a:p>
          <a:p>
            <a:pPr marL="0" indent="0">
              <a:buNone/>
            </a:pPr>
            <a:r>
              <a:rPr lang="fa-IR" sz="2000" dirty="0" smtClean="0">
                <a:cs typeface="B Homa" pitchFamily="2" charset="-78"/>
              </a:rPr>
              <a:t>معروف هستند.</a:t>
            </a:r>
            <a:endParaRPr lang="fa-IR" sz="2000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00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281003">
            <a:off x="9498064" y="768651"/>
            <a:ext cx="2796743" cy="872837"/>
          </a:xfrm>
        </p:spPr>
        <p:txBody>
          <a:bodyPr>
            <a:normAutofit/>
          </a:bodyPr>
          <a:lstStyle/>
          <a:p>
            <a:r>
              <a:rPr lang="fa-IR" b="1" dirty="0" smtClean="0">
                <a:solidFill>
                  <a:schemeClr val="bg1">
                    <a:lumMod val="95000"/>
                    <a:lumOff val="5000"/>
                  </a:schemeClr>
                </a:solidFill>
                <a:cs typeface="2  Titr" panose="00000700000000000000" pitchFamily="2" charset="-78"/>
              </a:rPr>
              <a:t>الگوريتمهاي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  <a:cs typeface="2  Titr" panose="00000700000000000000" pitchFamily="2" charset="-78"/>
              </a:rPr>
              <a:t>LS </a:t>
            </a:r>
            <a:endParaRPr lang="fa-IR" dirty="0">
              <a:solidFill>
                <a:schemeClr val="bg1">
                  <a:lumMod val="95000"/>
                  <a:lumOff val="5000"/>
                </a:schemeClr>
              </a:solidFill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483"/>
            <a:ext cx="9549127" cy="6621517"/>
          </a:xfrm>
        </p:spPr>
        <p:txBody>
          <a:bodyPr>
            <a:normAutofit fontScale="85000" lnSpcReduction="10000"/>
          </a:bodyPr>
          <a:lstStyle/>
          <a:p>
            <a:r>
              <a:rPr lang="fa-IR" dirty="0" smtClean="0">
                <a:cs typeface="B Homa" pitchFamily="2" charset="-78"/>
              </a:rPr>
              <a:t>هر روتر ميبايست مراحل ذيل را به انجام رساند: ،</a:t>
            </a:r>
          </a:p>
          <a:p>
            <a:r>
              <a:rPr lang="fa-IR" dirty="0" smtClean="0">
                <a:cs typeface="B Homa" pitchFamily="2" charset="-78"/>
              </a:rPr>
              <a:t> روترهاي را که به لحاظ فيزيكي به آنها متصل ميباشد را شناسايي نموده و هنگامي شروع </a:t>
            </a:r>
            <a:r>
              <a:rPr lang="fa-IR" dirty="0">
                <a:cs typeface="B Homa" pitchFamily="2" charset="-78"/>
              </a:rPr>
              <a:t>به کارميكند </a:t>
            </a:r>
            <a:r>
              <a:rPr lang="fa-IR" dirty="0" smtClean="0">
                <a:cs typeface="B Homa" pitchFamily="2" charset="-78"/>
              </a:rPr>
              <a:t>آدرسهاي</a:t>
            </a:r>
            <a:r>
              <a:rPr lang="en-US" dirty="0">
                <a:cs typeface="B Homa" pitchFamily="2" charset="-78"/>
              </a:rPr>
              <a:t>IP </a:t>
            </a:r>
            <a:r>
              <a:rPr lang="fa-IR" dirty="0" smtClean="0">
                <a:cs typeface="B Homa" pitchFamily="2" charset="-78"/>
              </a:rPr>
              <a:t> آنهابدست آورد.</a:t>
            </a:r>
          </a:p>
          <a:p>
            <a:r>
              <a:rPr lang="fa-IR" dirty="0" smtClean="0">
                <a:cs typeface="B Homa" pitchFamily="2" charset="-78"/>
              </a:rPr>
              <a:t>. </a:t>
            </a:r>
            <a:r>
              <a:rPr lang="fa-IR" dirty="0">
                <a:cs typeface="B Homa" pitchFamily="2" charset="-78"/>
              </a:rPr>
              <a:t>اين روتر ابتدا يك بسته </a:t>
            </a:r>
            <a:r>
              <a:rPr lang="en-US" dirty="0" smtClean="0">
                <a:cs typeface="B Homa" pitchFamily="2" charset="-78"/>
              </a:rPr>
              <a:t>HELLO</a:t>
            </a:r>
            <a:r>
              <a:rPr lang="fa-IR" dirty="0" smtClean="0">
                <a:cs typeface="B Homa" pitchFamily="2" charset="-78"/>
              </a:rPr>
              <a:t>را</a:t>
            </a:r>
            <a:r>
              <a:rPr lang="fa-IR" dirty="0">
                <a:cs typeface="B Homa" pitchFamily="2" charset="-78"/>
              </a:rPr>
              <a:t>روي شبكه ارسال </a:t>
            </a:r>
            <a:r>
              <a:rPr lang="fa-IR" dirty="0" smtClean="0">
                <a:cs typeface="B Homa" pitchFamily="2" charset="-78"/>
              </a:rPr>
              <a:t>ميكند</a:t>
            </a:r>
            <a:r>
              <a:rPr lang="fa-IR" dirty="0">
                <a:cs typeface="B Homa" pitchFamily="2" charset="-78"/>
              </a:rPr>
              <a:t>هر روتري که اين بسته را دريافت ميكند از طريق يك پيام </a:t>
            </a:r>
            <a:r>
              <a:rPr lang="fa-IR" dirty="0" smtClean="0">
                <a:cs typeface="B Homa" pitchFamily="2" charset="-78"/>
              </a:rPr>
              <a:t>که داراي آدرس</a:t>
            </a:r>
            <a:r>
              <a:rPr lang="en-US" dirty="0">
                <a:cs typeface="B Homa" pitchFamily="2" charset="-78"/>
              </a:rPr>
              <a:t>IP </a:t>
            </a:r>
            <a:r>
              <a:rPr lang="fa-IR" dirty="0">
                <a:cs typeface="B Homa" pitchFamily="2" charset="-78"/>
              </a:rPr>
              <a:t>خود اين روتر ميباشد </a:t>
            </a:r>
          </a:p>
          <a:p>
            <a:r>
              <a:rPr lang="fa-IR" dirty="0">
                <a:cs typeface="B Homa" pitchFamily="2" charset="-78"/>
              </a:rPr>
              <a:t>به پيام </a:t>
            </a:r>
            <a:r>
              <a:rPr lang="en-US" dirty="0">
                <a:cs typeface="B Homa" pitchFamily="2" charset="-78"/>
              </a:rPr>
              <a:t>HELLO </a:t>
            </a:r>
            <a:r>
              <a:rPr lang="fa-IR" dirty="0">
                <a:cs typeface="B Homa" pitchFamily="2" charset="-78"/>
              </a:rPr>
              <a:t>پاسخ </a:t>
            </a:r>
            <a:r>
              <a:rPr lang="fa-IR" dirty="0" smtClean="0">
                <a:cs typeface="B Homa" pitchFamily="2" charset="-78"/>
              </a:rPr>
              <a:t>ميدهد.</a:t>
            </a:r>
            <a:endParaRPr lang="fa-IR" dirty="0">
              <a:cs typeface="B Homa" pitchFamily="2" charset="-78"/>
            </a:endParaRPr>
          </a:p>
          <a:p>
            <a:r>
              <a:rPr lang="fa-IR" dirty="0">
                <a:cs typeface="B Homa" pitchFamily="2" charset="-78"/>
              </a:rPr>
              <a:t>زمان تاخير مربوط به روترهاي مجاور را اندازه گيري نمايد(يا هر پارامتر مهم ديگري </a:t>
            </a:r>
            <a:r>
              <a:rPr lang="fa-IR" dirty="0" smtClean="0">
                <a:cs typeface="B Homa" pitchFamily="2" charset="-78"/>
              </a:rPr>
              <a:t>از</a:t>
            </a:r>
            <a:r>
              <a:rPr lang="fa-IR" dirty="0">
                <a:cs typeface="B Homa" pitchFamily="2" charset="-78"/>
              </a:rPr>
              <a:t>شبكه همانند ترافيك متوسط)</a:t>
            </a:r>
          </a:p>
          <a:p>
            <a:r>
              <a:rPr lang="fa-IR" dirty="0">
                <a:cs typeface="B Homa" pitchFamily="2" charset="-78"/>
              </a:rPr>
              <a:t>براي انجام اين کار ،روترها بسته </a:t>
            </a:r>
            <a:r>
              <a:rPr lang="fa-IR" dirty="0" smtClean="0">
                <a:cs typeface="B Homa" pitchFamily="2" charset="-78"/>
              </a:rPr>
              <a:t>هاي</a:t>
            </a:r>
            <a:r>
              <a:rPr lang="en-US" dirty="0" smtClean="0">
                <a:cs typeface="B Homa" pitchFamily="2" charset="-78"/>
              </a:rPr>
              <a:t>echo</a:t>
            </a:r>
            <a:r>
              <a:rPr lang="fa-IR" dirty="0">
                <a:cs typeface="B Homa" pitchFamily="2" charset="-78"/>
              </a:rPr>
              <a:t>را روي شبكه ارسال ميكنند</a:t>
            </a:r>
            <a:r>
              <a:rPr lang="fa-IR" dirty="0" smtClean="0">
                <a:cs typeface="B Homa" pitchFamily="2" charset="-78"/>
              </a:rPr>
              <a:t>.</a:t>
            </a:r>
            <a:r>
              <a:rPr lang="fa-IR" dirty="0">
                <a:cs typeface="B Homa" pitchFamily="2" charset="-78"/>
              </a:rPr>
              <a:t> هر روتري </a:t>
            </a:r>
            <a:r>
              <a:rPr lang="fa-IR" dirty="0" smtClean="0">
                <a:cs typeface="B Homa" pitchFamily="2" charset="-78"/>
              </a:rPr>
              <a:t>که اين </a:t>
            </a:r>
            <a:r>
              <a:rPr lang="fa-IR" dirty="0">
                <a:cs typeface="B Homa" pitchFamily="2" charset="-78"/>
              </a:rPr>
              <a:t>بسته ها را دريافت ميكند </a:t>
            </a:r>
            <a:r>
              <a:rPr lang="en-US" dirty="0">
                <a:cs typeface="B Homa" pitchFamily="2" charset="-78"/>
              </a:rPr>
              <a:t>echo reply </a:t>
            </a:r>
            <a:r>
              <a:rPr lang="fa-IR" dirty="0">
                <a:cs typeface="B Homa" pitchFamily="2" charset="-78"/>
              </a:rPr>
              <a:t>به آن پاسخ ميدهد</a:t>
            </a:r>
          </a:p>
          <a:p>
            <a:r>
              <a:rPr lang="fa-IR" dirty="0">
                <a:cs typeface="B Homa" pitchFamily="2" charset="-78"/>
              </a:rPr>
              <a:t>با تقسيم مسير رفت و برگشت به دو،روترها ميتوانند زمان تاخير را محاسبه </a:t>
            </a:r>
            <a:r>
              <a:rPr lang="fa-IR" dirty="0" smtClean="0">
                <a:cs typeface="B Homa" pitchFamily="2" charset="-78"/>
              </a:rPr>
              <a:t>کنند(زمان </a:t>
            </a:r>
            <a:r>
              <a:rPr lang="fa-IR" dirty="0">
                <a:cs typeface="B Homa" pitchFamily="2" charset="-78"/>
              </a:rPr>
              <a:t>مسير رفت و برگشت،سنجشي از تاخير فعلي روي يك شبكه ميباشد</a:t>
            </a:r>
            <a:r>
              <a:rPr lang="fa-IR" dirty="0" smtClean="0">
                <a:cs typeface="B Homa" pitchFamily="2" charset="-78"/>
              </a:rPr>
              <a:t>)</a:t>
            </a:r>
            <a:endParaRPr lang="fa-IR" dirty="0">
              <a:cs typeface="B Homa" pitchFamily="2" charset="-78"/>
            </a:endParaRPr>
          </a:p>
          <a:p>
            <a:r>
              <a:rPr lang="fa-IR" dirty="0">
                <a:cs typeface="B Homa" pitchFamily="2" charset="-78"/>
              </a:rPr>
              <a:t>توجه </a:t>
            </a:r>
            <a:r>
              <a:rPr lang="fa-IR" dirty="0" smtClean="0">
                <a:cs typeface="B Homa" pitchFamily="2" charset="-78"/>
              </a:rPr>
              <a:t>داشته باشيد </a:t>
            </a:r>
            <a:r>
              <a:rPr lang="fa-IR" dirty="0">
                <a:cs typeface="B Homa" pitchFamily="2" charset="-78"/>
              </a:rPr>
              <a:t>که اين زمان شامل زمانهاي ارسال و پردازش ميباشد.</a:t>
            </a:r>
          </a:p>
          <a:p>
            <a:r>
              <a:rPr lang="fa-IR" dirty="0">
                <a:cs typeface="B Homa" pitchFamily="2" charset="-78"/>
              </a:rPr>
              <a:t>اطلاعات خود را در مورد شبكه،براي استفاده ساير روترها منتشر نموده و </a:t>
            </a:r>
            <a:r>
              <a:rPr lang="fa-IR" dirty="0" smtClean="0">
                <a:cs typeface="B Homa" pitchFamily="2" charset="-78"/>
              </a:rPr>
              <a:t>اطلاعات روترهاي </a:t>
            </a:r>
            <a:r>
              <a:rPr lang="fa-IR" dirty="0">
                <a:cs typeface="B Homa" pitchFamily="2" charset="-78"/>
              </a:rPr>
              <a:t>ديگر را دريافت کند</a:t>
            </a:r>
            <a:r>
              <a:rPr lang="fa-IR" dirty="0" smtClean="0">
                <a:cs typeface="B Homa" pitchFamily="2" charset="-78"/>
              </a:rPr>
              <a:t>.</a:t>
            </a:r>
          </a:p>
          <a:p>
            <a:r>
              <a:rPr lang="fa-IR" dirty="0">
                <a:cs typeface="B Homa" pitchFamily="2" charset="-78"/>
              </a:rPr>
              <a:t>در اين مرحله همه روترها دانش خود را با روتر هاي ديگر به اشتراك گذاشته و </a:t>
            </a:r>
            <a:r>
              <a:rPr lang="fa-IR" dirty="0" smtClean="0">
                <a:cs typeface="B Homa" pitchFamily="2" charset="-78"/>
              </a:rPr>
              <a:t>اطلاعات مربوط </a:t>
            </a:r>
            <a:r>
              <a:rPr lang="fa-IR" dirty="0">
                <a:cs typeface="B Homa" pitchFamily="2" charset="-78"/>
              </a:rPr>
              <a:t>به شبكه را با يكديگر مبادله ميكنند.با اين روش هر روتر ميتواند </a:t>
            </a:r>
            <a:endParaRPr lang="fa-IR" dirty="0" smtClean="0">
              <a:cs typeface="B Homa" pitchFamily="2" charset="-78"/>
            </a:endParaRPr>
          </a:p>
          <a:p>
            <a:r>
              <a:rPr lang="fa-IR" dirty="0" smtClean="0">
                <a:cs typeface="B Homa" pitchFamily="2" charset="-78"/>
              </a:rPr>
              <a:t>در </a:t>
            </a:r>
            <a:r>
              <a:rPr lang="fa-IR" dirty="0">
                <a:cs typeface="B Homa" pitchFamily="2" charset="-78"/>
              </a:rPr>
              <a:t>مورد ساختار </a:t>
            </a:r>
            <a:r>
              <a:rPr lang="fa-IR" dirty="0" smtClean="0">
                <a:cs typeface="B Homa" pitchFamily="2" charset="-78"/>
              </a:rPr>
              <a:t>و</a:t>
            </a:r>
            <a:r>
              <a:rPr lang="fa-IR" dirty="0">
                <a:cs typeface="B Homa" pitchFamily="2" charset="-78"/>
              </a:rPr>
              <a:t>وضعيت شبكه اطلاعات کافي بدست </a:t>
            </a:r>
            <a:r>
              <a:rPr lang="fa-IR" dirty="0" smtClean="0">
                <a:cs typeface="B Homa" pitchFamily="2" charset="-78"/>
              </a:rPr>
              <a:t>آورد.با </a:t>
            </a:r>
            <a:r>
              <a:rPr lang="fa-IR" dirty="0">
                <a:cs typeface="B Homa" pitchFamily="2" charset="-78"/>
              </a:rPr>
              <a:t>استفاده از اين الگوريتم مناسب،بهترين مسير بين هر دو گره از شبكه </a:t>
            </a:r>
            <a:r>
              <a:rPr lang="fa-IR" dirty="0" smtClean="0">
                <a:cs typeface="B Homa" pitchFamily="2" charset="-78"/>
              </a:rPr>
              <a:t>راشناسايي کند.</a:t>
            </a:r>
          </a:p>
          <a:p>
            <a:r>
              <a:rPr lang="fa-IR" dirty="0">
                <a:cs typeface="B Homa" pitchFamily="2" charset="-78"/>
              </a:rPr>
              <a:t>در اين مرحله،روترها بهترين مسير تا هر گره را انتخاب ميكنند.آنها اين کار را با استفاده از يك الگوريتم همانند الگوريتم کوتاهترين مسير</a:t>
            </a:r>
            <a:r>
              <a:rPr lang="en-US" dirty="0" err="1">
                <a:cs typeface="B Homa" pitchFamily="2" charset="-78"/>
              </a:rPr>
              <a:t>Dijkstra</a:t>
            </a:r>
            <a:r>
              <a:rPr lang="en-US" dirty="0">
                <a:cs typeface="B Homa" pitchFamily="2" charset="-78"/>
              </a:rPr>
              <a:t> </a:t>
            </a:r>
            <a:r>
              <a:rPr lang="fa-IR" dirty="0">
                <a:cs typeface="B Homa" pitchFamily="2" charset="-78"/>
              </a:rPr>
              <a:t>انجام ميدهند</a:t>
            </a:r>
          </a:p>
          <a:p>
            <a:r>
              <a:rPr lang="fa-IR" dirty="0">
                <a:cs typeface="B Homa" pitchFamily="2" charset="-78"/>
              </a:rPr>
              <a:t>در اين الگوريتم،يك روتر مبتني بر اطلاعاتي که از ساير روترها جمع آوري نموده است،گرافي از شبكه را ايجاد مينمايد</a:t>
            </a:r>
          </a:p>
          <a:p>
            <a:r>
              <a:rPr lang="fa-IR" dirty="0">
                <a:cs typeface="B Homa" pitchFamily="2" charset="-78"/>
              </a:rPr>
              <a:t>.اين گراف مكان روترهاي موجود در شبكه و نقاط پيوند آنها رابه يكديگر نشان ميدهدهر پيوند با يك شماره به نام</a:t>
            </a:r>
            <a:r>
              <a:rPr lang="en-US" dirty="0">
                <a:cs typeface="B Homa" pitchFamily="2" charset="-78"/>
              </a:rPr>
              <a:t>weight </a:t>
            </a:r>
            <a:r>
              <a:rPr lang="fa-IR" dirty="0">
                <a:cs typeface="B Homa" pitchFamily="2" charset="-78"/>
              </a:rPr>
              <a:t>یا</a:t>
            </a:r>
            <a:r>
              <a:rPr lang="en-US" dirty="0">
                <a:cs typeface="B Homa" pitchFamily="2" charset="-78"/>
              </a:rPr>
              <a:t>Cost</a:t>
            </a:r>
            <a:endParaRPr lang="fa-IR" dirty="0">
              <a:cs typeface="B Homa" pitchFamily="2" charset="-78"/>
            </a:endParaRPr>
          </a:p>
          <a:p>
            <a:r>
              <a:rPr lang="fa-IR" dirty="0">
                <a:cs typeface="B Homa" pitchFamily="2" charset="-78"/>
              </a:rPr>
              <a:t>مشخص ميشود. .اين شماره تابعي از زمان تاخير، متوسط ترافيك و گاهي اوقات تعداد</a:t>
            </a:r>
            <a:r>
              <a:rPr lang="en-US" dirty="0">
                <a:cs typeface="B Homa" pitchFamily="2" charset="-78"/>
              </a:rPr>
              <a:t>hub</a:t>
            </a:r>
            <a:r>
              <a:rPr lang="fa-IR" dirty="0">
                <a:cs typeface="B Homa" pitchFamily="2" charset="-78"/>
              </a:rPr>
              <a:t>های بين گره ها ميباشد.</a:t>
            </a:r>
          </a:p>
          <a:p>
            <a:r>
              <a:rPr lang="fa-IR" dirty="0" smtClean="0">
                <a:cs typeface="B Homa" pitchFamily="2" charset="-78"/>
              </a:rPr>
              <a:t>براي </a:t>
            </a:r>
            <a:r>
              <a:rPr lang="fa-IR" dirty="0">
                <a:cs typeface="B Homa" pitchFamily="2" charset="-78"/>
              </a:rPr>
              <a:t>مثال اگر دو پيوند بين يك گره و مقصد وجود داشته باشد، روترپيوندي با </a:t>
            </a:r>
            <a:r>
              <a:rPr lang="fa-IR" dirty="0" smtClean="0">
                <a:cs typeface="B Homa" pitchFamily="2" charset="-78"/>
              </a:rPr>
              <a:t>کمترين</a:t>
            </a:r>
            <a:r>
              <a:rPr lang="en-US" dirty="0">
                <a:cs typeface="B Homa" pitchFamily="2" charset="-78"/>
              </a:rPr>
              <a:t>Weight </a:t>
            </a:r>
            <a:r>
              <a:rPr lang="fa-IR" dirty="0">
                <a:cs typeface="B Homa" pitchFamily="2" charset="-78"/>
              </a:rPr>
              <a:t>را انتخاب ميكند. </a:t>
            </a:r>
          </a:p>
          <a:p>
            <a:pPr marL="0" indent="0">
              <a:buNone/>
            </a:pPr>
            <a:endParaRPr lang="fa-IR" dirty="0">
              <a:cs typeface="2  Bardiya" panose="00000400000000000000" pitchFamily="2" charset="-78"/>
            </a:endParaRPr>
          </a:p>
          <a:p>
            <a:endParaRPr lang="fa-IR" dirty="0">
              <a:cs typeface="2  Bardiya" panose="00000400000000000000" pitchFamily="2" charset="-78"/>
            </a:endParaRPr>
          </a:p>
          <a:p>
            <a:endParaRPr lang="fa-IR" dirty="0">
              <a:cs typeface="2  Bardiya" panose="00000400000000000000" pitchFamily="2" charset="-78"/>
            </a:endParaRPr>
          </a:p>
          <a:p>
            <a:endParaRPr lang="fa-IR" dirty="0">
              <a:cs typeface="2  Bardiya" panose="00000400000000000000" pitchFamily="2" charset="-78"/>
            </a:endParaRPr>
          </a:p>
          <a:p>
            <a:endParaRPr lang="fa-IR" dirty="0">
              <a:cs typeface="2  Bardiya" panose="00000400000000000000" pitchFamily="2" charset="-78"/>
            </a:endParaRPr>
          </a:p>
          <a:p>
            <a:endParaRPr lang="fa-IR" dirty="0">
              <a:cs typeface="2  Bardiya" panose="00000400000000000000" pitchFamily="2" charset="-78"/>
            </a:endParaRPr>
          </a:p>
          <a:p>
            <a:endParaRPr lang="fa-IR" dirty="0">
              <a:cs typeface="2  Bardiy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974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1124" y="255674"/>
            <a:ext cx="7045457" cy="1163782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2  Titr" panose="00000700000000000000" pitchFamily="2" charset="-78"/>
              </a:rPr>
              <a:t>الگوريتم</a:t>
            </a:r>
            <a:r>
              <a:rPr lang="en-US" dirty="0" err="1" smtClean="0">
                <a:cs typeface="2  Titr" panose="00000700000000000000" pitchFamily="2" charset="-78"/>
              </a:rPr>
              <a:t>Dijkstra</a:t>
            </a:r>
            <a:r>
              <a:rPr lang="fa-IR" dirty="0">
                <a:cs typeface="2  Titr" panose="00000700000000000000" pitchFamily="2" charset="-78"/>
              </a:rPr>
              <a:t>داراي مراحل ذيل ميباشد:</a:t>
            </a:r>
            <a:br>
              <a:rPr lang="fa-IR" dirty="0">
                <a:cs typeface="2  Titr" panose="00000700000000000000" pitchFamily="2" charset="-78"/>
              </a:rPr>
            </a:br>
            <a:r>
              <a:rPr lang="fa-IR" dirty="0">
                <a:cs typeface="2  Titr" panose="00000700000000000000" pitchFamily="2" charset="-78"/>
              </a:rPr>
              <a:t/>
            </a:r>
            <a:br>
              <a:rPr lang="fa-IR" dirty="0">
                <a:cs typeface="2  Titr" panose="00000700000000000000" pitchFamily="2" charset="-78"/>
              </a:rPr>
            </a:b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28789" y="1081825"/>
            <a:ext cx="9942489" cy="5615189"/>
          </a:xfrm>
        </p:spPr>
        <p:txBody>
          <a:bodyPr/>
          <a:lstStyle/>
          <a:p>
            <a:r>
              <a:rPr lang="fa-IR" sz="2000" dirty="0" smtClean="0">
                <a:cs typeface="B Homa" pitchFamily="2" charset="-78"/>
              </a:rPr>
              <a:t>روتر </a:t>
            </a:r>
            <a:r>
              <a:rPr lang="fa-IR" sz="2000" dirty="0">
                <a:cs typeface="B Homa" pitchFamily="2" charset="-78"/>
              </a:rPr>
              <a:t>گرافي از شبكه را ايجاد نموده و گره هاي منبع و مقصد(براي مثال </a:t>
            </a:r>
            <a:r>
              <a:rPr lang="fa-IR" sz="2000" dirty="0" smtClean="0">
                <a:cs typeface="B Homa" pitchFamily="2" charset="-78"/>
              </a:rPr>
              <a:t>1 </a:t>
            </a:r>
            <a:r>
              <a:rPr lang="en-US" sz="2000" dirty="0" smtClean="0">
                <a:cs typeface="B Homa" pitchFamily="2" charset="-78"/>
              </a:rPr>
              <a:t>V </a:t>
            </a:r>
            <a:r>
              <a:rPr lang="fa-IR" sz="2000" dirty="0" smtClean="0">
                <a:cs typeface="B Homa" pitchFamily="2" charset="-78"/>
              </a:rPr>
              <a:t>و</a:t>
            </a:r>
            <a:r>
              <a:rPr lang="fa-IR" sz="2000" dirty="0">
                <a:cs typeface="B Homa" pitchFamily="2" charset="-78"/>
              </a:rPr>
              <a:t>2 </a:t>
            </a:r>
            <a:r>
              <a:rPr lang="en-US" sz="2000" dirty="0">
                <a:cs typeface="B Homa" pitchFamily="2" charset="-78"/>
              </a:rPr>
              <a:t>V </a:t>
            </a:r>
            <a:r>
              <a:rPr lang="fa-IR" sz="2000" dirty="0" smtClean="0">
                <a:cs typeface="B Homa" pitchFamily="2" charset="-78"/>
              </a:rPr>
              <a:t>)را</a:t>
            </a:r>
            <a:r>
              <a:rPr lang="fa-IR" sz="2000" dirty="0">
                <a:cs typeface="B Homa" pitchFamily="2" charset="-78"/>
              </a:rPr>
              <a:t>شناسايي ميكند</a:t>
            </a:r>
            <a:r>
              <a:rPr lang="fa-IR" sz="2000" dirty="0" smtClean="0">
                <a:cs typeface="B Homa" pitchFamily="2" charset="-78"/>
              </a:rPr>
              <a:t> </a:t>
            </a:r>
            <a:r>
              <a:rPr lang="fa-IR" sz="2000" dirty="0">
                <a:cs typeface="B Homa" pitchFamily="2" charset="-78"/>
              </a:rPr>
              <a:t>ميسازد. .سپس يك ماتريس به نام ماتريس </a:t>
            </a:r>
            <a:r>
              <a:rPr lang="fa-IR" sz="2000" dirty="0" smtClean="0">
                <a:cs typeface="B Homa" pitchFamily="2" charset="-78"/>
              </a:rPr>
              <a:t>در </a:t>
            </a:r>
            <a:r>
              <a:rPr lang="fa-IR" sz="2000" dirty="0">
                <a:cs typeface="B Homa" pitchFamily="2" charset="-78"/>
              </a:rPr>
              <a:t>اين </a:t>
            </a:r>
            <a:r>
              <a:rPr lang="en-US" sz="2000" dirty="0" smtClean="0">
                <a:cs typeface="B Homa" pitchFamily="2" charset="-78"/>
              </a:rPr>
              <a:t>adjacency </a:t>
            </a:r>
            <a:endParaRPr lang="fa-IR" sz="2000" dirty="0" smtClean="0">
              <a:cs typeface="B Homa" pitchFamily="2" charset="-78"/>
            </a:endParaRPr>
          </a:p>
          <a:p>
            <a:r>
              <a:rPr lang="fa-IR" sz="2000" dirty="0" smtClean="0">
                <a:cs typeface="B Homa" pitchFamily="2" charset="-78"/>
              </a:rPr>
              <a:t>را میسازد.دراین </a:t>
            </a:r>
            <a:r>
              <a:rPr lang="fa-IR" sz="2000" dirty="0">
                <a:cs typeface="B Homa" pitchFamily="2" charset="-78"/>
              </a:rPr>
              <a:t>ماتريس يك مختصه </a:t>
            </a:r>
            <a:r>
              <a:rPr lang="fa-IR" sz="2000" dirty="0" smtClean="0">
                <a:cs typeface="B Homa" pitchFamily="2" charset="-78"/>
              </a:rPr>
              <a:t>مبين</a:t>
            </a:r>
            <a:r>
              <a:rPr lang="en-US" sz="2000" dirty="0">
                <a:cs typeface="B Homa" pitchFamily="2" charset="-78"/>
              </a:rPr>
              <a:t>Weight </a:t>
            </a:r>
            <a:r>
              <a:rPr lang="fa-IR" sz="2000" dirty="0" smtClean="0">
                <a:cs typeface="B Homa" pitchFamily="2" charset="-78"/>
              </a:rPr>
              <a:t>میباشد.برای مثال </a:t>
            </a:r>
            <a:r>
              <a:rPr lang="en-US" sz="2000" dirty="0" err="1" smtClean="0">
                <a:cs typeface="B Homa" pitchFamily="2" charset="-78"/>
              </a:rPr>
              <a:t>i,j</a:t>
            </a:r>
            <a:r>
              <a:rPr lang="en-US" sz="2000" dirty="0" smtClean="0">
                <a:cs typeface="B Homa" pitchFamily="2" charset="-78"/>
              </a:rPr>
              <a:t>] </a:t>
            </a:r>
            <a:r>
              <a:rPr lang="fa-IR" sz="2000" dirty="0" smtClean="0">
                <a:cs typeface="B Homa" pitchFamily="2" charset="-78"/>
              </a:rPr>
              <a:t> }</a:t>
            </a:r>
            <a:r>
              <a:rPr lang="fa-IR" sz="2000" dirty="0">
                <a:cs typeface="B Homa" pitchFamily="2" charset="-78"/>
              </a:rPr>
              <a:t> وزن يك پيوند بين </a:t>
            </a:r>
            <a:r>
              <a:rPr lang="fa-IR" sz="2000" dirty="0" smtClean="0">
                <a:cs typeface="B Homa" pitchFamily="2" charset="-78"/>
              </a:rPr>
              <a:t>،</a:t>
            </a:r>
            <a:r>
              <a:rPr lang="fa-IR" sz="2000" dirty="0">
                <a:cs typeface="B Homa" pitchFamily="2" charset="-78"/>
              </a:rPr>
              <a:t> </a:t>
            </a:r>
            <a:r>
              <a:rPr lang="en-US" sz="2000" dirty="0" err="1" smtClean="0">
                <a:cs typeface="B Homa" pitchFamily="2" charset="-78"/>
              </a:rPr>
              <a:t>Vj,Vi</a:t>
            </a:r>
            <a:r>
              <a:rPr lang="en-US" sz="2000" dirty="0" smtClean="0">
                <a:cs typeface="B Homa" pitchFamily="2" charset="-78"/>
              </a:rPr>
              <a:t> </a:t>
            </a:r>
            <a:r>
              <a:rPr lang="fa-IR" sz="2000" dirty="0" smtClean="0">
                <a:cs typeface="B Homa" pitchFamily="2" charset="-78"/>
              </a:rPr>
              <a:t>ميباشد</a:t>
            </a:r>
            <a:r>
              <a:rPr lang="en-US" sz="2000" dirty="0" smtClean="0">
                <a:cs typeface="B Homa" pitchFamily="2" charset="-78"/>
              </a:rPr>
              <a:t> </a:t>
            </a:r>
            <a:r>
              <a:rPr lang="fa-IR" sz="2000" dirty="0">
                <a:cs typeface="B Homa" pitchFamily="2" charset="-78"/>
              </a:rPr>
              <a:t>ميباشد.در صورتي </a:t>
            </a:r>
            <a:r>
              <a:rPr lang="fa-IR" sz="2000" dirty="0" smtClean="0">
                <a:cs typeface="B Homa" pitchFamily="2" charset="-78"/>
              </a:rPr>
              <a:t>که هيچ </a:t>
            </a:r>
            <a:r>
              <a:rPr lang="fa-IR" sz="2000" dirty="0">
                <a:cs typeface="B Homa" pitchFamily="2" charset="-78"/>
              </a:rPr>
              <a:t>پيوند مستقيمي </a:t>
            </a:r>
            <a:r>
              <a:rPr lang="fa-IR" sz="2000" dirty="0" smtClean="0">
                <a:cs typeface="B Homa" pitchFamily="2" charset="-78"/>
              </a:rPr>
              <a:t>بين </a:t>
            </a:r>
          </a:p>
          <a:p>
            <a:r>
              <a:rPr lang="en-US" sz="2000" dirty="0" err="1">
                <a:cs typeface="B Homa" pitchFamily="2" charset="-78"/>
              </a:rPr>
              <a:t>Vj</a:t>
            </a:r>
            <a:r>
              <a:rPr lang="en-US" sz="2000" dirty="0">
                <a:cs typeface="B Homa" pitchFamily="2" charset="-78"/>
              </a:rPr>
              <a:t> </a:t>
            </a:r>
            <a:r>
              <a:rPr lang="fa-IR" sz="2000" dirty="0">
                <a:cs typeface="B Homa" pitchFamily="2" charset="-78"/>
              </a:rPr>
              <a:t>و </a:t>
            </a:r>
            <a:r>
              <a:rPr lang="en-US" sz="2000" dirty="0">
                <a:cs typeface="B Homa" pitchFamily="2" charset="-78"/>
              </a:rPr>
              <a:t>Vi</a:t>
            </a:r>
            <a:r>
              <a:rPr lang="fa-IR" sz="2000" dirty="0" smtClean="0">
                <a:cs typeface="B Homa" pitchFamily="2" charset="-78"/>
              </a:rPr>
              <a:t>جود </a:t>
            </a:r>
            <a:r>
              <a:rPr lang="fa-IR" sz="2000" dirty="0">
                <a:cs typeface="B Homa" pitchFamily="2" charset="-78"/>
              </a:rPr>
              <a:t>نداشته باشد اين وزن </a:t>
            </a:r>
            <a:r>
              <a:rPr lang="fa-IR" sz="2000" dirty="0" smtClean="0">
                <a:cs typeface="B Homa" pitchFamily="2" charset="-78"/>
              </a:rPr>
              <a:t>(ويت) </a:t>
            </a:r>
            <a:r>
              <a:rPr lang="fa-IR" sz="2000" dirty="0">
                <a:cs typeface="B Homa" pitchFamily="2" charset="-78"/>
              </a:rPr>
              <a:t>بصورت </a:t>
            </a:r>
            <a:r>
              <a:rPr lang="en-US" sz="2000" dirty="0">
                <a:cs typeface="B Homa" pitchFamily="2" charset="-78"/>
              </a:rPr>
              <a:t>infinity </a:t>
            </a:r>
            <a:r>
              <a:rPr lang="fa-IR" sz="2000" dirty="0">
                <a:cs typeface="B Homa" pitchFamily="2" charset="-78"/>
              </a:rPr>
              <a:t>در نظر گرفته </a:t>
            </a:r>
            <a:r>
              <a:rPr lang="fa-IR" sz="2000" dirty="0" smtClean="0">
                <a:cs typeface="B Homa" pitchFamily="2" charset="-78"/>
              </a:rPr>
              <a:t>ميشود</a:t>
            </a:r>
          </a:p>
          <a:p>
            <a:endParaRPr lang="fa-IR" dirty="0">
              <a:cs typeface="2  Bardiya" panose="00000400000000000000" pitchFamily="2" charset="-78"/>
            </a:endParaRPr>
          </a:p>
          <a:p>
            <a:r>
              <a:rPr lang="fa-IR" sz="2000" dirty="0">
                <a:cs typeface="B Titr" pitchFamily="2" charset="-78"/>
              </a:rPr>
              <a:t>روتر يك مجموعه </a:t>
            </a:r>
            <a:r>
              <a:rPr lang="fa-IR" sz="2000" dirty="0" smtClean="0">
                <a:cs typeface="B Titr" pitchFamily="2" charset="-78"/>
              </a:rPr>
              <a:t>رکورد وضعيت </a:t>
            </a:r>
            <a:r>
              <a:rPr lang="fa-IR" sz="2000" dirty="0">
                <a:cs typeface="B Titr" pitchFamily="2" charset="-78"/>
              </a:rPr>
              <a:t>را براي هر گره روي شبكه ايجاد مينمايد اين </a:t>
            </a:r>
            <a:r>
              <a:rPr lang="fa-IR" sz="2000" dirty="0" smtClean="0">
                <a:cs typeface="B Titr" pitchFamily="2" charset="-78"/>
              </a:rPr>
              <a:t>رکورد داراي </a:t>
            </a:r>
            <a:r>
              <a:rPr lang="fa-IR" sz="2000" dirty="0">
                <a:cs typeface="B Titr" pitchFamily="2" charset="-78"/>
              </a:rPr>
              <a:t>سه فيلد ميباشد:</a:t>
            </a:r>
            <a:br>
              <a:rPr lang="fa-IR" sz="2000" dirty="0">
                <a:cs typeface="B Titr" pitchFamily="2" charset="-78"/>
              </a:rPr>
            </a:b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dirty="0">
                <a:cs typeface="B Homa" pitchFamily="2" charset="-78"/>
              </a:rPr>
              <a:t>فيلد</a:t>
            </a:r>
            <a:r>
              <a:rPr lang="en-US" dirty="0" smtClean="0">
                <a:cs typeface="B Homa" pitchFamily="2" charset="-78"/>
              </a:rPr>
              <a:t>Predecessor</a:t>
            </a:r>
            <a:r>
              <a:rPr lang="fa-IR" dirty="0" smtClean="0">
                <a:cs typeface="B Homa" pitchFamily="2" charset="-78"/>
              </a:rPr>
              <a:t>  :  اولين </a:t>
            </a:r>
            <a:r>
              <a:rPr lang="fa-IR" dirty="0">
                <a:cs typeface="B Homa" pitchFamily="2" charset="-78"/>
              </a:rPr>
              <a:t>فيلدي آه گره قبلي را نشان ميدهد. </a:t>
            </a:r>
          </a:p>
          <a:p>
            <a:r>
              <a:rPr lang="fa-IR" dirty="0">
                <a:cs typeface="B Homa" pitchFamily="2" charset="-78"/>
              </a:rPr>
              <a:t>فيلد</a:t>
            </a:r>
            <a:r>
              <a:rPr lang="en-US" dirty="0">
                <a:cs typeface="B Homa" pitchFamily="2" charset="-78"/>
              </a:rPr>
              <a:t> </a:t>
            </a:r>
            <a:r>
              <a:rPr lang="en-US" dirty="0" smtClean="0">
                <a:cs typeface="B Homa" pitchFamily="2" charset="-78"/>
              </a:rPr>
              <a:t>Length</a:t>
            </a:r>
            <a:r>
              <a:rPr lang="fa-IR" dirty="0" smtClean="0">
                <a:cs typeface="B Homa" pitchFamily="2" charset="-78"/>
              </a:rPr>
              <a:t>:  فيلد </a:t>
            </a:r>
            <a:r>
              <a:rPr lang="fa-IR" dirty="0">
                <a:cs typeface="B Homa" pitchFamily="2" charset="-78"/>
              </a:rPr>
              <a:t>دوم آه جمع وزنهاي از منبع تا آن گره را نشان ميدهد. </a:t>
            </a:r>
            <a:r>
              <a:rPr lang="fa-IR" dirty="0" smtClean="0">
                <a:cs typeface="B Homa" pitchFamily="2" charset="-78"/>
              </a:rPr>
              <a:t>:</a:t>
            </a:r>
            <a:endParaRPr lang="fa-IR" dirty="0">
              <a:cs typeface="B Homa" pitchFamily="2" charset="-78"/>
            </a:endParaRPr>
          </a:p>
          <a:p>
            <a:r>
              <a:rPr lang="fa-IR" dirty="0">
                <a:cs typeface="B Homa" pitchFamily="2" charset="-78"/>
              </a:rPr>
              <a:t>فيلد </a:t>
            </a:r>
            <a:r>
              <a:rPr lang="en-US" dirty="0">
                <a:cs typeface="B Homa" pitchFamily="2" charset="-78"/>
              </a:rPr>
              <a:t>Label </a:t>
            </a:r>
            <a:r>
              <a:rPr lang="fa-IR" dirty="0">
                <a:cs typeface="B Homa" pitchFamily="2" charset="-78"/>
              </a:rPr>
              <a:t> :آخرين فيلد که وضعيت گره را نشان ميدهد هر گره ميتواند داراي يك مودوضعيت باشد</a:t>
            </a:r>
            <a:r>
              <a:rPr lang="en-US" dirty="0">
                <a:cs typeface="B Homa" pitchFamily="2" charset="-78"/>
              </a:rPr>
              <a:t>tentative</a:t>
            </a:r>
            <a:r>
              <a:rPr lang="fa-IR" dirty="0">
                <a:cs typeface="B Homa" pitchFamily="2" charset="-78"/>
              </a:rPr>
              <a:t>يا </a:t>
            </a:r>
            <a:r>
              <a:rPr lang="en-US" dirty="0">
                <a:cs typeface="B Homa" pitchFamily="2" charset="-78"/>
              </a:rPr>
              <a:t>permanent </a:t>
            </a:r>
            <a:r>
              <a:rPr lang="fa-IR" dirty="0">
                <a:cs typeface="B Homa" pitchFamily="2" charset="-78"/>
              </a:rPr>
              <a:t/>
            </a:r>
            <a:br>
              <a:rPr lang="fa-IR" dirty="0">
                <a:cs typeface="B Homa" pitchFamily="2" charset="-78"/>
              </a:rPr>
            </a:br>
            <a:endParaRPr lang="fa-IR" dirty="0"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132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83" y="189854"/>
            <a:ext cx="9405443" cy="5444358"/>
          </a:xfrm>
        </p:spPr>
        <p:txBody>
          <a:bodyPr>
            <a:normAutofit lnSpcReduction="10000"/>
          </a:bodyPr>
          <a:lstStyle/>
          <a:p>
            <a:r>
              <a:rPr lang="fa-IR" dirty="0" smtClean="0">
                <a:cs typeface="B Homa" pitchFamily="2" charset="-78"/>
              </a:rPr>
              <a:t>روتر،پارامترهاي </a:t>
            </a:r>
            <a:r>
              <a:rPr lang="fa-IR" dirty="0">
                <a:cs typeface="B Homa" pitchFamily="2" charset="-78"/>
              </a:rPr>
              <a:t>مجموعه </a:t>
            </a:r>
            <a:r>
              <a:rPr lang="fa-IR" dirty="0" smtClean="0">
                <a:cs typeface="B Homa" pitchFamily="2" charset="-78"/>
              </a:rPr>
              <a:t>رکورد </a:t>
            </a:r>
            <a:r>
              <a:rPr lang="fa-IR" dirty="0">
                <a:cs typeface="B Homa" pitchFamily="2" charset="-78"/>
              </a:rPr>
              <a:t>وضعيت براي همه گره ها را آماده سازي اوليه نموده وطول آنها را در </a:t>
            </a:r>
            <a:r>
              <a:rPr lang="fa-IR" dirty="0" smtClean="0">
                <a:cs typeface="B Homa" pitchFamily="2" charset="-78"/>
              </a:rPr>
              <a:t>حالت </a:t>
            </a:r>
            <a:r>
              <a:rPr lang="en-US" dirty="0">
                <a:cs typeface="B Homa" pitchFamily="2" charset="-78"/>
              </a:rPr>
              <a:t>infinity </a:t>
            </a:r>
            <a:r>
              <a:rPr lang="fa-IR" dirty="0" smtClean="0">
                <a:cs typeface="B Homa" pitchFamily="2" charset="-78"/>
              </a:rPr>
              <a:t>و</a:t>
            </a:r>
            <a:r>
              <a:rPr lang="en-US" dirty="0">
                <a:cs typeface="B Homa" pitchFamily="2" charset="-78"/>
              </a:rPr>
              <a:t>Label </a:t>
            </a:r>
            <a:r>
              <a:rPr lang="fa-IR" dirty="0" smtClean="0">
                <a:cs typeface="B Homa" pitchFamily="2" charset="-78"/>
              </a:rPr>
              <a:t>آن </a:t>
            </a:r>
            <a:r>
              <a:rPr lang="fa-IR" dirty="0">
                <a:cs typeface="B Homa" pitchFamily="2" charset="-78"/>
              </a:rPr>
              <a:t>را در وضعيت </a:t>
            </a:r>
          </a:p>
          <a:p>
            <a:r>
              <a:rPr lang="en-US" dirty="0">
                <a:cs typeface="B Homa" pitchFamily="2" charset="-78"/>
              </a:rPr>
              <a:t>tentative </a:t>
            </a:r>
            <a:r>
              <a:rPr lang="fa-IR" dirty="0">
                <a:cs typeface="B Homa" pitchFamily="2" charset="-78"/>
              </a:rPr>
              <a:t>قرار </a:t>
            </a:r>
            <a:r>
              <a:rPr lang="fa-IR" dirty="0" smtClean="0">
                <a:cs typeface="B Homa" pitchFamily="2" charset="-78"/>
              </a:rPr>
              <a:t>ميدهد.</a:t>
            </a:r>
            <a:r>
              <a:rPr lang="en-US" dirty="0">
                <a:cs typeface="B Homa" pitchFamily="2" charset="-78"/>
              </a:rPr>
              <a:t> </a:t>
            </a:r>
            <a:r>
              <a:rPr lang="fa-IR" dirty="0" smtClean="0">
                <a:cs typeface="B Homa" pitchFamily="2" charset="-78"/>
              </a:rPr>
              <a:t>روتر،يك گره</a:t>
            </a:r>
            <a:r>
              <a:rPr lang="en-US" dirty="0">
                <a:cs typeface="B Homa" pitchFamily="2" charset="-78"/>
              </a:rPr>
              <a:t>T </a:t>
            </a:r>
            <a:r>
              <a:rPr lang="fa-IR" dirty="0" smtClean="0">
                <a:cs typeface="B Homa" pitchFamily="2" charset="-78"/>
              </a:rPr>
              <a:t>را ایجاد مکند .</a:t>
            </a:r>
            <a:r>
              <a:rPr lang="fa-IR" dirty="0">
                <a:cs typeface="B Homa" pitchFamily="2" charset="-78"/>
              </a:rPr>
              <a:t> راي مثال </a:t>
            </a:r>
            <a:r>
              <a:rPr lang="fa-IR" dirty="0" smtClean="0">
                <a:cs typeface="B Homa" pitchFamily="2" charset="-78"/>
              </a:rPr>
              <a:t>اگر</a:t>
            </a:r>
            <a:r>
              <a:rPr lang="en-US" dirty="0" smtClean="0">
                <a:cs typeface="B Homa" pitchFamily="2" charset="-78"/>
              </a:rPr>
              <a:t>V1 </a:t>
            </a:r>
            <a:r>
              <a:rPr lang="fa-IR" dirty="0" smtClean="0">
                <a:cs typeface="B Homa" pitchFamily="2" charset="-78"/>
              </a:rPr>
              <a:t>ميبايست </a:t>
            </a:r>
            <a:r>
              <a:rPr lang="fa-IR" dirty="0">
                <a:cs typeface="B Homa" pitchFamily="2" charset="-78"/>
              </a:rPr>
              <a:t>گره </a:t>
            </a:r>
            <a:r>
              <a:rPr lang="en-US" dirty="0">
                <a:cs typeface="B Homa" pitchFamily="2" charset="-78"/>
              </a:rPr>
              <a:t>T </a:t>
            </a:r>
            <a:r>
              <a:rPr lang="fa-IR" dirty="0">
                <a:cs typeface="B Homa" pitchFamily="2" charset="-78"/>
              </a:rPr>
              <a:t>منبع </a:t>
            </a:r>
            <a:r>
              <a:rPr lang="fa-IR" dirty="0" smtClean="0">
                <a:cs typeface="B Homa" pitchFamily="2" charset="-78"/>
              </a:rPr>
              <a:t>باشد،روتربرچسب</a:t>
            </a:r>
            <a:r>
              <a:rPr lang="en-US" dirty="0" smtClean="0">
                <a:cs typeface="B Homa" pitchFamily="2" charset="-78"/>
              </a:rPr>
              <a:t>V1 </a:t>
            </a:r>
            <a:r>
              <a:rPr lang="fa-IR" dirty="0" smtClean="0">
                <a:cs typeface="B Homa" pitchFamily="2" charset="-78"/>
              </a:rPr>
              <a:t>دروضعیت </a:t>
            </a:r>
            <a:r>
              <a:rPr lang="en-US" dirty="0">
                <a:cs typeface="B Homa" pitchFamily="2" charset="-78"/>
              </a:rPr>
              <a:t>permanent </a:t>
            </a:r>
            <a:endParaRPr lang="fa-IR" dirty="0">
              <a:cs typeface="B Homa" pitchFamily="2" charset="-78"/>
            </a:endParaRPr>
          </a:p>
          <a:p>
            <a:r>
              <a:rPr lang="fa-IR" dirty="0">
                <a:cs typeface="B Homa" pitchFamily="2" charset="-78"/>
              </a:rPr>
              <a:t>قرار </a:t>
            </a:r>
            <a:r>
              <a:rPr lang="fa-IR" dirty="0" smtClean="0">
                <a:cs typeface="B Homa" pitchFamily="2" charset="-78"/>
              </a:rPr>
              <a:t>ميدهد.</a:t>
            </a:r>
            <a:r>
              <a:rPr lang="fa-IR" dirty="0">
                <a:cs typeface="B Homa" pitchFamily="2" charset="-78"/>
              </a:rPr>
              <a:t> .هنگامي که </a:t>
            </a:r>
            <a:r>
              <a:rPr lang="fa-IR" dirty="0" smtClean="0">
                <a:cs typeface="B Homa" pitchFamily="2" charset="-78"/>
              </a:rPr>
              <a:t>یک</a:t>
            </a:r>
            <a:r>
              <a:rPr lang="en-US" dirty="0" smtClean="0">
                <a:cs typeface="B Homa" pitchFamily="2" charset="-78"/>
              </a:rPr>
              <a:t>Label</a:t>
            </a:r>
            <a:r>
              <a:rPr lang="fa-IR" dirty="0" smtClean="0">
                <a:cs typeface="B Homa" pitchFamily="2" charset="-78"/>
              </a:rPr>
              <a:t> به حالت </a:t>
            </a:r>
            <a:r>
              <a:rPr lang="en-US" dirty="0" smtClean="0">
                <a:cs typeface="B Homa" pitchFamily="2" charset="-78"/>
              </a:rPr>
              <a:t>permanent</a:t>
            </a:r>
            <a:r>
              <a:rPr lang="fa-IR" dirty="0" smtClean="0">
                <a:cs typeface="B Homa" pitchFamily="2" charset="-78"/>
              </a:rPr>
              <a:t> </a:t>
            </a:r>
            <a:r>
              <a:rPr lang="fa-IR" dirty="0">
                <a:cs typeface="B Homa" pitchFamily="2" charset="-78"/>
              </a:rPr>
              <a:t>تغيير ميكند ديگر هرگز تغيير نخواهد </a:t>
            </a:r>
            <a:r>
              <a:rPr lang="fa-IR" dirty="0" smtClean="0">
                <a:cs typeface="B Homa" pitchFamily="2" charset="-78"/>
              </a:rPr>
              <a:t>کرد</a:t>
            </a:r>
            <a:r>
              <a:rPr lang="fa-IR" dirty="0">
                <a:cs typeface="B Homa" pitchFamily="2" charset="-78"/>
              </a:rPr>
              <a:t>يك </a:t>
            </a:r>
            <a:r>
              <a:rPr lang="fa-IR" dirty="0" smtClean="0">
                <a:cs typeface="B Homa" pitchFamily="2" charset="-78"/>
              </a:rPr>
              <a:t>گره</a:t>
            </a:r>
            <a:r>
              <a:rPr lang="en-US" dirty="0" smtClean="0">
                <a:cs typeface="B Homa" pitchFamily="2" charset="-78"/>
              </a:rPr>
              <a:t>T</a:t>
            </a:r>
            <a:r>
              <a:rPr lang="fa-IR" dirty="0" smtClean="0">
                <a:cs typeface="B Homa" pitchFamily="2" charset="-78"/>
              </a:rPr>
              <a:t>در واقع یک</a:t>
            </a:r>
            <a:r>
              <a:rPr lang="en-US" dirty="0">
                <a:cs typeface="B Homa" pitchFamily="2" charset="-78"/>
              </a:rPr>
              <a:t>agent </a:t>
            </a:r>
            <a:r>
              <a:rPr lang="fa-IR" dirty="0">
                <a:cs typeface="B Homa" pitchFamily="2" charset="-78"/>
              </a:rPr>
              <a:t>ميباشد</a:t>
            </a:r>
          </a:p>
          <a:p>
            <a:r>
              <a:rPr lang="fa-IR" dirty="0">
                <a:cs typeface="B Homa" pitchFamily="2" charset="-78"/>
              </a:rPr>
              <a:t>روتر،مجموع رکوردوضعيت مربوط به همه گره هاي </a:t>
            </a:r>
            <a:r>
              <a:rPr lang="en-US" dirty="0">
                <a:cs typeface="B Homa" pitchFamily="2" charset="-78"/>
              </a:rPr>
              <a:t>Tentative </a:t>
            </a:r>
            <a:r>
              <a:rPr lang="fa-IR" dirty="0">
                <a:cs typeface="B Homa" pitchFamily="2" charset="-78"/>
              </a:rPr>
              <a:t>را که مستقيما به </a:t>
            </a:r>
            <a:r>
              <a:rPr lang="fa-IR" dirty="0" smtClean="0">
                <a:cs typeface="B Homa" pitchFamily="2" charset="-78"/>
              </a:rPr>
              <a:t>گره</a:t>
            </a:r>
            <a:r>
              <a:rPr lang="en-US" dirty="0">
                <a:cs typeface="B Homa" pitchFamily="2" charset="-78"/>
              </a:rPr>
              <a:t>T </a:t>
            </a:r>
            <a:r>
              <a:rPr lang="fa-IR" dirty="0">
                <a:cs typeface="B Homa" pitchFamily="2" charset="-78"/>
              </a:rPr>
              <a:t>منبع متصل هستند،روز آمد مينمايد </a:t>
            </a:r>
          </a:p>
          <a:p>
            <a:r>
              <a:rPr lang="fa-IR" dirty="0">
                <a:cs typeface="B Homa" pitchFamily="2" charset="-78"/>
              </a:rPr>
              <a:t>روتر همه گره هاي </a:t>
            </a:r>
            <a:r>
              <a:rPr lang="en-US" dirty="0">
                <a:cs typeface="B Homa" pitchFamily="2" charset="-78"/>
              </a:rPr>
              <a:t>Tentative </a:t>
            </a:r>
            <a:r>
              <a:rPr lang="fa-IR" dirty="0">
                <a:cs typeface="B Homa" pitchFamily="2" charset="-78"/>
              </a:rPr>
              <a:t>را بررسي نموده و گرهاي را </a:t>
            </a:r>
            <a:r>
              <a:rPr lang="fa-IR" dirty="0" smtClean="0">
                <a:cs typeface="B Homa" pitchFamily="2" charset="-78"/>
              </a:rPr>
              <a:t>که وزن </a:t>
            </a:r>
            <a:r>
              <a:rPr lang="fa-IR" dirty="0">
                <a:cs typeface="B Homa" pitchFamily="2" charset="-78"/>
              </a:rPr>
              <a:t>آن تا </a:t>
            </a:r>
            <a:r>
              <a:rPr lang="fa-IR" dirty="0" smtClean="0">
                <a:cs typeface="B Homa" pitchFamily="2" charset="-78"/>
              </a:rPr>
              <a:t>1</a:t>
            </a:r>
            <a:r>
              <a:rPr lang="en-US" dirty="0">
                <a:cs typeface="B Homa" pitchFamily="2" charset="-78"/>
              </a:rPr>
              <a:t>V </a:t>
            </a:r>
            <a:r>
              <a:rPr lang="fa-IR" dirty="0" smtClean="0">
                <a:cs typeface="B Homa" pitchFamily="2" charset="-78"/>
              </a:rPr>
              <a:t>کمترين مقدار </a:t>
            </a:r>
            <a:r>
              <a:rPr lang="fa-IR" dirty="0">
                <a:cs typeface="B Homa" pitchFamily="2" charset="-78"/>
              </a:rPr>
              <a:t>را </a:t>
            </a:r>
            <a:r>
              <a:rPr lang="fa-IR" dirty="0" smtClean="0">
                <a:cs typeface="B Homa" pitchFamily="2" charset="-78"/>
              </a:rPr>
              <a:t>دارد</a:t>
            </a:r>
            <a:r>
              <a:rPr lang="fa-IR" dirty="0">
                <a:cs typeface="B Homa" pitchFamily="2" charset="-78"/>
              </a:rPr>
              <a:t>انتخاب </a:t>
            </a:r>
            <a:r>
              <a:rPr lang="fa-IR" dirty="0" smtClean="0">
                <a:cs typeface="B Homa" pitchFamily="2" charset="-78"/>
              </a:rPr>
              <a:t>ميكند</a:t>
            </a:r>
            <a:r>
              <a:rPr lang="fa-IR" dirty="0">
                <a:cs typeface="B Homa" pitchFamily="2" charset="-78"/>
              </a:rPr>
              <a:t>سپس اين </a:t>
            </a:r>
            <a:r>
              <a:rPr lang="fa-IR" dirty="0" smtClean="0">
                <a:cs typeface="B Homa" pitchFamily="2" charset="-78"/>
              </a:rPr>
              <a:t>گره،گره</a:t>
            </a:r>
            <a:r>
              <a:rPr lang="en-US" dirty="0" smtClean="0">
                <a:cs typeface="B Homa" pitchFamily="2" charset="-78"/>
              </a:rPr>
              <a:t>T</a:t>
            </a:r>
            <a:r>
              <a:rPr lang="fa-IR" dirty="0">
                <a:cs typeface="B Homa" pitchFamily="2" charset="-78"/>
              </a:rPr>
              <a:t>مقصد خواهد بود</a:t>
            </a:r>
            <a:endParaRPr lang="fa-IR" dirty="0" smtClean="0">
              <a:cs typeface="B Homa" pitchFamily="2" charset="-78"/>
            </a:endParaRPr>
          </a:p>
          <a:p>
            <a:pPr marL="0" indent="0">
              <a:buNone/>
            </a:pPr>
            <a:r>
              <a:rPr lang="fa-IR" dirty="0" smtClean="0">
                <a:cs typeface="B Homa" pitchFamily="2" charset="-78"/>
              </a:rPr>
              <a:t>اگر این گره  </a:t>
            </a:r>
            <a:r>
              <a:rPr lang="en-US" dirty="0">
                <a:cs typeface="B Homa" pitchFamily="2" charset="-78"/>
              </a:rPr>
              <a:t>V</a:t>
            </a:r>
            <a:r>
              <a:rPr lang="en-US" dirty="0" smtClean="0">
                <a:cs typeface="B Homa" pitchFamily="2" charset="-78"/>
              </a:rPr>
              <a:t>2</a:t>
            </a:r>
            <a:r>
              <a:rPr lang="fa-IR" dirty="0" smtClean="0">
                <a:cs typeface="B Homa" pitchFamily="2" charset="-78"/>
              </a:rPr>
              <a:t>نباشد (گره مقصد)روتر به مرحله5 باز میگردد.</a:t>
            </a:r>
          </a:p>
          <a:p>
            <a:pPr marL="0" indent="0">
              <a:buNone/>
            </a:pPr>
            <a:r>
              <a:rPr lang="fa-IR" dirty="0">
                <a:cs typeface="B Homa" pitchFamily="2" charset="-78"/>
              </a:rPr>
              <a:t>اگر اين </a:t>
            </a:r>
            <a:r>
              <a:rPr lang="fa-IR" dirty="0" smtClean="0">
                <a:cs typeface="B Homa" pitchFamily="2" charset="-78"/>
              </a:rPr>
              <a:t>گره</a:t>
            </a:r>
            <a:r>
              <a:rPr lang="en-US" dirty="0" smtClean="0">
                <a:cs typeface="B Homa" pitchFamily="2" charset="-78"/>
              </a:rPr>
              <a:t>V2 </a:t>
            </a:r>
            <a:r>
              <a:rPr lang="fa-IR" dirty="0" smtClean="0">
                <a:cs typeface="B Homa" pitchFamily="2" charset="-78"/>
              </a:rPr>
              <a:t>باشد،</a:t>
            </a:r>
            <a:r>
              <a:rPr lang="fa-IR" dirty="0">
                <a:cs typeface="B Homa" pitchFamily="2" charset="-78"/>
              </a:rPr>
              <a:t> روتر گره قبلي آن را از مجموع رآورد وضعيت استخراج نموده و </a:t>
            </a:r>
            <a:r>
              <a:rPr lang="fa-IR" dirty="0" smtClean="0">
                <a:cs typeface="B Homa" pitchFamily="2" charset="-78"/>
              </a:rPr>
              <a:t>اين کار را انجام میدهدتا به 1</a:t>
            </a:r>
            <a:r>
              <a:rPr lang="en-US" dirty="0">
                <a:cs typeface="B Homa" pitchFamily="2" charset="-78"/>
              </a:rPr>
              <a:t>V </a:t>
            </a:r>
            <a:r>
              <a:rPr lang="fa-IR" dirty="0" smtClean="0">
                <a:cs typeface="B Homa" pitchFamily="2" charset="-78"/>
              </a:rPr>
              <a:t>برسد،این فرصت از گره ها،بهترین مسیر از </a:t>
            </a:r>
          </a:p>
          <a:p>
            <a:pPr marL="0" indent="0">
              <a:buNone/>
            </a:pPr>
            <a:r>
              <a:rPr lang="fa-IR" dirty="0" smtClean="0">
                <a:cs typeface="B Homa" pitchFamily="2" charset="-78"/>
              </a:rPr>
              <a:t>1</a:t>
            </a:r>
            <a:r>
              <a:rPr lang="en-US" dirty="0">
                <a:cs typeface="B Homa" pitchFamily="2" charset="-78"/>
              </a:rPr>
              <a:t>V </a:t>
            </a:r>
            <a:r>
              <a:rPr lang="fa-IR" dirty="0" smtClean="0">
                <a:cs typeface="B Homa" pitchFamily="2" charset="-78"/>
              </a:rPr>
              <a:t>تا2</a:t>
            </a:r>
            <a:r>
              <a:rPr lang="en-US" dirty="0">
                <a:cs typeface="B Homa" pitchFamily="2" charset="-78"/>
              </a:rPr>
              <a:t>V </a:t>
            </a:r>
            <a:r>
              <a:rPr lang="fa-IR" dirty="0" smtClean="0">
                <a:cs typeface="B Homa" pitchFamily="2" charset="-78"/>
              </a:rPr>
              <a:t>را نشان میدهد.</a:t>
            </a:r>
          </a:p>
          <a:p>
            <a:pPr marL="0" indent="0">
              <a:buNone/>
            </a:pPr>
            <a:r>
              <a:rPr lang="fa-IR" dirty="0" smtClean="0">
                <a:cs typeface="B Homa" pitchFamily="2" charset="-78"/>
              </a:rPr>
              <a:t>این مراحل بصورت یک فلوچارت در شکل نشان داده شده است ما از این الگوریتم </a:t>
            </a:r>
          </a:p>
          <a:p>
            <a:pPr marL="0" indent="0">
              <a:buNone/>
            </a:pPr>
            <a:r>
              <a:rPr lang="fa-IR" dirty="0" smtClean="0">
                <a:cs typeface="B Homa" pitchFamily="2" charset="-78"/>
              </a:rPr>
              <a:t>به عنوان یک مثال در ادامه مقاله استفاده خواهیم نمود</a:t>
            </a:r>
            <a:endParaRPr lang="fa-IR" dirty="0">
              <a:cs typeface="B Homa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2186" y="1299756"/>
            <a:ext cx="2209666" cy="3826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1994" y="-180305"/>
            <a:ext cx="3992452" cy="785611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>
                <a:solidFill>
                  <a:schemeClr val="accent2">
                    <a:lumMod val="40000"/>
                    <a:lumOff val="60000"/>
                  </a:schemeClr>
                </a:solidFill>
                <a:cs typeface="B Titr" pitchFamily="2" charset="-78"/>
              </a:rPr>
              <a:t/>
            </a:r>
            <a:br>
              <a:rPr lang="fa-IR" dirty="0">
                <a:solidFill>
                  <a:schemeClr val="accent2">
                    <a:lumMod val="40000"/>
                    <a:lumOff val="60000"/>
                  </a:schemeClr>
                </a:solidFill>
                <a:cs typeface="B Titr" pitchFamily="2" charset="-78"/>
              </a:rPr>
            </a:br>
            <a:r>
              <a:rPr lang="fa-IR" b="1" dirty="0" smtClean="0">
                <a:solidFill>
                  <a:schemeClr val="accent2">
                    <a:lumMod val="40000"/>
                    <a:lumOff val="60000"/>
                  </a:schemeClr>
                </a:solidFill>
                <a:cs typeface="B Titr" pitchFamily="2" charset="-78"/>
              </a:rPr>
              <a:t>الگوريتم</a:t>
            </a:r>
            <a:r>
              <a:rPr lang="en-US" b="1" dirty="0" err="1">
                <a:solidFill>
                  <a:schemeClr val="accent2">
                    <a:lumMod val="40000"/>
                    <a:lumOff val="60000"/>
                  </a:schemeClr>
                </a:solidFill>
                <a:cs typeface="B Titr" pitchFamily="2" charset="-78"/>
              </a:rPr>
              <a:t>Dijkstra</a:t>
            </a:r>
            <a:endParaRPr lang="fa-IR" dirty="0">
              <a:solidFill>
                <a:schemeClr val="accent2">
                  <a:lumMod val="40000"/>
                  <a:lumOff val="60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06061" y="940158"/>
            <a:ext cx="8770512" cy="5705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در اينجا ما ميخواهيم بهترين مسير بين گره </a:t>
            </a:r>
            <a:r>
              <a:rPr lang="fa-IR" sz="2000" dirty="0" smtClean="0">
                <a:cs typeface="B Homa" pitchFamily="2" charset="-78"/>
              </a:rPr>
              <a:t>هاي </a:t>
            </a:r>
            <a:r>
              <a:rPr lang="en-US" sz="2000" dirty="0">
                <a:cs typeface="B Homa" pitchFamily="2" charset="-78"/>
              </a:rPr>
              <a:t>E </a:t>
            </a:r>
            <a:r>
              <a:rPr lang="fa-IR" sz="2000" dirty="0" smtClean="0">
                <a:cs typeface="B Homa" pitchFamily="2" charset="-78"/>
              </a:rPr>
              <a:t>و </a:t>
            </a:r>
            <a:r>
              <a:rPr lang="en-US" sz="2000" dirty="0">
                <a:cs typeface="B Homa" pitchFamily="2" charset="-78"/>
              </a:rPr>
              <a:t>A </a:t>
            </a:r>
            <a:r>
              <a:rPr lang="fa-IR" sz="2000" dirty="0" smtClean="0">
                <a:cs typeface="B Homa" pitchFamily="2" charset="-78"/>
              </a:rPr>
              <a:t> </a:t>
            </a:r>
            <a:r>
              <a:rPr lang="fa-IR" sz="2000" dirty="0">
                <a:cs typeface="B Homa" pitchFamily="2" charset="-78"/>
              </a:rPr>
              <a:t>را پيدا </a:t>
            </a:r>
            <a:r>
              <a:rPr lang="fa-IR" sz="2000" dirty="0" smtClean="0">
                <a:cs typeface="B Homa" pitchFamily="2" charset="-78"/>
              </a:rPr>
              <a:t>کنيم </a:t>
            </a:r>
            <a:r>
              <a:rPr lang="fa-IR" sz="2000" dirty="0">
                <a:cs typeface="B Homa" pitchFamily="2" charset="-78"/>
              </a:rPr>
              <a:t>همانطور </a:t>
            </a:r>
            <a:r>
              <a:rPr lang="fa-IR" sz="2000" dirty="0" smtClean="0">
                <a:cs typeface="B Homa" pitchFamily="2" charset="-78"/>
              </a:rPr>
              <a:t>که  </a:t>
            </a:r>
            <a:endParaRPr lang="fa-IR" sz="2000" dirty="0">
              <a:cs typeface="B Homa" pitchFamily="2" charset="-78"/>
            </a:endParaRP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ميبينيد 6 مسير </a:t>
            </a:r>
            <a:r>
              <a:rPr lang="fa-IR" sz="2000" dirty="0" smtClean="0">
                <a:cs typeface="B Homa" pitchFamily="2" charset="-78"/>
              </a:rPr>
              <a:t>بين</a:t>
            </a:r>
            <a:r>
              <a:rPr lang="en-US" sz="2000" dirty="0">
                <a:cs typeface="B Homa" pitchFamily="2" charset="-78"/>
              </a:rPr>
              <a:t>E </a:t>
            </a:r>
            <a:r>
              <a:rPr lang="fa-IR" sz="2000" dirty="0">
                <a:cs typeface="B Homa" pitchFamily="2" charset="-78"/>
              </a:rPr>
              <a:t>و </a:t>
            </a:r>
            <a:r>
              <a:rPr lang="en-US" sz="2000" dirty="0">
                <a:cs typeface="B Homa" pitchFamily="2" charset="-78"/>
              </a:rPr>
              <a:t>A </a:t>
            </a:r>
            <a:r>
              <a:rPr lang="fa-IR" sz="2000" dirty="0" smtClean="0">
                <a:cs typeface="B Homa" pitchFamily="2" charset="-78"/>
              </a:rPr>
              <a:t> </a:t>
            </a:r>
            <a:r>
              <a:rPr lang="fa-IR" sz="2000" dirty="0">
                <a:cs typeface="B Homa" pitchFamily="2" charset="-78"/>
              </a:rPr>
              <a:t>وجود دارد </a:t>
            </a:r>
            <a:r>
              <a:rPr lang="fa-IR" sz="2000" dirty="0" smtClean="0">
                <a:cs typeface="B Homa" pitchFamily="2" charset="-78"/>
              </a:rPr>
              <a:t>.(</a:t>
            </a:r>
            <a:r>
              <a:rPr lang="en-US" sz="2000" dirty="0">
                <a:cs typeface="B Homa" pitchFamily="2" charset="-78"/>
              </a:rPr>
              <a:t>،ACE ،ABDE ،</a:t>
            </a:r>
            <a:r>
              <a:rPr lang="en-US" sz="2000" dirty="0" smtClean="0">
                <a:cs typeface="B Homa" pitchFamily="2" charset="-78"/>
              </a:rPr>
              <a:t>ACDE </a:t>
            </a:r>
            <a:r>
              <a:rPr lang="en-US" sz="2000" dirty="0">
                <a:cs typeface="B Homa" pitchFamily="2" charset="-78"/>
              </a:rPr>
              <a:t>،ABDCE </a:t>
            </a:r>
            <a:r>
              <a:rPr lang="en-US" sz="2000" dirty="0" smtClean="0">
                <a:cs typeface="B Homa" pitchFamily="2" charset="-78"/>
              </a:rPr>
              <a:t>، ABE</a:t>
            </a:r>
            <a:r>
              <a:rPr lang="en-US" sz="2000" dirty="0">
                <a:cs typeface="B Homa" pitchFamily="2" charset="-78"/>
              </a:rPr>
              <a:t> .</a:t>
            </a:r>
            <a:r>
              <a:rPr lang="en-US" sz="2000" dirty="0" smtClean="0">
                <a:cs typeface="B Homa" pitchFamily="2" charset="-78"/>
              </a:rPr>
              <a:t>ACDBE</a:t>
            </a:r>
            <a:r>
              <a:rPr lang="fa-IR" sz="2000" dirty="0" smtClean="0">
                <a:cs typeface="B Homa" pitchFamily="2" charset="-78"/>
              </a:rPr>
              <a:t>) </a:t>
            </a:r>
          </a:p>
          <a:p>
            <a:pPr marL="0" indent="0">
              <a:buNone/>
            </a:pPr>
            <a:r>
              <a:rPr lang="fa-IR" sz="2000" dirty="0" smtClean="0">
                <a:cs typeface="B Homa" pitchFamily="2" charset="-78"/>
              </a:rPr>
              <a:t>و  واضح است که</a:t>
            </a:r>
            <a:r>
              <a:rPr lang="en-US" sz="2000" dirty="0" smtClean="0">
                <a:cs typeface="B Homa" pitchFamily="2" charset="-78"/>
              </a:rPr>
              <a:t>ABDE</a:t>
            </a:r>
            <a:r>
              <a:rPr lang="fa-IR" sz="2000" dirty="0">
                <a:cs typeface="B Homa" pitchFamily="2" charset="-78"/>
              </a:rPr>
              <a:t>بهترين مسير </a:t>
            </a:r>
            <a:r>
              <a:rPr lang="fa-IR" sz="2000" dirty="0" smtClean="0">
                <a:cs typeface="B Homa" pitchFamily="2" charset="-78"/>
              </a:rPr>
              <a:t>ميباشد</a:t>
            </a:r>
            <a:r>
              <a:rPr lang="fa-IR" sz="2000" dirty="0">
                <a:cs typeface="B Homa" pitchFamily="2" charset="-78"/>
              </a:rPr>
              <a:t>زيرا </a:t>
            </a:r>
            <a:r>
              <a:rPr lang="fa-IR" sz="2000" dirty="0" smtClean="0">
                <a:cs typeface="B Homa" pitchFamily="2" charset="-78"/>
              </a:rPr>
              <a:t>کمترين </a:t>
            </a:r>
            <a:r>
              <a:rPr lang="fa-IR" sz="2000" dirty="0">
                <a:cs typeface="B Homa" pitchFamily="2" charset="-78"/>
              </a:rPr>
              <a:t>وزن را دارد اما هميشه به اين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سادگي نيست و برخي موارد پيچيده وجود دارد </a:t>
            </a:r>
            <a:r>
              <a:rPr lang="fa-IR" sz="2000" dirty="0" smtClean="0">
                <a:cs typeface="B Homa" pitchFamily="2" charset="-78"/>
              </a:rPr>
              <a:t>که در </a:t>
            </a:r>
            <a:r>
              <a:rPr lang="fa-IR" sz="2000" dirty="0">
                <a:cs typeface="B Homa" pitchFamily="2" charset="-78"/>
              </a:rPr>
              <a:t>آن ما مجبوريم از الگوريتم هايي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براي يافتن بهترين مسير استفاده </a:t>
            </a:r>
            <a:r>
              <a:rPr lang="fa-IR" sz="2000" dirty="0" smtClean="0">
                <a:cs typeface="B Homa" pitchFamily="2" charset="-78"/>
              </a:rPr>
              <a:t>کنيم</a:t>
            </a:r>
            <a:r>
              <a:rPr lang="fa-IR" sz="2000" dirty="0">
                <a:cs typeface="B Homa" pitchFamily="2" charset="-78"/>
              </a:rPr>
              <a:t>.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همانطور که در تصوير ذيل مشاهده </a:t>
            </a:r>
            <a:r>
              <a:rPr lang="fa-IR" sz="2000" dirty="0" smtClean="0">
                <a:cs typeface="B Homa" pitchFamily="2" charset="-78"/>
              </a:rPr>
              <a:t>ميكنيد،</a:t>
            </a:r>
            <a:r>
              <a:rPr lang="fa-IR" sz="2000" dirty="0">
                <a:cs typeface="B Homa" pitchFamily="2" charset="-78"/>
              </a:rPr>
              <a:t> گره </a:t>
            </a:r>
            <a:r>
              <a:rPr lang="fa-IR" sz="2000" dirty="0" smtClean="0">
                <a:cs typeface="B Homa" pitchFamily="2" charset="-78"/>
              </a:rPr>
              <a:t>منبع(</a:t>
            </a:r>
            <a:r>
              <a:rPr lang="en-US" sz="2000" dirty="0">
                <a:cs typeface="B Homa" pitchFamily="2" charset="-78"/>
              </a:rPr>
              <a:t>A</a:t>
            </a:r>
            <a:r>
              <a:rPr lang="fa-IR" sz="2000" dirty="0" smtClean="0">
                <a:cs typeface="B Homa" pitchFamily="2" charset="-78"/>
              </a:rPr>
              <a:t>) </a:t>
            </a:r>
            <a:r>
              <a:rPr lang="fa-IR" sz="2000" dirty="0">
                <a:cs typeface="B Homa" pitchFamily="2" charset="-78"/>
              </a:rPr>
              <a:t>بعنوان گره </a:t>
            </a:r>
            <a:r>
              <a:rPr lang="en-US" sz="2000" dirty="0">
                <a:cs typeface="B Homa" pitchFamily="2" charset="-78"/>
              </a:rPr>
              <a:t>T </a:t>
            </a:r>
            <a:r>
              <a:rPr lang="fa-IR" sz="2000" dirty="0" smtClean="0">
                <a:cs typeface="B Homa" pitchFamily="2" charset="-78"/>
              </a:rPr>
              <a:t>انتخاب شده و بنا بر این بر چسب آن ،</a:t>
            </a:r>
            <a:r>
              <a:rPr lang="en-US" sz="2000" dirty="0">
                <a:cs typeface="B Homa" pitchFamily="2" charset="-78"/>
              </a:rPr>
              <a:t> Permanent </a:t>
            </a:r>
            <a:r>
              <a:rPr lang="fa-IR" sz="2000" dirty="0" smtClean="0">
                <a:cs typeface="B Homa" pitchFamily="2" charset="-78"/>
              </a:rPr>
              <a:t>ميباشد(</a:t>
            </a:r>
            <a:r>
              <a:rPr lang="fa-IR" sz="2000" dirty="0">
                <a:cs typeface="B Homa" pitchFamily="2" charset="-78"/>
              </a:rPr>
              <a:t>ما گره هاي </a:t>
            </a:r>
            <a:r>
              <a:rPr lang="en-US" sz="2000" dirty="0">
                <a:cs typeface="B Homa" pitchFamily="2" charset="-78"/>
              </a:rPr>
              <a:t>Permanent ، </a:t>
            </a:r>
            <a:r>
              <a:rPr lang="fa-IR" sz="2000" dirty="0" smtClean="0">
                <a:cs typeface="B Homa" pitchFamily="2" charset="-78"/>
              </a:rPr>
              <a:t>را با دایره های تو پر</a:t>
            </a:r>
          </a:p>
          <a:p>
            <a:pPr marL="0" indent="0">
              <a:buNone/>
            </a:pPr>
            <a:r>
              <a:rPr lang="fa-IR" sz="2000" dirty="0" smtClean="0">
                <a:cs typeface="B Homa" pitchFamily="2" charset="-78"/>
              </a:rPr>
              <a:t>و گره های </a:t>
            </a:r>
            <a:r>
              <a:rPr lang="en-US" sz="2000" dirty="0">
                <a:cs typeface="B Homa" pitchFamily="2" charset="-78"/>
              </a:rPr>
              <a:t> T </a:t>
            </a:r>
            <a:r>
              <a:rPr lang="fa-IR" sz="2000" dirty="0" smtClean="0">
                <a:cs typeface="B Homa" pitchFamily="2" charset="-78"/>
              </a:rPr>
              <a:t>را با یک پیکان نشان میدهیم)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در اين مرحله شما ميبينيد </a:t>
            </a:r>
            <a:r>
              <a:rPr lang="fa-IR" sz="2000" dirty="0" smtClean="0">
                <a:cs typeface="B Homa" pitchFamily="2" charset="-78"/>
              </a:rPr>
              <a:t>که مجموع رکورد وضعيت </a:t>
            </a:r>
            <a:r>
              <a:rPr lang="fa-IR" sz="2000" dirty="0">
                <a:cs typeface="B Homa" pitchFamily="2" charset="-78"/>
              </a:rPr>
              <a:t>گره </a:t>
            </a:r>
            <a:r>
              <a:rPr lang="fa-IR" sz="2000" dirty="0" smtClean="0">
                <a:cs typeface="B Homa" pitchFamily="2" charset="-78"/>
              </a:rPr>
              <a:t>هاي</a:t>
            </a:r>
            <a:r>
              <a:rPr lang="en-US" sz="2000" dirty="0" smtClean="0">
                <a:cs typeface="B Homa" pitchFamily="2" charset="-78"/>
              </a:rPr>
              <a:t>Tentative</a:t>
            </a:r>
            <a:r>
              <a:rPr lang="fa-IR" sz="2000" dirty="0">
                <a:cs typeface="B Homa" pitchFamily="2" charset="-78"/>
              </a:rPr>
              <a:t>که </a:t>
            </a:r>
            <a:r>
              <a:rPr lang="fa-IR" sz="2000" dirty="0" smtClean="0">
                <a:cs typeface="B Homa" pitchFamily="2" charset="-78"/>
              </a:rPr>
              <a:t>مستقيما به گره</a:t>
            </a:r>
          </a:p>
          <a:p>
            <a:pPr marL="0" indent="0">
              <a:buNone/>
            </a:pPr>
            <a:r>
              <a:rPr lang="en-US" sz="2000" dirty="0">
                <a:cs typeface="B Homa" pitchFamily="2" charset="-78"/>
              </a:rPr>
              <a:t>T</a:t>
            </a:r>
            <a:r>
              <a:rPr lang="en-US" sz="2000" dirty="0" smtClean="0">
                <a:cs typeface="B Homa" pitchFamily="2" charset="-78"/>
              </a:rPr>
              <a:t>(C)</a:t>
            </a:r>
            <a:r>
              <a:rPr lang="fa-IR" sz="2000" dirty="0" smtClean="0">
                <a:cs typeface="B Homa" pitchFamily="2" charset="-78"/>
              </a:rPr>
              <a:t>،</a:t>
            </a:r>
            <a:r>
              <a:rPr lang="en-US" sz="2000" dirty="0">
                <a:cs typeface="B Homa" pitchFamily="2" charset="-78"/>
              </a:rPr>
              <a:t> 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>
                <a:cs typeface="B Homa" pitchFamily="2" charset="-78"/>
              </a:rPr>
              <a:t>متصل شده </a:t>
            </a:r>
            <a:r>
              <a:rPr lang="fa-IR" sz="2000" dirty="0" smtClean="0">
                <a:cs typeface="B Homa" pitchFamily="2" charset="-78"/>
              </a:rPr>
              <a:t>اند</a:t>
            </a:r>
            <a:r>
              <a:rPr lang="fa-IR" sz="2000" dirty="0">
                <a:cs typeface="B Homa" pitchFamily="2" charset="-78"/>
              </a:rPr>
              <a:t>،تغيير يافته است</a:t>
            </a:r>
            <a:r>
              <a:rPr lang="fa-IR" sz="2000" dirty="0" smtClean="0">
                <a:cs typeface="B Homa" pitchFamily="2" charset="-78"/>
              </a:rPr>
              <a:t>.</a:t>
            </a:r>
            <a:r>
              <a:rPr lang="fa-IR" sz="2000" dirty="0">
                <a:cs typeface="B Homa" pitchFamily="2" charset="-78"/>
              </a:rPr>
              <a:t> همچنين از آنجايي </a:t>
            </a:r>
            <a:r>
              <a:rPr lang="fa-IR" sz="2000" dirty="0" smtClean="0">
                <a:cs typeface="B Homa" pitchFamily="2" charset="-78"/>
              </a:rPr>
              <a:t>که گره،</a:t>
            </a:r>
            <a:r>
              <a:rPr lang="en-US" sz="2000" dirty="0">
                <a:cs typeface="B Homa" pitchFamily="2" charset="-78"/>
              </a:rPr>
              <a:t> </a:t>
            </a:r>
            <a:r>
              <a:rPr lang="en-US" sz="2000" dirty="0" smtClean="0">
                <a:cs typeface="B Homa" pitchFamily="2" charset="-78"/>
              </a:rPr>
              <a:t>B</a:t>
            </a:r>
            <a:r>
              <a:rPr lang="fa-IR" sz="2000" dirty="0" smtClean="0">
                <a:cs typeface="B Homa" pitchFamily="2" charset="-78"/>
              </a:rPr>
              <a:t>کمترین </a:t>
            </a:r>
            <a:r>
              <a:rPr lang="fa-IR" sz="2000" dirty="0">
                <a:cs typeface="B Homa" pitchFamily="2" charset="-78"/>
              </a:rPr>
              <a:t>وزن را دارد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،بعنوان </a:t>
            </a:r>
            <a:r>
              <a:rPr lang="fa-IR" sz="2000" dirty="0" smtClean="0">
                <a:cs typeface="B Homa" pitchFamily="2" charset="-78"/>
              </a:rPr>
              <a:t>گره</a:t>
            </a:r>
            <a:r>
              <a:rPr lang="en-US" sz="2000" dirty="0">
                <a:cs typeface="B Homa" pitchFamily="2" charset="-78"/>
              </a:rPr>
              <a:t>T</a:t>
            </a:r>
            <a:r>
              <a:rPr lang="fa-IR" sz="2000" dirty="0">
                <a:cs typeface="B Homa" pitchFamily="2" charset="-78"/>
              </a:rPr>
              <a:t> انتخاب شده و برچسب آن به </a:t>
            </a:r>
            <a:r>
              <a:rPr lang="fa-IR" sz="2000" dirty="0" smtClean="0">
                <a:cs typeface="B Homa" pitchFamily="2" charset="-78"/>
              </a:rPr>
              <a:t>حالت </a:t>
            </a:r>
            <a:r>
              <a:rPr lang="en-US" sz="2000" dirty="0">
                <a:cs typeface="B Homa" pitchFamily="2" charset="-78"/>
              </a:rPr>
              <a:t>Permanent </a:t>
            </a:r>
            <a:r>
              <a:rPr lang="fa-IR" sz="2000" dirty="0">
                <a:cs typeface="B Homa" pitchFamily="2" charset="-78"/>
              </a:rPr>
              <a:t>تغيير </a:t>
            </a:r>
            <a:r>
              <a:rPr lang="fa-IR" sz="2000" dirty="0" smtClean="0">
                <a:cs typeface="B Homa" pitchFamily="2" charset="-78"/>
              </a:rPr>
              <a:t>کرده </a:t>
            </a:r>
            <a:r>
              <a:rPr lang="fa-IR" sz="2000" dirty="0" smtClean="0">
                <a:cs typeface="B Homa" pitchFamily="2" charset="-78"/>
              </a:rPr>
              <a:t>است</a:t>
            </a:r>
            <a:endParaRPr lang="fa-IR" sz="2000" dirty="0" smtClean="0">
              <a:cs typeface="B Homa" pitchFamily="2" charset="-78"/>
            </a:endParaRPr>
          </a:p>
          <a:p>
            <a:pPr marL="0" indent="0">
              <a:buNone/>
            </a:pPr>
            <a:endParaRPr lang="fa-IR" sz="2000" dirty="0">
              <a:cs typeface="B Homa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2296" y="1887436"/>
            <a:ext cx="3029528" cy="21336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2296" y="4562845"/>
            <a:ext cx="3357396" cy="215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15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" y="342901"/>
            <a:ext cx="11449319" cy="6515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a-IR" dirty="0" smtClean="0">
                <a:cs typeface="B Homa" pitchFamily="2" charset="-78"/>
              </a:rPr>
              <a:t>در </a:t>
            </a:r>
            <a:r>
              <a:rPr lang="fa-IR" dirty="0">
                <a:cs typeface="B Homa" pitchFamily="2" charset="-78"/>
              </a:rPr>
              <a:t>اين مرحله همانند مرحله قبل دو مجموعه </a:t>
            </a:r>
            <a:r>
              <a:rPr lang="fa-IR" dirty="0" smtClean="0">
                <a:cs typeface="B Homa" pitchFamily="2" charset="-78"/>
              </a:rPr>
              <a:t>رکورد </a:t>
            </a:r>
            <a:r>
              <a:rPr lang="fa-IR" dirty="0">
                <a:cs typeface="B Homa" pitchFamily="2" charset="-78"/>
              </a:rPr>
              <a:t>وضعيت گره هايي </a:t>
            </a:r>
            <a:r>
              <a:rPr lang="fa-IR" dirty="0" smtClean="0">
                <a:cs typeface="B Homa" pitchFamily="2" charset="-78"/>
              </a:rPr>
              <a:t>که</a:t>
            </a:r>
            <a:r>
              <a:rPr lang="en-US" dirty="0">
                <a:cs typeface="B Homa" pitchFamily="2" charset="-78"/>
              </a:rPr>
              <a:t>Tentative </a:t>
            </a:r>
            <a:r>
              <a:rPr lang="fa-IR" dirty="0" smtClean="0">
                <a:cs typeface="B Homa" pitchFamily="2" charset="-78"/>
              </a:rPr>
              <a:t>داراي </a:t>
            </a:r>
            <a:r>
              <a:rPr lang="fa-IR" dirty="0">
                <a:cs typeface="B Homa" pitchFamily="2" charset="-78"/>
              </a:rPr>
              <a:t>اتصال مستقيم به </a:t>
            </a:r>
            <a:r>
              <a:rPr lang="fa-IR" dirty="0" smtClean="0">
                <a:cs typeface="B Homa" pitchFamily="2" charset="-78"/>
              </a:rPr>
              <a:t>گره </a:t>
            </a:r>
            <a:r>
              <a:rPr lang="en-US" dirty="0" smtClean="0">
                <a:cs typeface="B Homa" pitchFamily="2" charset="-78"/>
              </a:rPr>
              <a:t>T</a:t>
            </a:r>
            <a:r>
              <a:rPr lang="fa-IR" dirty="0" smtClean="0">
                <a:cs typeface="B Homa" pitchFamily="2" charset="-78"/>
              </a:rPr>
              <a:t>میباشد (</a:t>
            </a:r>
            <a:r>
              <a:rPr lang="en-US" dirty="0">
                <a:cs typeface="B Homa" pitchFamily="2" charset="-78"/>
              </a:rPr>
              <a:t>D،E</a:t>
            </a:r>
            <a:r>
              <a:rPr lang="fa-IR" dirty="0" smtClean="0">
                <a:cs typeface="B Homa" pitchFamily="2" charset="-78"/>
              </a:rPr>
              <a:t>)تغيير </a:t>
            </a:r>
            <a:r>
              <a:rPr lang="fa-IR" dirty="0">
                <a:cs typeface="B Homa" pitchFamily="2" charset="-78"/>
              </a:rPr>
              <a:t>ک</a:t>
            </a:r>
            <a:r>
              <a:rPr lang="fa-IR" dirty="0" smtClean="0">
                <a:cs typeface="B Homa" pitchFamily="2" charset="-78"/>
              </a:rPr>
              <a:t>رده است.همچنين از آنجايي که گره</a:t>
            </a:r>
            <a:r>
              <a:rPr lang="en-US" dirty="0">
                <a:cs typeface="B Homa" pitchFamily="2" charset="-78"/>
              </a:rPr>
              <a:t>D </a:t>
            </a:r>
            <a:r>
              <a:rPr lang="fa-IR" dirty="0" smtClean="0">
                <a:cs typeface="B Homa" pitchFamily="2" charset="-78"/>
              </a:rPr>
              <a:t>وزن کمتری دارد،</a:t>
            </a:r>
            <a:r>
              <a:rPr lang="fa-IR" dirty="0">
                <a:cs typeface="B Homa" pitchFamily="2" charset="-78"/>
              </a:rPr>
              <a:t> بعنوان </a:t>
            </a:r>
            <a:r>
              <a:rPr lang="fa-IR" dirty="0" smtClean="0">
                <a:cs typeface="B Homa" pitchFamily="2" charset="-78"/>
              </a:rPr>
              <a:t>گره </a:t>
            </a:r>
            <a:r>
              <a:rPr lang="en-US" dirty="0">
                <a:cs typeface="B Homa" pitchFamily="2" charset="-78"/>
              </a:rPr>
              <a:t>T </a:t>
            </a:r>
            <a:r>
              <a:rPr lang="fa-IR" dirty="0" smtClean="0">
                <a:cs typeface="B Homa" pitchFamily="2" charset="-78"/>
              </a:rPr>
              <a:t>(</a:t>
            </a:r>
            <a:r>
              <a:rPr lang="fa-IR" dirty="0">
                <a:cs typeface="B Homa" pitchFamily="2" charset="-78"/>
              </a:rPr>
              <a:t>انتخاب شده و برچسب آن </a:t>
            </a:r>
            <a:r>
              <a:rPr lang="fa-IR" dirty="0" smtClean="0">
                <a:cs typeface="B Homa" pitchFamily="2" charset="-78"/>
              </a:rPr>
              <a:t>به </a:t>
            </a:r>
            <a:r>
              <a:rPr lang="fa-IR" dirty="0">
                <a:cs typeface="B Homa" pitchFamily="2" charset="-78"/>
              </a:rPr>
              <a:t>وضعيت </a:t>
            </a:r>
            <a:r>
              <a:rPr lang="en-US" dirty="0">
                <a:cs typeface="B Homa" pitchFamily="2" charset="-78"/>
              </a:rPr>
              <a:t>Permanent </a:t>
            </a:r>
            <a:r>
              <a:rPr lang="fa-IR" dirty="0" smtClean="0">
                <a:cs typeface="B Homa" pitchFamily="2" charset="-78"/>
              </a:rPr>
              <a:t>تغییر </a:t>
            </a:r>
            <a:r>
              <a:rPr lang="fa-IR" dirty="0">
                <a:cs typeface="B Homa" pitchFamily="2" charset="-78"/>
              </a:rPr>
              <a:t>کرده است</a:t>
            </a:r>
            <a:r>
              <a:rPr lang="en-US" dirty="0" smtClean="0">
                <a:cs typeface="B Homa" pitchFamily="2" charset="-78"/>
              </a:rPr>
              <a:t> </a:t>
            </a:r>
            <a:r>
              <a:rPr lang="en-US" dirty="0">
                <a:cs typeface="B Homa" pitchFamily="2" charset="-78"/>
              </a:rPr>
              <a:t> </a:t>
            </a:r>
            <a:r>
              <a:rPr lang="en-US" dirty="0" smtClean="0">
                <a:cs typeface="B Homa" pitchFamily="2" charset="-78"/>
              </a:rPr>
              <a:t>    .</a:t>
            </a:r>
            <a:endParaRPr lang="fa-IR" dirty="0" smtClean="0">
              <a:cs typeface="B Homa" pitchFamily="2" charset="-78"/>
            </a:endParaRPr>
          </a:p>
          <a:p>
            <a:pPr marL="0" indent="0">
              <a:buNone/>
            </a:pPr>
            <a:r>
              <a:rPr lang="fa-IR" dirty="0" smtClean="0">
                <a:cs typeface="B Homa" pitchFamily="2" charset="-78"/>
              </a:rPr>
              <a:t>در </a:t>
            </a:r>
            <a:r>
              <a:rPr lang="fa-IR" dirty="0">
                <a:cs typeface="B Homa" pitchFamily="2" charset="-78"/>
              </a:rPr>
              <a:t>اين مرحله ما هيچ گره </a:t>
            </a:r>
            <a:r>
              <a:rPr lang="en-US" dirty="0">
                <a:cs typeface="B Homa" pitchFamily="2" charset="-78"/>
              </a:rPr>
              <a:t>Tentative </a:t>
            </a:r>
            <a:r>
              <a:rPr lang="fa-IR" dirty="0">
                <a:cs typeface="B Homa" pitchFamily="2" charset="-78"/>
              </a:rPr>
              <a:t>نداريم بنابراين فقط </a:t>
            </a:r>
            <a:r>
              <a:rPr lang="fa-IR" dirty="0" smtClean="0">
                <a:cs typeface="B Homa" pitchFamily="2" charset="-78"/>
              </a:rPr>
              <a:t>گره</a:t>
            </a:r>
            <a:r>
              <a:rPr lang="en-US" dirty="0" smtClean="0">
                <a:cs typeface="B Homa" pitchFamily="2" charset="-78"/>
              </a:rPr>
              <a:t>T</a:t>
            </a:r>
            <a:r>
              <a:rPr lang="fa-IR" dirty="0">
                <a:cs typeface="B Homa" pitchFamily="2" charset="-78"/>
              </a:rPr>
              <a:t>بعدي را </a:t>
            </a:r>
            <a:r>
              <a:rPr lang="fa-IR" dirty="0" smtClean="0">
                <a:cs typeface="B Homa" pitchFamily="2" charset="-78"/>
              </a:rPr>
              <a:t>شناسايي میکنیم .</a:t>
            </a:r>
            <a:r>
              <a:rPr lang="fa-IR" dirty="0">
                <a:cs typeface="B Homa" pitchFamily="2" charset="-78"/>
              </a:rPr>
              <a:t> از آنجايي </a:t>
            </a:r>
            <a:r>
              <a:rPr lang="fa-IR" dirty="0" smtClean="0">
                <a:cs typeface="B Homa" pitchFamily="2" charset="-78"/>
              </a:rPr>
              <a:t>که </a:t>
            </a:r>
            <a:r>
              <a:rPr lang="en-US" dirty="0">
                <a:cs typeface="B Homa" pitchFamily="2" charset="-78"/>
              </a:rPr>
              <a:t>E </a:t>
            </a:r>
            <a:r>
              <a:rPr lang="fa-IR" dirty="0" smtClean="0">
                <a:cs typeface="B Homa" pitchFamily="2" charset="-78"/>
              </a:rPr>
              <a:t> دارای کمترین وزن میباشد بعنوان گره </a:t>
            </a:r>
            <a:r>
              <a:rPr lang="en-US" dirty="0">
                <a:cs typeface="B Homa" pitchFamily="2" charset="-78"/>
              </a:rPr>
              <a:t>T </a:t>
            </a:r>
            <a:r>
              <a:rPr lang="fa-IR" dirty="0" smtClean="0">
                <a:cs typeface="B Homa" pitchFamily="2" charset="-78"/>
              </a:rPr>
              <a:t>انتخاب میشود</a:t>
            </a:r>
          </a:p>
          <a:p>
            <a:pPr marL="0" indent="0">
              <a:buNone/>
            </a:pPr>
            <a:endParaRPr lang="fa-IR" dirty="0" smtClean="0">
              <a:cs typeface="B Homa" pitchFamily="2" charset="-78"/>
            </a:endParaRPr>
          </a:p>
          <a:p>
            <a:endParaRPr lang="fa-IR" dirty="0" smtClean="0">
              <a:cs typeface="B Homa" pitchFamily="2" charset="-78"/>
            </a:endParaRPr>
          </a:p>
          <a:p>
            <a:endParaRPr lang="fa-IR" dirty="0" smtClean="0">
              <a:cs typeface="B Homa" pitchFamily="2" charset="-78"/>
            </a:endParaRPr>
          </a:p>
          <a:p>
            <a:endParaRPr lang="fa-IR" dirty="0">
              <a:cs typeface="B Homa" pitchFamily="2" charset="-78"/>
            </a:endParaRPr>
          </a:p>
          <a:p>
            <a:r>
              <a:rPr lang="en-US" dirty="0">
                <a:cs typeface="B Homa" pitchFamily="2" charset="-78"/>
              </a:rPr>
              <a:t>E</a:t>
            </a:r>
            <a:r>
              <a:rPr lang="fa-IR" dirty="0">
                <a:cs typeface="B Homa" pitchFamily="2" charset="-78"/>
              </a:rPr>
              <a:t> گره مقصد بوده بنابر اين </a:t>
            </a:r>
            <a:r>
              <a:rPr lang="fa-IR" dirty="0" smtClean="0">
                <a:cs typeface="B Homa" pitchFamily="2" charset="-78"/>
              </a:rPr>
              <a:t>کار </a:t>
            </a:r>
            <a:r>
              <a:rPr lang="fa-IR" dirty="0">
                <a:cs typeface="B Homa" pitchFamily="2" charset="-78"/>
              </a:rPr>
              <a:t>ما در اينجا تمام </a:t>
            </a:r>
            <a:r>
              <a:rPr lang="fa-IR" dirty="0" smtClean="0">
                <a:cs typeface="B Homa" pitchFamily="2" charset="-78"/>
              </a:rPr>
              <a:t>ميشود.</a:t>
            </a:r>
            <a:r>
              <a:rPr lang="fa-IR" dirty="0">
                <a:cs typeface="B Homa" pitchFamily="2" charset="-78"/>
              </a:rPr>
              <a:t> </a:t>
            </a:r>
            <a:r>
              <a:rPr lang="fa-IR" dirty="0" smtClean="0">
                <a:cs typeface="B Homa" pitchFamily="2" charset="-78"/>
              </a:rPr>
              <a:t>اکنون </a:t>
            </a:r>
            <a:r>
              <a:rPr lang="fa-IR" dirty="0">
                <a:cs typeface="B Homa" pitchFamily="2" charset="-78"/>
              </a:rPr>
              <a:t>ما کار شناسايي مسير </a:t>
            </a:r>
            <a:r>
              <a:rPr lang="fa-IR" dirty="0" smtClean="0">
                <a:cs typeface="B Homa" pitchFamily="2" charset="-78"/>
              </a:rPr>
              <a:t>را</a:t>
            </a:r>
            <a:r>
              <a:rPr lang="fa-IR" dirty="0">
                <a:cs typeface="B Homa" pitchFamily="2" charset="-78"/>
              </a:rPr>
              <a:t>به انتها رسانده </a:t>
            </a:r>
            <a:r>
              <a:rPr lang="fa-IR" dirty="0" smtClean="0">
                <a:cs typeface="B Homa" pitchFamily="2" charset="-78"/>
              </a:rPr>
              <a:t>ايم </a:t>
            </a:r>
            <a:r>
              <a:rPr lang="fa-IR" dirty="0">
                <a:cs typeface="B Homa" pitchFamily="2" charset="-78"/>
              </a:rPr>
              <a:t>گره قبلي </a:t>
            </a:r>
            <a:r>
              <a:rPr lang="en-US" dirty="0" smtClean="0">
                <a:cs typeface="B Homa" pitchFamily="2" charset="-78"/>
              </a:rPr>
              <a:t>E</a:t>
            </a:r>
            <a:r>
              <a:rPr lang="fa-IR" dirty="0">
                <a:cs typeface="B Homa" pitchFamily="2" charset="-78"/>
              </a:rPr>
              <a:t>گره </a:t>
            </a:r>
            <a:r>
              <a:rPr lang="en-US" dirty="0">
                <a:cs typeface="B Homa" pitchFamily="2" charset="-78"/>
              </a:rPr>
              <a:t>D </a:t>
            </a:r>
            <a:r>
              <a:rPr lang="fa-IR" dirty="0" smtClean="0">
                <a:cs typeface="B Homa" pitchFamily="2" charset="-78"/>
              </a:rPr>
              <a:t>،</a:t>
            </a:r>
            <a:r>
              <a:rPr lang="fa-IR" dirty="0">
                <a:cs typeface="B Homa" pitchFamily="2" charset="-78"/>
              </a:rPr>
              <a:t> گره </a:t>
            </a:r>
            <a:r>
              <a:rPr lang="en-US" dirty="0">
                <a:cs typeface="B Homa" pitchFamily="2" charset="-78"/>
              </a:rPr>
              <a:t>B </a:t>
            </a:r>
            <a:r>
              <a:rPr lang="fa-IR" dirty="0">
                <a:cs typeface="B Homa" pitchFamily="2" charset="-78"/>
              </a:rPr>
              <a:t>ميباشد </a:t>
            </a:r>
            <a:r>
              <a:rPr lang="fa-IR" dirty="0" smtClean="0">
                <a:cs typeface="B Homa" pitchFamily="2" charset="-78"/>
              </a:rPr>
              <a:t>وگره</a:t>
            </a:r>
            <a:r>
              <a:rPr lang="fa-IR" dirty="0">
                <a:cs typeface="B Homa" pitchFamily="2" charset="-78"/>
              </a:rPr>
              <a:t> قبلي </a:t>
            </a:r>
            <a:r>
              <a:rPr lang="en-US" dirty="0">
                <a:cs typeface="B Homa" pitchFamily="2" charset="-78"/>
              </a:rPr>
              <a:t>B</a:t>
            </a:r>
            <a:r>
              <a:rPr lang="fa-IR" dirty="0" smtClean="0">
                <a:cs typeface="B Homa" pitchFamily="2" charset="-78"/>
              </a:rPr>
              <a:t>. گره </a:t>
            </a:r>
            <a:r>
              <a:rPr lang="en-US" dirty="0" smtClean="0">
                <a:cs typeface="B Homa" pitchFamily="2" charset="-78"/>
              </a:rPr>
              <a:t>A</a:t>
            </a:r>
            <a:r>
              <a:rPr lang="fa-IR" dirty="0">
                <a:cs typeface="B Homa" pitchFamily="2" charset="-78"/>
              </a:rPr>
              <a:t>ميباشد </a:t>
            </a:r>
            <a:r>
              <a:rPr lang="fa-IR" dirty="0" smtClean="0">
                <a:cs typeface="B Homa" pitchFamily="2" charset="-78"/>
              </a:rPr>
              <a:t>بنابراین بهترین مسیر </a:t>
            </a:r>
            <a:r>
              <a:rPr lang="en-US" dirty="0">
                <a:cs typeface="B Homa" pitchFamily="2" charset="-78"/>
              </a:rPr>
              <a:t>ABDE </a:t>
            </a:r>
            <a:r>
              <a:rPr lang="fa-IR" dirty="0" smtClean="0">
                <a:cs typeface="B Homa" pitchFamily="2" charset="-78"/>
              </a:rPr>
              <a:t> است </a:t>
            </a:r>
            <a:r>
              <a:rPr lang="fa-IR" dirty="0">
                <a:cs typeface="B Homa" pitchFamily="2" charset="-78"/>
              </a:rPr>
              <a:t>در اين مورد وزن </a:t>
            </a:r>
            <a:r>
              <a:rPr lang="fa-IR" dirty="0" smtClean="0">
                <a:cs typeface="B Homa" pitchFamily="2" charset="-78"/>
              </a:rPr>
              <a:t>کل مسير،(1+2+1)4</a:t>
            </a:r>
            <a:r>
              <a:rPr lang="fa-IR" dirty="0">
                <a:cs typeface="B Homa" pitchFamily="2" charset="-78"/>
              </a:rPr>
              <a:t>ميباشد</a:t>
            </a:r>
            <a:r>
              <a:rPr lang="fa-IR" dirty="0" smtClean="0">
                <a:cs typeface="B Homa" pitchFamily="2" charset="-78"/>
              </a:rPr>
              <a:t>.</a:t>
            </a:r>
          </a:p>
          <a:p>
            <a:endParaRPr lang="fa-IR" dirty="0">
              <a:cs typeface="B Homa" pitchFamily="2" charset="-78"/>
            </a:endParaRPr>
          </a:p>
          <a:p>
            <a:endParaRPr lang="fa-IR" dirty="0" smtClean="0">
              <a:cs typeface="B Homa" pitchFamily="2" charset="-78"/>
            </a:endParaRPr>
          </a:p>
          <a:p>
            <a:endParaRPr lang="fa-IR" dirty="0">
              <a:cs typeface="B Homa" pitchFamily="2" charset="-78"/>
            </a:endParaRPr>
          </a:p>
          <a:p>
            <a:endParaRPr lang="fa-IR" dirty="0" smtClean="0">
              <a:cs typeface="B Homa" pitchFamily="2" charset="-78"/>
            </a:endParaRPr>
          </a:p>
          <a:p>
            <a:endParaRPr lang="fa-IR" dirty="0" smtClean="0">
              <a:cs typeface="B Homa" pitchFamily="2" charset="-78"/>
            </a:endParaRPr>
          </a:p>
          <a:p>
            <a:r>
              <a:rPr lang="fa-IR" dirty="0" smtClean="0">
                <a:cs typeface="B Homa" pitchFamily="2" charset="-78"/>
              </a:rPr>
              <a:t>با </a:t>
            </a:r>
            <a:r>
              <a:rPr lang="fa-IR" dirty="0">
                <a:cs typeface="B Homa" pitchFamily="2" charset="-78"/>
              </a:rPr>
              <a:t>وجودي </a:t>
            </a:r>
            <a:r>
              <a:rPr lang="fa-IR" dirty="0" smtClean="0">
                <a:cs typeface="B Homa" pitchFamily="2" charset="-78"/>
              </a:rPr>
              <a:t>که </a:t>
            </a:r>
            <a:r>
              <a:rPr lang="fa-IR" dirty="0">
                <a:cs typeface="B Homa" pitchFamily="2" charset="-78"/>
              </a:rPr>
              <a:t>اين الگوريتم بخوبي </a:t>
            </a:r>
            <a:r>
              <a:rPr lang="fa-IR" dirty="0" smtClean="0">
                <a:cs typeface="B Homa" pitchFamily="2" charset="-78"/>
              </a:rPr>
              <a:t>کار </a:t>
            </a:r>
            <a:r>
              <a:rPr lang="fa-IR" dirty="0">
                <a:cs typeface="B Homa" pitchFamily="2" charset="-78"/>
              </a:rPr>
              <a:t>ميكند اما آنقدر پيچيده است </a:t>
            </a:r>
            <a:r>
              <a:rPr lang="fa-IR" dirty="0" smtClean="0">
                <a:cs typeface="B Homa" pitchFamily="2" charset="-78"/>
              </a:rPr>
              <a:t>که </a:t>
            </a:r>
            <a:r>
              <a:rPr lang="fa-IR" dirty="0">
                <a:cs typeface="B Homa" pitchFamily="2" charset="-78"/>
              </a:rPr>
              <a:t>زمان پردازش </a:t>
            </a:r>
            <a:r>
              <a:rPr lang="fa-IR" dirty="0" smtClean="0">
                <a:cs typeface="B Homa" pitchFamily="2" charset="-78"/>
              </a:rPr>
              <a:t>آن براي </a:t>
            </a:r>
            <a:r>
              <a:rPr lang="fa-IR" dirty="0">
                <a:cs typeface="B Homa" pitchFamily="2" charset="-78"/>
              </a:rPr>
              <a:t>روتر طولاني بوده و راندمان شبكه را کاهش ميدهد.همچنين اگر يك روتر </a:t>
            </a:r>
            <a:r>
              <a:rPr lang="fa-IR" dirty="0" smtClean="0">
                <a:cs typeface="B Homa" pitchFamily="2" charset="-78"/>
              </a:rPr>
              <a:t>اطلاعات غلطي </a:t>
            </a:r>
            <a:r>
              <a:rPr lang="fa-IR" dirty="0">
                <a:cs typeface="B Homa" pitchFamily="2" charset="-78"/>
              </a:rPr>
              <a:t>را به روترهاي ديگر بدهد،همه تصميمات مسير يابي نادرست خواهد بود.</a:t>
            </a:r>
          </a:p>
          <a:p>
            <a:endParaRPr lang="fa-IR" dirty="0">
              <a:cs typeface="B Homa" pitchFamily="2" charset="-78"/>
            </a:endParaRPr>
          </a:p>
          <a:p>
            <a:endParaRPr lang="fa-IR" dirty="0">
              <a:cs typeface="B Homa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879" y="1553760"/>
            <a:ext cx="2540000" cy="15447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68" y="4396774"/>
            <a:ext cx="2540000" cy="139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74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429171">
            <a:off x="8319752" y="399245"/>
            <a:ext cx="4034307" cy="1107583"/>
          </a:xfrm>
        </p:spPr>
        <p:txBody>
          <a:bodyPr/>
          <a:lstStyle/>
          <a:p>
            <a:pPr algn="r"/>
            <a:r>
              <a:rPr lang="fa-IR" dirty="0" smtClean="0">
                <a:solidFill>
                  <a:schemeClr val="tx1">
                    <a:lumMod val="95000"/>
                  </a:schemeClr>
                </a:solidFill>
                <a:cs typeface="B Titr" pitchFamily="2" charset="-78"/>
              </a:rPr>
              <a:t>الگوريتمهاي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cs typeface="B Titr" pitchFamily="2" charset="-78"/>
              </a:rPr>
              <a:t>DV </a:t>
            </a:r>
            <a:endParaRPr lang="fa-IR" dirty="0">
              <a:solidFill>
                <a:schemeClr val="tx1">
                  <a:lumMod val="95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0922" y="132520"/>
            <a:ext cx="9677379" cy="6725480"/>
          </a:xfrm>
        </p:spPr>
        <p:txBody>
          <a:bodyPr>
            <a:noAutofit/>
          </a:bodyPr>
          <a:lstStyle/>
          <a:p>
            <a:pPr lvl="1"/>
            <a:r>
              <a:rPr lang="fa-IR" sz="2000" dirty="0" smtClean="0">
                <a:cs typeface="B Homa" pitchFamily="2" charset="-78"/>
              </a:rPr>
              <a:t>الگوريتمهاي</a:t>
            </a:r>
            <a:r>
              <a:rPr lang="en-US" sz="2000" dirty="0" smtClean="0">
                <a:cs typeface="B Homa" pitchFamily="2" charset="-78"/>
              </a:rPr>
              <a:t>DV</a:t>
            </a:r>
            <a:r>
              <a:rPr lang="fa-IR" sz="2000" dirty="0">
                <a:cs typeface="B Homa" pitchFamily="2" charset="-78"/>
              </a:rPr>
              <a:t>با نامهاي الگوريتمهاي </a:t>
            </a:r>
            <a:r>
              <a:rPr lang="fa-IR" sz="2000" dirty="0" smtClean="0">
                <a:cs typeface="B Homa" pitchFamily="2" charset="-78"/>
              </a:rPr>
              <a:t>مسيريابي</a:t>
            </a:r>
            <a:r>
              <a:rPr lang="en-US" sz="2000" dirty="0" err="1">
                <a:cs typeface="B Homa" pitchFamily="2" charset="-78"/>
              </a:rPr>
              <a:t>fulkerson</a:t>
            </a:r>
            <a:r>
              <a:rPr lang="en-US" sz="2000" dirty="0">
                <a:cs typeface="B Homa" pitchFamily="2" charset="-78"/>
              </a:rPr>
              <a:t>- </a:t>
            </a:r>
            <a:r>
              <a:rPr lang="en-US" sz="2000" dirty="0" smtClean="0">
                <a:cs typeface="B Homa" pitchFamily="2" charset="-78"/>
              </a:rPr>
              <a:t>ford</a:t>
            </a:r>
            <a:r>
              <a:rPr lang="fa-IR" sz="2000" dirty="0" smtClean="0">
                <a:cs typeface="B Homa" pitchFamily="2" charset="-78"/>
              </a:rPr>
              <a:t>و</a:t>
            </a:r>
            <a:r>
              <a:rPr lang="en-US" sz="2000" dirty="0" smtClean="0">
                <a:cs typeface="B Homa" pitchFamily="2" charset="-78"/>
              </a:rPr>
              <a:t>Bellman-Ford</a:t>
            </a:r>
            <a:r>
              <a:rPr lang="fa-IR" sz="2000" dirty="0" smtClean="0">
                <a:cs typeface="B Homa" pitchFamily="2" charset="-78"/>
              </a:rPr>
              <a:t> </a:t>
            </a:r>
            <a:r>
              <a:rPr lang="fa-IR" sz="2000" dirty="0">
                <a:cs typeface="B Homa" pitchFamily="2" charset="-78"/>
              </a:rPr>
              <a:t>نيز ياد ميشوند</a:t>
            </a:r>
            <a:endParaRPr lang="fa-IR" sz="2000" b="1" dirty="0" smtClean="0">
              <a:cs typeface="B Homa" pitchFamily="2" charset="-78"/>
            </a:endParaRPr>
          </a:p>
          <a:p>
            <a:pPr marL="457200" lvl="1" indent="0">
              <a:buNone/>
            </a:pPr>
            <a:r>
              <a:rPr lang="fa-IR" sz="2000" dirty="0" smtClean="0">
                <a:cs typeface="B Homa" pitchFamily="2" charset="-78"/>
              </a:rPr>
              <a:t>اين </a:t>
            </a:r>
            <a:r>
              <a:rPr lang="fa-IR" sz="2000" dirty="0">
                <a:cs typeface="B Homa" pitchFamily="2" charset="-78"/>
              </a:rPr>
              <a:t>الگوريتمها،هر روتر داراي يك جدول مسيريابي ميباشد آه </a:t>
            </a:r>
            <a:r>
              <a:rPr lang="fa-IR" sz="2000" dirty="0" smtClean="0">
                <a:cs typeface="B Homa" pitchFamily="2" charset="-78"/>
              </a:rPr>
              <a:t>بهترين مسير </a:t>
            </a:r>
            <a:r>
              <a:rPr lang="fa-IR" sz="2000" dirty="0">
                <a:cs typeface="B Homa" pitchFamily="2" charset="-78"/>
              </a:rPr>
              <a:t>تا هر مقصد را نشان ميدهد.</a:t>
            </a:r>
          </a:p>
          <a:p>
            <a:pPr marL="457200" lvl="1" indent="0">
              <a:buNone/>
            </a:pPr>
            <a:r>
              <a:rPr lang="fa-IR" sz="2000" dirty="0" smtClean="0">
                <a:cs typeface="B Homa" pitchFamily="2" charset="-78"/>
              </a:rPr>
              <a:t>يك </a:t>
            </a:r>
            <a:r>
              <a:rPr lang="fa-IR" sz="2000" dirty="0">
                <a:cs typeface="B Homa" pitchFamily="2" charset="-78"/>
              </a:rPr>
              <a:t>گراف معمولي و جدول مسيريابي مربوط به </a:t>
            </a:r>
            <a:r>
              <a:rPr lang="fa-IR" sz="2000" dirty="0" smtClean="0">
                <a:cs typeface="B Homa" pitchFamily="2" charset="-78"/>
              </a:rPr>
              <a:t>روتر</a:t>
            </a:r>
            <a:r>
              <a:rPr lang="en-US" sz="2000" dirty="0" smtClean="0">
                <a:cs typeface="B Homa" pitchFamily="2" charset="-78"/>
              </a:rPr>
              <a:t>G</a:t>
            </a:r>
            <a:r>
              <a:rPr lang="fa-IR" sz="2000" dirty="0">
                <a:cs typeface="B Homa" pitchFamily="2" charset="-78"/>
              </a:rPr>
              <a:t>در شكل زير نشان داده شده است</a:t>
            </a:r>
            <a:endParaRPr lang="en-US" sz="2000" dirty="0">
              <a:cs typeface="B Homa" pitchFamily="2" charset="-78"/>
            </a:endParaRPr>
          </a:p>
          <a:p>
            <a:pPr marL="457200" lvl="1" indent="0">
              <a:buNone/>
            </a:pPr>
            <a:endParaRPr lang="fa-IR" sz="2000" dirty="0">
              <a:cs typeface="B Homa" pitchFamily="2" charset="-78"/>
            </a:endParaRPr>
          </a:p>
          <a:p>
            <a:pPr lvl="1"/>
            <a:endParaRPr lang="fa-IR" sz="2000" dirty="0" smtClean="0">
              <a:cs typeface="B Homa" pitchFamily="2" charset="-78"/>
            </a:endParaRPr>
          </a:p>
          <a:p>
            <a:pPr lvl="1"/>
            <a:endParaRPr lang="fa-IR" sz="2000" dirty="0">
              <a:cs typeface="B Homa" pitchFamily="2" charset="-78"/>
            </a:endParaRPr>
          </a:p>
          <a:p>
            <a:pPr marL="457200" lvl="1" indent="0">
              <a:buNone/>
            </a:pPr>
            <a:endParaRPr lang="fa-IR" sz="2000" dirty="0">
              <a:cs typeface="B Homa" pitchFamily="2" charset="-78"/>
            </a:endParaRPr>
          </a:p>
          <a:p>
            <a:pPr marL="457200" lvl="1" indent="0">
              <a:buNone/>
            </a:pPr>
            <a:r>
              <a:rPr lang="fa-IR" sz="2000" dirty="0" smtClean="0">
                <a:cs typeface="B Homa" pitchFamily="2" charset="-78"/>
              </a:rPr>
              <a:t>همانطور که </a:t>
            </a:r>
            <a:r>
              <a:rPr lang="fa-IR" sz="2000" dirty="0">
                <a:cs typeface="B Homa" pitchFamily="2" charset="-78"/>
              </a:rPr>
              <a:t>در جدول مشاهده </a:t>
            </a:r>
            <a:r>
              <a:rPr lang="fa-IR" sz="2000" dirty="0" smtClean="0">
                <a:cs typeface="B Homa" pitchFamily="2" charset="-78"/>
              </a:rPr>
              <a:t>ميكنيداگرروتر</a:t>
            </a:r>
            <a:r>
              <a:rPr lang="en-US" sz="2000" dirty="0" smtClean="0">
                <a:cs typeface="B Homa" pitchFamily="2" charset="-78"/>
              </a:rPr>
              <a:t>G</a:t>
            </a:r>
            <a:r>
              <a:rPr lang="fa-IR" sz="2000" dirty="0">
                <a:cs typeface="B Homa" pitchFamily="2" charset="-78"/>
              </a:rPr>
              <a:t>بخواهد بسته هايي را به </a:t>
            </a:r>
            <a:r>
              <a:rPr lang="fa-IR" sz="2000" dirty="0" smtClean="0">
                <a:cs typeface="B Homa" pitchFamily="2" charset="-78"/>
              </a:rPr>
              <a:t>روتر</a:t>
            </a:r>
            <a:r>
              <a:rPr lang="en-US" sz="2000" dirty="0" smtClean="0">
                <a:cs typeface="B Homa" pitchFamily="2" charset="-78"/>
              </a:rPr>
              <a:t>D</a:t>
            </a:r>
            <a:r>
              <a:rPr lang="fa-IR" sz="2000" dirty="0" smtClean="0">
                <a:cs typeface="B Homa" pitchFamily="2" charset="-78"/>
              </a:rPr>
              <a:t>ارسال نمايد.</a:t>
            </a:r>
            <a:r>
              <a:rPr lang="fa-IR" sz="2000" dirty="0">
                <a:cs typeface="B Homa" pitchFamily="2" charset="-78"/>
              </a:rPr>
              <a:t> هنگامي </a:t>
            </a:r>
            <a:r>
              <a:rPr lang="fa-IR" sz="2000" dirty="0" smtClean="0">
                <a:cs typeface="B Homa" pitchFamily="2" charset="-78"/>
              </a:rPr>
              <a:t>که </a:t>
            </a:r>
            <a:r>
              <a:rPr lang="fa-IR" sz="2000" dirty="0">
                <a:cs typeface="B Homa" pitchFamily="2" charset="-78"/>
              </a:rPr>
              <a:t>بسته ها به </a:t>
            </a:r>
            <a:r>
              <a:rPr lang="fa-IR" sz="2000" dirty="0" smtClean="0">
                <a:cs typeface="B Homa" pitchFamily="2" charset="-78"/>
              </a:rPr>
              <a:t>روتر</a:t>
            </a:r>
            <a:r>
              <a:rPr lang="en-US" sz="2000" dirty="0" smtClean="0">
                <a:cs typeface="B Homa" pitchFamily="2" charset="-78"/>
              </a:rPr>
              <a:t>H</a:t>
            </a:r>
            <a:r>
              <a:rPr lang="fa-IR" sz="2000" dirty="0" smtClean="0">
                <a:cs typeface="B Homa" pitchFamily="2" charset="-78"/>
              </a:rPr>
              <a:t>رسیدند،</a:t>
            </a:r>
            <a:r>
              <a:rPr lang="fa-IR" sz="2000" dirty="0">
                <a:cs typeface="B Homa" pitchFamily="2" charset="-78"/>
              </a:rPr>
              <a:t> اين روتر جدول خود را بررسي نموده و روي چگونگي ارسال بسته ها </a:t>
            </a:r>
            <a:r>
              <a:rPr lang="fa-IR" sz="2000" dirty="0" smtClean="0">
                <a:cs typeface="B Homa" pitchFamily="2" charset="-78"/>
              </a:rPr>
              <a:t>به</a:t>
            </a:r>
            <a:r>
              <a:rPr lang="en-US" sz="2000" dirty="0">
                <a:cs typeface="B Homa" pitchFamily="2" charset="-78"/>
              </a:rPr>
              <a:t>D </a:t>
            </a:r>
            <a:r>
              <a:rPr lang="fa-IR" sz="2000" dirty="0">
                <a:cs typeface="B Homa" pitchFamily="2" charset="-78"/>
              </a:rPr>
              <a:t>تصميم گيري مي </a:t>
            </a:r>
            <a:r>
              <a:rPr lang="fa-IR" sz="2000" dirty="0" smtClean="0">
                <a:cs typeface="B Homa" pitchFamily="2" charset="-78"/>
              </a:rPr>
              <a:t>کند</a:t>
            </a:r>
          </a:p>
          <a:p>
            <a:pPr lvl="1"/>
            <a:r>
              <a:rPr lang="fa-IR" sz="2000" dirty="0">
                <a:cs typeface="B Titr" pitchFamily="2" charset="-78"/>
              </a:rPr>
              <a:t>در </a:t>
            </a:r>
            <a:r>
              <a:rPr lang="fa-IR" sz="2000" dirty="0" smtClean="0">
                <a:cs typeface="B Titr" pitchFamily="2" charset="-78"/>
              </a:rPr>
              <a:t>الگوريتمهاي</a:t>
            </a:r>
            <a:r>
              <a:rPr lang="en-US" sz="2000" dirty="0" smtClean="0">
                <a:cs typeface="B Titr" pitchFamily="2" charset="-78"/>
              </a:rPr>
              <a:t>DV</a:t>
            </a:r>
            <a:r>
              <a:rPr lang="fa-IR" sz="2000" dirty="0" smtClean="0">
                <a:cs typeface="B Titr" pitchFamily="2" charset="-78"/>
              </a:rPr>
              <a:t> </a:t>
            </a:r>
            <a:r>
              <a:rPr lang="fa-IR" sz="2000" dirty="0">
                <a:cs typeface="B Titr" pitchFamily="2" charset="-78"/>
              </a:rPr>
              <a:t>هر روتر ميبايست مراحل ذيل را انجام دهد: </a:t>
            </a:r>
            <a:endParaRPr lang="fa-IR" sz="2000" dirty="0" smtClean="0">
              <a:cs typeface="B Titr" pitchFamily="2" charset="-78"/>
            </a:endParaRPr>
          </a:p>
          <a:p>
            <a:pPr marL="457200" lvl="1" indent="0">
              <a:buNone/>
            </a:pPr>
            <a:r>
              <a:rPr lang="fa-IR" sz="2000" dirty="0">
                <a:cs typeface="B Homa" pitchFamily="2" charset="-78"/>
              </a:rPr>
              <a:t>وزن لينكهاي مستقيما متصل به آن را اندازه گرفته و اين اطلاعات را در جدول </a:t>
            </a:r>
            <a:r>
              <a:rPr lang="fa-IR" sz="2000" dirty="0" smtClean="0">
                <a:cs typeface="B Homa" pitchFamily="2" charset="-78"/>
              </a:rPr>
              <a:t>خود</a:t>
            </a:r>
            <a:r>
              <a:rPr lang="fa-IR" sz="2000" dirty="0">
                <a:cs typeface="B Homa" pitchFamily="2" charset="-78"/>
              </a:rPr>
              <a:t>ذخيره </a:t>
            </a:r>
            <a:r>
              <a:rPr lang="fa-IR" sz="2000" dirty="0" smtClean="0">
                <a:cs typeface="B Homa" pitchFamily="2" charset="-78"/>
              </a:rPr>
              <a:t>کند</a:t>
            </a:r>
            <a:r>
              <a:rPr lang="fa-IR" sz="2000" dirty="0">
                <a:cs typeface="B Homa" pitchFamily="2" charset="-78"/>
              </a:rPr>
              <a:t>.</a:t>
            </a:r>
          </a:p>
          <a:p>
            <a:pPr marL="0" indent="0">
              <a:buNone/>
            </a:pPr>
            <a:r>
              <a:rPr lang="fa-IR" sz="2000" dirty="0">
                <a:cs typeface="B Homa" pitchFamily="2" charset="-78"/>
              </a:rPr>
              <a:t>در يك دوره زماني خواص،روتر جدول خود را به روترهاي مجاور ارسال نموده و </a:t>
            </a:r>
            <a:r>
              <a:rPr lang="fa-IR" sz="2000" dirty="0" smtClean="0">
                <a:cs typeface="B Homa" pitchFamily="2" charset="-78"/>
              </a:rPr>
              <a:t>جدول </a:t>
            </a:r>
            <a:r>
              <a:rPr lang="fa-IR" sz="2000" dirty="0">
                <a:cs typeface="B Homa" pitchFamily="2" charset="-78"/>
              </a:rPr>
              <a:t>مسيريابي هر يك از روترهاي مجاور خود را دريافت ميكند</a:t>
            </a:r>
            <a:r>
              <a:rPr lang="fa-IR" sz="2000" dirty="0" smtClean="0">
                <a:cs typeface="B Homa" pitchFamily="2" charset="-78"/>
              </a:rPr>
              <a:t>.</a:t>
            </a:r>
            <a:r>
              <a:rPr lang="fa-IR" dirty="0"/>
              <a:t> مبتني بر اطلاعات بدست آمده از جداول مسيريابي روترهاي مجاور،جدول خود را </a:t>
            </a:r>
            <a:r>
              <a:rPr lang="fa-IR" dirty="0" smtClean="0"/>
              <a:t>روز</a:t>
            </a:r>
            <a:r>
              <a:rPr lang="fa-IR" dirty="0"/>
              <a:t>آمدسازي مينمايد.</a:t>
            </a:r>
          </a:p>
          <a:p>
            <a:pPr lvl="1"/>
            <a:endParaRPr lang="fa-IR" sz="2000" dirty="0">
              <a:cs typeface="B Titr" pitchFamily="2" charset="-78"/>
            </a:endParaRP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568" y="1722386"/>
            <a:ext cx="2692400" cy="165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6313" y="2112136"/>
            <a:ext cx="2504855" cy="312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85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029" y="120202"/>
            <a:ext cx="8596668" cy="1360867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،</a:t>
            </a:r>
            <a:r>
              <a:rPr lang="en-US" dirty="0" smtClean="0"/>
              <a:t> </a:t>
            </a:r>
            <a:r>
              <a:rPr lang="fa-IR" dirty="0" smtClean="0"/>
              <a:t>يكي از مهمترين مشكلات،هنگام کاربا الگوريتمهاي </a:t>
            </a:r>
            <a:r>
              <a:rPr lang="en-US" dirty="0" smtClean="0"/>
              <a:t>DV</a:t>
            </a:r>
            <a:r>
              <a:rPr lang="fa-IR" dirty="0" smtClean="0"/>
              <a:t>مشكل</a:t>
            </a:r>
            <a:r>
              <a:rPr lang="en-US" dirty="0"/>
              <a:t>Count to infinity </a:t>
            </a:r>
            <a:r>
              <a:rPr lang="fa-IR" dirty="0" smtClean="0"/>
              <a:t> اجازه </a:t>
            </a:r>
            <a:r>
              <a:rPr lang="fa-IR" dirty="0"/>
              <a:t>بدهيد </a:t>
            </a:r>
            <a:r>
              <a:rPr lang="fa-IR" dirty="0" smtClean="0"/>
              <a:t>اين مشكل  را </a:t>
            </a:r>
            <a:r>
              <a:rPr lang="fa-IR" dirty="0"/>
              <a:t>با </a:t>
            </a:r>
            <a:r>
              <a:rPr lang="fa-IR" dirty="0" smtClean="0"/>
              <a:t>ذکر </a:t>
            </a:r>
            <a:r>
              <a:rPr lang="fa-IR" dirty="0"/>
              <a:t>يك مثال روشن </a:t>
            </a:r>
            <a:r>
              <a:rPr lang="fa-IR" dirty="0" smtClean="0"/>
              <a:t>کنيم</a:t>
            </a:r>
            <a:r>
              <a:rPr lang="fa-IR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845139"/>
            <a:ext cx="9248243" cy="4285205"/>
          </a:xfrm>
        </p:spPr>
        <p:txBody>
          <a:bodyPr>
            <a:normAutofit/>
          </a:bodyPr>
          <a:lstStyle/>
          <a:p>
            <a:r>
              <a:rPr lang="fa-IR" sz="2000" dirty="0" smtClean="0">
                <a:cs typeface="B Homa" pitchFamily="2" charset="-78"/>
              </a:rPr>
              <a:t>همانطورکه در </a:t>
            </a:r>
            <a:r>
              <a:rPr lang="fa-IR" sz="2000" dirty="0">
                <a:cs typeface="B Homa" pitchFamily="2" charset="-78"/>
              </a:rPr>
              <a:t>قسمت ذيل نشان داده شده است يك شبكه را در ذهن خود </a:t>
            </a:r>
            <a:r>
              <a:rPr lang="fa-IR" sz="2000" dirty="0" smtClean="0">
                <a:cs typeface="B Homa" pitchFamily="2" charset="-78"/>
              </a:rPr>
              <a:t>تصورکنيد</a:t>
            </a:r>
            <a:endParaRPr lang="fa-IR" sz="2000" dirty="0">
              <a:cs typeface="B Homa" pitchFamily="2" charset="-78"/>
            </a:endParaRPr>
          </a:p>
          <a:p>
            <a:pPr marL="0" indent="0">
              <a:buNone/>
            </a:pPr>
            <a:r>
              <a:rPr lang="fa-IR" sz="2000" dirty="0" smtClean="0">
                <a:cs typeface="B Homa" pitchFamily="2" charset="-78"/>
              </a:rPr>
              <a:t>همانطور </a:t>
            </a:r>
            <a:r>
              <a:rPr lang="fa-IR" sz="2000" dirty="0">
                <a:cs typeface="B Homa" pitchFamily="2" charset="-78"/>
              </a:rPr>
              <a:t>که در اين جدول </a:t>
            </a:r>
            <a:r>
              <a:rPr lang="fa-IR" sz="2000" dirty="0" smtClean="0">
                <a:cs typeface="B Homa" pitchFamily="2" charset="-78"/>
              </a:rPr>
              <a:t>ميبينيد</a:t>
            </a:r>
            <a:r>
              <a:rPr lang="fa-IR" sz="2000" dirty="0">
                <a:cs typeface="B Homa" pitchFamily="2" charset="-78"/>
              </a:rPr>
              <a:t>،فقط يك پيوند </a:t>
            </a:r>
            <a:r>
              <a:rPr lang="fa-IR" sz="2000" dirty="0" smtClean="0">
                <a:cs typeface="B Homa" pitchFamily="2" charset="-78"/>
              </a:rPr>
              <a:t>بين</a:t>
            </a:r>
            <a:r>
              <a:rPr lang="en-US" sz="2000" dirty="0" smtClean="0">
                <a:cs typeface="B Homa" pitchFamily="2" charset="-78"/>
              </a:rPr>
              <a:t>A</a:t>
            </a:r>
            <a:r>
              <a:rPr lang="fa-IR" sz="2000" dirty="0">
                <a:cs typeface="B Homa" pitchFamily="2" charset="-78"/>
              </a:rPr>
              <a:t>و ساير بخشهاي شبكه وجود دارد.</a:t>
            </a:r>
          </a:p>
          <a:p>
            <a:pPr marL="0" indent="0">
              <a:buNone/>
            </a:pPr>
            <a:r>
              <a:rPr lang="fa-IR" sz="2000" dirty="0" smtClean="0">
                <a:cs typeface="B Homa" pitchFamily="2" charset="-78"/>
              </a:rPr>
              <a:t>در </a:t>
            </a:r>
            <a:r>
              <a:rPr lang="fa-IR" sz="2000" dirty="0">
                <a:cs typeface="B Homa" pitchFamily="2" charset="-78"/>
              </a:rPr>
              <a:t>اينجا شما ميتوانيد،اين گراف و جدول مسيريابي همه گره ها را </a:t>
            </a:r>
            <a:r>
              <a:rPr lang="fa-IR" sz="2000" dirty="0" smtClean="0">
                <a:cs typeface="B Homa" pitchFamily="2" charset="-78"/>
              </a:rPr>
              <a:t>مشاهده کنيد</a:t>
            </a:r>
            <a:endParaRPr lang="fa-IR" sz="2000" dirty="0">
              <a:cs typeface="B Homa" pitchFamily="2" charset="-78"/>
            </a:endParaRPr>
          </a:p>
          <a:p>
            <a:endParaRPr lang="fa-IR" sz="2000" dirty="0">
              <a:cs typeface="B Homa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3785526"/>
            <a:ext cx="497205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13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291</TotalTime>
  <Words>1941</Words>
  <Application>Microsoft Office PowerPoint</Application>
  <PresentationFormat>Custom</PresentationFormat>
  <Paragraphs>127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الگوریتمهای مسیر یابی</vt:lpstr>
      <vt:lpstr>اصول عملکرد</vt:lpstr>
      <vt:lpstr>الگوريتمهايLS </vt:lpstr>
      <vt:lpstr>الگوريتمDijkstraداراي مراحل ذيل ميباشد:  </vt:lpstr>
      <vt:lpstr>PowerPoint Presentation</vt:lpstr>
      <vt:lpstr> الگوريتمDijkstra</vt:lpstr>
      <vt:lpstr>PowerPoint Presentation</vt:lpstr>
      <vt:lpstr>الگوريتمهايDV </vt:lpstr>
      <vt:lpstr>، يكي از مهمترين مشكلات،هنگام کاربا الگوريتمهاي DVمشكلCount to infinity  اجازه بدهيد اين مشكل  را با ذکر يك مثال روشن کنيم.</vt:lpstr>
      <vt:lpstr>PowerPoint Presentation</vt:lpstr>
      <vt:lpstr>مسيريابي سلسله مراتبي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الگوریتمهای مسیر یابی</dc:title>
  <dc:creator>pare</dc:creator>
  <cp:lastModifiedBy>Novin Pendar</cp:lastModifiedBy>
  <cp:revision>50</cp:revision>
  <dcterms:created xsi:type="dcterms:W3CDTF">2014-12-13T12:17:27Z</dcterms:created>
  <dcterms:modified xsi:type="dcterms:W3CDTF">2014-12-14T09:26:15Z</dcterms:modified>
</cp:coreProperties>
</file>