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5" r:id="rId1"/>
  </p:sldMasterIdLst>
  <p:sldIdLst>
    <p:sldId id="256" r:id="rId2"/>
    <p:sldId id="257" r:id="rId3"/>
    <p:sldId id="259" r:id="rId4"/>
    <p:sldId id="261" r:id="rId5"/>
    <p:sldId id="262" r:id="rId6"/>
    <p:sldId id="263" r:id="rId7"/>
    <p:sldId id="265" r:id="rId8"/>
    <p:sldId id="264" r:id="rId9"/>
    <p:sldId id="266" r:id="rId10"/>
    <p:sldId id="267" r:id="rId11"/>
    <p:sldId id="268" r:id="rId12"/>
    <p:sldId id="269"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p:scale>
          <a:sx n="90" d="100"/>
          <a:sy n="90" d="100"/>
        </p:scale>
        <p:origin x="126"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458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40548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91609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8926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79378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2193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596433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9062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5021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7988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12/26/2014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891126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5039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8154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3953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12/26/2014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491148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068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12/26/2014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270889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0856" y="2028016"/>
            <a:ext cx="7766936" cy="1646302"/>
          </a:xfrm>
        </p:spPr>
        <p:txBody>
          <a:bodyPr/>
          <a:lstStyle/>
          <a:p>
            <a:pPr algn="ctr" rtl="1"/>
            <a:r>
              <a:rPr lang="fa-IR" sz="6000" dirty="0" smtClean="0">
                <a:cs typeface="_MRT_Khodkar" panose="00000700000000000000" pitchFamily="2" charset="-78"/>
              </a:rPr>
              <a:t>بسم الله الرحمن الرحیم</a:t>
            </a:r>
            <a:endParaRPr lang="en-US" sz="6000" dirty="0">
              <a:cs typeface="_MRT_Khodkar" panose="00000700000000000000" pitchFamily="2" charset="-78"/>
            </a:endParaRPr>
          </a:p>
        </p:txBody>
      </p:sp>
    </p:spTree>
    <p:extLst>
      <p:ext uri="{BB962C8B-B14F-4D97-AF65-F5344CB8AC3E}">
        <p14:creationId xmlns:p14="http://schemas.microsoft.com/office/powerpoint/2010/main" val="3778105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9744" y="459379"/>
            <a:ext cx="8596668" cy="5080184"/>
          </a:xfrm>
        </p:spPr>
        <p:txBody>
          <a:bodyPr/>
          <a:lstStyle/>
          <a:p>
            <a:pPr marL="0" indent="0" algn="r" rtl="1">
              <a:buNone/>
            </a:pPr>
            <a:r>
              <a:rPr lang="fa-IR" dirty="0" smtClean="0">
                <a:cs typeface="2  Baran" panose="00000400000000000000" pitchFamily="2" charset="-78"/>
              </a:rPr>
              <a:t>استفاده از منطق فازی موضوع مهم دیکر در ارتباط با سیستم های خبره،پیوند و ارتباط آن با دیگر شاخه های هوش مصنوعی است.به بیتن روشن تر،برخی از سیسنم های خبره از </a:t>
            </a:r>
            <a:r>
              <a:rPr lang="en-US" dirty="0" smtClean="0">
                <a:cs typeface="2  Baran" panose="00000400000000000000" pitchFamily="2" charset="-78"/>
              </a:rPr>
              <a:t>Fuzzy Logic </a:t>
            </a:r>
            <a:r>
              <a:rPr lang="fa-IR" dirty="0" smtClean="0">
                <a:cs typeface="2  Baran" panose="00000400000000000000" pitchFamily="2" charset="-78"/>
              </a:rPr>
              <a:t> یا منطق فازی استفاده می کنند. در منطق غیر فازی تنها دو ارزش درست (</a:t>
            </a:r>
            <a:r>
              <a:rPr lang="en-US" dirty="0" smtClean="0">
                <a:cs typeface="2  Baran" panose="00000400000000000000" pitchFamily="2" charset="-78"/>
              </a:rPr>
              <a:t>true</a:t>
            </a:r>
            <a:r>
              <a:rPr lang="fa-IR" dirty="0" smtClean="0">
                <a:cs typeface="2  Baran" panose="00000400000000000000" pitchFamily="2" charset="-78"/>
              </a:rPr>
              <a:t>)یا نادرست (</a:t>
            </a:r>
            <a:r>
              <a:rPr lang="en-US" dirty="0" smtClean="0">
                <a:cs typeface="2  Baran" panose="00000400000000000000" pitchFamily="2" charset="-78"/>
              </a:rPr>
              <a:t>false</a:t>
            </a:r>
            <a:r>
              <a:rPr lang="fa-IR" dirty="0" smtClean="0">
                <a:cs typeface="2  Baran" panose="00000400000000000000" pitchFamily="2" charset="-78"/>
              </a:rPr>
              <a:t>)وجود دارد.</a:t>
            </a:r>
            <a:r>
              <a:rPr lang="en-US" dirty="0" smtClean="0">
                <a:cs typeface="2  Baran" panose="00000400000000000000" pitchFamily="2" charset="-78"/>
              </a:rPr>
              <a:t> </a:t>
            </a:r>
            <a:r>
              <a:rPr lang="fa-IR" dirty="0" smtClean="0">
                <a:cs typeface="2  Baran" panose="00000400000000000000" pitchFamily="2" charset="-78"/>
              </a:rPr>
              <a:t>چنین منطقی نمی تواند چندان کامل باشد؛چرا که فهم وپروسه تصمیم گیری انسان ها در بسیاری از موارد،کاملا قطعی نیست و بسته به زمان و مکان آن،تا حدودی درست یا تا حدودی نادرست است. در خلال سال های 1920و1930،</a:t>
            </a:r>
            <a:r>
              <a:rPr lang="en-US" dirty="0" smtClean="0">
                <a:cs typeface="2  Baran" panose="00000400000000000000" pitchFamily="2" charset="-78"/>
              </a:rPr>
              <a:t> Jan Lukasiewicz  </a:t>
            </a:r>
            <a:r>
              <a:rPr lang="fa-IR" dirty="0" smtClean="0">
                <a:cs typeface="2  Baran" panose="00000400000000000000" pitchFamily="2" charset="-78"/>
              </a:rPr>
              <a:t>فیلسوف لهستانی</a:t>
            </a:r>
            <a:r>
              <a:rPr lang="en-US" dirty="0" smtClean="0">
                <a:cs typeface="2  Baran" panose="00000400000000000000" pitchFamily="2" charset="-78"/>
              </a:rPr>
              <a:t> </a:t>
            </a:r>
            <a:r>
              <a:rPr lang="fa-IR" dirty="0" smtClean="0">
                <a:cs typeface="2  Baran" panose="00000400000000000000" pitchFamily="2" charset="-78"/>
              </a:rPr>
              <a:t>منطقی  را مطرح کرد که در آن ارزش یک قانون می تواند بیشتر از دو مقدار 0و1 یا درست ونادرست باشد.سپس پروفسر لطفی زاده نشان داد که منطق </a:t>
            </a:r>
            <a:r>
              <a:rPr lang="en-US" dirty="0" smtClean="0">
                <a:cs typeface="2  Baran" panose="00000400000000000000" pitchFamily="2" charset="-78"/>
              </a:rPr>
              <a:t>Lukasiewicz</a:t>
            </a:r>
            <a:r>
              <a:rPr lang="fa-IR" dirty="0" smtClean="0">
                <a:cs typeface="2  Baran" panose="00000400000000000000" pitchFamily="2" charset="-78"/>
              </a:rPr>
              <a:t> را می توان به صورت درجه درستی مطرح کرد. یعنی به جای این که بگوییم:این منطق درست است یا نادرست؟بگوییم:این منطق چقدر درست یا چقدر نادرست است؟  </a:t>
            </a:r>
          </a:p>
          <a:p>
            <a:pPr marL="0" indent="0" algn="r" rtl="1">
              <a:buNone/>
            </a:pPr>
            <a:r>
              <a:rPr lang="fa-IR" dirty="0" smtClean="0">
                <a:cs typeface="2  Baran" panose="00000400000000000000" pitchFamily="2" charset="-78"/>
              </a:rPr>
              <a:t>ایده های جدید در زمینه </a:t>
            </a:r>
            <a:r>
              <a:rPr lang="en-US" dirty="0" smtClean="0">
                <a:cs typeface="2  Baran" panose="00000400000000000000" pitchFamily="2" charset="-78"/>
              </a:rPr>
              <a:t>prospector</a:t>
            </a:r>
          </a:p>
          <a:p>
            <a:pPr marL="0" indent="0" algn="r" rtl="1">
              <a:buNone/>
            </a:pPr>
            <a:r>
              <a:rPr lang="fa-IR" dirty="0" smtClean="0">
                <a:cs typeface="2  Baran" panose="00000400000000000000" pitchFamily="2" charset="-78"/>
              </a:rPr>
              <a:t>بررسی داده های زمین شناسی زمان زیادی می برد که استفاده از این سیستم باعث شد،زمین شناسان متخصص از انتظلر چند ماهه که یک فرد متخصص به داده هایش نگاه کند نجات خواهد داد. در حقیقت در ایران بیش از ده گرایش زمین شناسی در دانشگاه موجود است که استفاده از سیستم های خبره می تواند کار گشا باشد. </a:t>
            </a:r>
          </a:p>
          <a:p>
            <a:pPr marL="0" indent="0" algn="r" rtl="1">
              <a:buNone/>
            </a:pPr>
            <a:r>
              <a:rPr lang="fa-IR" dirty="0" smtClean="0">
                <a:cs typeface="2  Baran" panose="00000400000000000000" pitchFamily="2" charset="-78"/>
              </a:rPr>
              <a:t>برخی از این کاربرد ها در رشته های مختلف زمین شناسی:</a:t>
            </a:r>
          </a:p>
          <a:p>
            <a:pPr algn="r" rtl="1">
              <a:buFont typeface="Wingdings" panose="05000000000000000000" pitchFamily="2" charset="2"/>
              <a:buChar char="v"/>
            </a:pPr>
            <a:r>
              <a:rPr lang="fa-IR" dirty="0" smtClean="0">
                <a:cs typeface="2  Baran" panose="00000400000000000000" pitchFamily="2" charset="-78"/>
              </a:rPr>
              <a:t>پترولوژی یا سنگ شناسی: مطالعه شهاب سنگ ها توسط شبیه سازی،منشاء سنگ،روابط و فرایندهای زمین شناسی و تاریخچه ی آن مطالعه مقاطع نازک و صیقلی کانی ها،تعیین دما،فشار و بسیاری از المان ها که به دست متخصص قابل اندازه گیری است.</a:t>
            </a:r>
          </a:p>
          <a:p>
            <a:pPr algn="r" rtl="1">
              <a:buFont typeface="Wingdings" panose="05000000000000000000" pitchFamily="2" charset="2"/>
              <a:buChar char="v"/>
            </a:pPr>
            <a:endParaRPr lang="fa-IR" dirty="0" smtClean="0">
              <a:cs typeface="2  Baran" panose="00000400000000000000" pitchFamily="2" charset="-78"/>
            </a:endParaRPr>
          </a:p>
        </p:txBody>
      </p:sp>
    </p:spTree>
    <p:extLst>
      <p:ext uri="{BB962C8B-B14F-4D97-AF65-F5344CB8AC3E}">
        <p14:creationId xmlns:p14="http://schemas.microsoft.com/office/powerpoint/2010/main" val="3216630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4803" y="470012"/>
            <a:ext cx="8596668" cy="5048286"/>
          </a:xfrm>
        </p:spPr>
        <p:txBody>
          <a:bodyPr/>
          <a:lstStyle/>
          <a:p>
            <a:pPr algn="r" rtl="1">
              <a:buFont typeface="Wingdings" panose="05000000000000000000" pitchFamily="2" charset="2"/>
              <a:buChar char="v"/>
            </a:pPr>
            <a:r>
              <a:rPr lang="fa-IR" dirty="0" smtClean="0">
                <a:cs typeface="2  Baran" panose="00000400000000000000" pitchFamily="2" charset="-78"/>
              </a:rPr>
              <a:t>مهندسی زمین شناسی : بررسی تاثیر «محیط زمین شناسی» بر سازه های مهندسی،ارائه راه حل های مناسبی جهت کاهش یا بر طرف نمودن خطرات احتمالی،تعیین نقش احداث سازه را در تحریک و تغییر رفتار زمین کاهش خطا در ارزیابی.</a:t>
            </a:r>
          </a:p>
          <a:p>
            <a:pPr algn="r" rtl="1">
              <a:buFont typeface="Wingdings" panose="05000000000000000000" pitchFamily="2" charset="2"/>
              <a:buChar char="v"/>
            </a:pPr>
            <a:r>
              <a:rPr lang="fa-IR" dirty="0" smtClean="0">
                <a:cs typeface="2  Baran" panose="00000400000000000000" pitchFamily="2" charset="-78"/>
              </a:rPr>
              <a:t> </a:t>
            </a:r>
            <a:r>
              <a:rPr lang="fa-IR" dirty="0" smtClean="0">
                <a:cs typeface="2  Baran" panose="00000400000000000000" pitchFamily="2" charset="-78"/>
              </a:rPr>
              <a:t>سنگ شناسی رسوبی(رسوبی شناسی):تعیین مقدار ته نشست،مقدار و زمان دیاژنز و شیب لایه ها را تعیین نمود و مهم ترین کاربرد رسوب شناسی در ارتباط با اکتشاف منابع طبیعی از قبیل نفت و گاز می باشد،کاهش وقت و هزینه گزاف و نیز ریسک.</a:t>
            </a:r>
          </a:p>
          <a:p>
            <a:pPr algn="r" rtl="1">
              <a:buFont typeface="Wingdings" panose="05000000000000000000" pitchFamily="2" charset="2"/>
              <a:buChar char="v"/>
            </a:pPr>
            <a:r>
              <a:rPr lang="fa-IR" dirty="0" smtClean="0">
                <a:cs typeface="2  Baran" panose="00000400000000000000" pitchFamily="2" charset="-78"/>
              </a:rPr>
              <a:t>زمین شناسی اقتصادی: تعیین شرایط تشکیل مواد معدنی،مورفولوژی و ریخت شناسی آن ها،بافت وساخت آن ها(مطالعه مقاطع صیقلی)،عوامل کنترل کننده پراکندگی مواد معدنی،توجیه فنی و اقتصادی آن ها و در نظر گرفتن مسائل زیست محیطی. </a:t>
            </a:r>
          </a:p>
          <a:p>
            <a:pPr algn="r" rtl="1">
              <a:buFont typeface="Wingdings" panose="05000000000000000000" pitchFamily="2" charset="2"/>
              <a:buChar char="v"/>
            </a:pPr>
            <a:r>
              <a:rPr lang="fa-IR" dirty="0" smtClean="0">
                <a:cs typeface="2  Baran" panose="00000400000000000000" pitchFamily="2" charset="-78"/>
              </a:rPr>
              <a:t>زمین شناسی ساختمانی:تهیه نقشه زمین شناسی،تعیین دقیق محل و سازوکار گسل ها وشکستگی ها تشکیل مانند رم افزار جدید(</a:t>
            </a:r>
            <a:r>
              <a:rPr lang="en-US" dirty="0" smtClean="0">
                <a:cs typeface="2  Baran" panose="00000400000000000000" pitchFamily="2" charset="-78"/>
              </a:rPr>
              <a:t>fabric 8</a:t>
            </a:r>
            <a:r>
              <a:rPr lang="fa-IR" dirty="0" smtClean="0">
                <a:cs typeface="2  Baran" panose="00000400000000000000" pitchFamily="2" charset="-78"/>
              </a:rPr>
              <a:t>) و تعیین محل مواد معدنی(بویژه نفت و گاز).</a:t>
            </a:r>
          </a:p>
          <a:p>
            <a:pPr algn="r" rtl="1">
              <a:buFont typeface="Wingdings" panose="05000000000000000000" pitchFamily="2" charset="2"/>
              <a:buChar char="v"/>
            </a:pPr>
            <a:r>
              <a:rPr lang="fa-IR" dirty="0" smtClean="0">
                <a:cs typeface="2  Baran" panose="00000400000000000000" pitchFamily="2" charset="-78"/>
              </a:rPr>
              <a:t>زمین شناسی نفت:تعیین نحوه ی تشکیل نفت و گاز و سنگ منشاء مهاجرت و عوامل دخیل در آن،سنگ مخزن،انواع آن و پارامترهای مرتبط با سنگ مخزن،سنگ پوشش و و در نهایت به بررسی جیگاه نفت و گاز.</a:t>
            </a:r>
          </a:p>
          <a:p>
            <a:pPr algn="r" rtl="1">
              <a:buFont typeface="Wingdings" panose="05000000000000000000" pitchFamily="2" charset="2"/>
              <a:buChar char="v"/>
            </a:pPr>
            <a:r>
              <a:rPr lang="fa-IR" dirty="0" smtClean="0">
                <a:cs typeface="2  Baran" panose="00000400000000000000" pitchFamily="2" charset="-78"/>
              </a:rPr>
              <a:t>زمین شناسی زیست محیطی:بررسی عوامل زیست محیطی و تعیین مکان های نتاثر و کاهش خطرات زیست محیطی.</a:t>
            </a:r>
          </a:p>
        </p:txBody>
      </p:sp>
    </p:spTree>
    <p:extLst>
      <p:ext uri="{BB962C8B-B14F-4D97-AF65-F5344CB8AC3E}">
        <p14:creationId xmlns:p14="http://schemas.microsoft.com/office/powerpoint/2010/main" val="22640778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9709" y="284164"/>
            <a:ext cx="8596668" cy="5268911"/>
          </a:xfrm>
        </p:spPr>
        <p:txBody>
          <a:bodyPr/>
          <a:lstStyle/>
          <a:p>
            <a:pPr algn="r" rtl="1">
              <a:buFont typeface="Wingdings" panose="05000000000000000000" pitchFamily="2" charset="2"/>
              <a:buChar char="v"/>
            </a:pPr>
            <a:r>
              <a:rPr lang="fa-IR" dirty="0">
                <a:cs typeface="2  Baran" panose="00000400000000000000" pitchFamily="2" charset="-78"/>
              </a:rPr>
              <a:t>چینه و فسیل شناسی:تعیین دقیق روابط موجود بین طبقات سنگ های رسوبی،مطالعه گذشته و پیش بینی حال و آینده زمین</a:t>
            </a:r>
            <a:r>
              <a:rPr lang="fa-IR" dirty="0" smtClean="0">
                <a:cs typeface="2  Baran" panose="00000400000000000000" pitchFamily="2" charset="-78"/>
              </a:rPr>
              <a:t>.</a:t>
            </a:r>
          </a:p>
          <a:p>
            <a:pPr algn="r" rtl="1">
              <a:buFont typeface="Wingdings" panose="05000000000000000000" pitchFamily="2" charset="2"/>
              <a:buChar char="v"/>
            </a:pPr>
            <a:r>
              <a:rPr lang="fa-IR" dirty="0" smtClean="0">
                <a:cs typeface="2  Baran" panose="00000400000000000000" pitchFamily="2" charset="-78"/>
              </a:rPr>
              <a:t>گرایش آب شناسی یا هیدروژئولوژی:طراحی و طرز عمل سازه های هیدرولیکی نظیر سدهای ذخیره ای و انحرافی،کانال های آبیاری و زهکشی و پل،مهندسی رودخانه و کنترل سیلاب،آبخیز داری،جاده سازی،طراحی تفرجگاه مسائل بهداشتی و فاضلاب شهری و صنعتی و زمینه های زیست محیطی.</a:t>
            </a:r>
          </a:p>
          <a:p>
            <a:pPr marL="0" indent="0" algn="r" rtl="1">
              <a:buNone/>
            </a:pPr>
            <a:r>
              <a:rPr lang="fa-IR" dirty="0" smtClean="0">
                <a:cs typeface="2  Baran" panose="00000400000000000000" pitchFamily="2" charset="-78"/>
              </a:rPr>
              <a:t>به رغم قدمت زیاد و رشد قابل توجه علم زمین شناسی در سطح جهان قدمت طرح گرایشهای تخصصی مانند مانند زمین شناسی در ایران به دهه 1340 به بعد برمی گردد.از دهه 1350 به بعد تا سال های اخیر خوشبختانه با توسعه رشته زمین شناسی در دانشگاه های کشور و افزایش تعداد فارغ التحصیلان دانشگاه های خارج از کشور زمینه ی توجه به این امر فراهم شد.</a:t>
            </a:r>
          </a:p>
          <a:p>
            <a:pPr marL="0" indent="0" algn="r" rtl="1">
              <a:buNone/>
            </a:pPr>
            <a:r>
              <a:rPr lang="fa-IR" dirty="0" smtClean="0">
                <a:cs typeface="2  Baran" panose="00000400000000000000" pitchFamily="2" charset="-78"/>
              </a:rPr>
              <a:t>     </a:t>
            </a:r>
            <a:endParaRPr lang="fa-IR" dirty="0">
              <a:cs typeface="2  Baran" panose="00000400000000000000" pitchFamily="2" charset="-78"/>
            </a:endParaRPr>
          </a:p>
          <a:p>
            <a:pPr marL="0" indent="0">
              <a:buNone/>
            </a:pPr>
            <a:endParaRPr lang="fa-IR" dirty="0" smtClean="0"/>
          </a:p>
          <a:p>
            <a:pPr marL="0" indent="0" algn="r" rtl="1">
              <a:buNone/>
            </a:pPr>
            <a:endParaRPr lang="en-US" dirty="0"/>
          </a:p>
        </p:txBody>
      </p:sp>
    </p:spTree>
    <p:extLst>
      <p:ext uri="{BB962C8B-B14F-4D97-AF65-F5344CB8AC3E}">
        <p14:creationId xmlns:p14="http://schemas.microsoft.com/office/powerpoint/2010/main" val="2486384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rtl="1"/>
            <a:r>
              <a:rPr lang="fa-IR" dirty="0" smtClean="0">
                <a:cs typeface="2  Baran" panose="00000400000000000000" pitchFamily="2" charset="-78"/>
              </a:rPr>
              <a:t/>
            </a:r>
            <a:br>
              <a:rPr lang="fa-IR" dirty="0" smtClean="0">
                <a:cs typeface="2  Baran" panose="00000400000000000000" pitchFamily="2" charset="-78"/>
              </a:rPr>
            </a:br>
            <a:r>
              <a:rPr lang="fa-IR" dirty="0">
                <a:cs typeface="2  Baran" panose="00000400000000000000" pitchFamily="2" charset="-78"/>
              </a:rPr>
              <a:t/>
            </a:r>
            <a:br>
              <a:rPr lang="fa-IR" dirty="0">
                <a:cs typeface="2  Baran" panose="00000400000000000000" pitchFamily="2" charset="-78"/>
              </a:rPr>
            </a:br>
            <a:r>
              <a:rPr lang="fa-IR" dirty="0" smtClean="0">
                <a:cs typeface="2  Baran" panose="00000400000000000000" pitchFamily="2" charset="-78"/>
              </a:rPr>
              <a:t/>
            </a:r>
            <a:br>
              <a:rPr lang="fa-IR" dirty="0" smtClean="0">
                <a:cs typeface="2  Baran" panose="00000400000000000000" pitchFamily="2" charset="-78"/>
              </a:rPr>
            </a:br>
            <a:r>
              <a:rPr lang="fa-IR" dirty="0">
                <a:cs typeface="2  Baran" panose="00000400000000000000" pitchFamily="2" charset="-78"/>
              </a:rPr>
              <a:t/>
            </a:r>
            <a:br>
              <a:rPr lang="fa-IR" dirty="0">
                <a:cs typeface="2  Baran" panose="00000400000000000000" pitchFamily="2" charset="-78"/>
              </a:rPr>
            </a:br>
            <a:r>
              <a:rPr lang="fa-IR" dirty="0" smtClean="0">
                <a:cs typeface="2  Baran" panose="00000400000000000000" pitchFamily="2" charset="-78"/>
              </a:rPr>
              <a:t/>
            </a:r>
            <a:br>
              <a:rPr lang="fa-IR" dirty="0" smtClean="0">
                <a:cs typeface="2  Baran" panose="00000400000000000000" pitchFamily="2" charset="-78"/>
              </a:rPr>
            </a:br>
            <a:r>
              <a:rPr lang="fa-IR" dirty="0">
                <a:cs typeface="2  Baran" panose="00000400000000000000" pitchFamily="2" charset="-78"/>
              </a:rPr>
              <a:t/>
            </a:r>
            <a:br>
              <a:rPr lang="fa-IR" dirty="0">
                <a:cs typeface="2  Baran" panose="00000400000000000000" pitchFamily="2" charset="-78"/>
              </a:rPr>
            </a:br>
            <a:r>
              <a:rPr lang="fa-IR" dirty="0" smtClean="0">
                <a:cs typeface="2  Baran" panose="00000400000000000000" pitchFamily="2" charset="-78"/>
              </a:rPr>
              <a:t/>
            </a:r>
            <a:br>
              <a:rPr lang="fa-IR" dirty="0" smtClean="0">
                <a:cs typeface="2  Baran" panose="00000400000000000000" pitchFamily="2" charset="-78"/>
              </a:rPr>
            </a:br>
            <a:r>
              <a:rPr lang="fa-IR" dirty="0">
                <a:cs typeface="2  Baran" panose="00000400000000000000" pitchFamily="2" charset="-78"/>
              </a:rPr>
              <a:t/>
            </a:r>
            <a:br>
              <a:rPr lang="fa-IR" dirty="0">
                <a:cs typeface="2  Baran" panose="00000400000000000000" pitchFamily="2" charset="-78"/>
              </a:rPr>
            </a:br>
            <a:r>
              <a:rPr lang="fa-IR" dirty="0" smtClean="0">
                <a:cs typeface="2  Baran" panose="00000400000000000000" pitchFamily="2" charset="-78"/>
              </a:rPr>
              <a:t/>
            </a:r>
            <a:br>
              <a:rPr lang="fa-IR" dirty="0" smtClean="0">
                <a:cs typeface="2  Baran" panose="00000400000000000000" pitchFamily="2" charset="-78"/>
              </a:rPr>
            </a:br>
            <a:r>
              <a:rPr lang="fa-IR" dirty="0" smtClean="0">
                <a:cs typeface="2  Baran" panose="00000400000000000000" pitchFamily="2" charset="-78"/>
              </a:rPr>
              <a:t>پایان</a:t>
            </a:r>
            <a:r>
              <a:rPr lang="fa-IR" dirty="0" smtClean="0"/>
              <a:t/>
            </a:r>
            <a:br>
              <a:rPr lang="fa-IR" dirty="0" smtClean="0"/>
            </a:br>
            <a:endParaRPr lang="en-US" dirty="0"/>
          </a:p>
        </p:txBody>
      </p:sp>
    </p:spTree>
    <p:extLst>
      <p:ext uri="{BB962C8B-B14F-4D97-AF65-F5344CB8AC3E}">
        <p14:creationId xmlns:p14="http://schemas.microsoft.com/office/powerpoint/2010/main" val="4028916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1763" y="2404531"/>
            <a:ext cx="7766936" cy="1646302"/>
          </a:xfrm>
        </p:spPr>
        <p:txBody>
          <a:bodyPr/>
          <a:lstStyle/>
          <a:p>
            <a:pPr rtl="1"/>
            <a:r>
              <a:rPr lang="fa-IR" dirty="0">
                <a:cs typeface="2  Baran" panose="00000400000000000000" pitchFamily="2" charset="-78"/>
              </a:rPr>
              <a:t>سیستم </a:t>
            </a:r>
            <a:r>
              <a:rPr lang="fa-IR" dirty="0" smtClean="0">
                <a:cs typeface="2  Baran" panose="00000400000000000000" pitchFamily="2" charset="-78"/>
              </a:rPr>
              <a:t>های </a:t>
            </a:r>
            <a:r>
              <a:rPr lang="fa-IR" dirty="0">
                <a:cs typeface="2  Baran" panose="00000400000000000000" pitchFamily="2" charset="-78"/>
              </a:rPr>
              <a:t>خبره </a:t>
            </a:r>
            <a:r>
              <a:rPr lang="fa-IR" dirty="0" smtClean="0">
                <a:cs typeface="2  Baran" panose="00000400000000000000" pitchFamily="2" charset="-78"/>
              </a:rPr>
              <a:t>زمین شناسی</a:t>
            </a:r>
            <a:br>
              <a:rPr lang="fa-IR" dirty="0" smtClean="0">
                <a:cs typeface="2  Baran" panose="00000400000000000000" pitchFamily="2" charset="-78"/>
              </a:rPr>
            </a:br>
            <a:r>
              <a:rPr lang="en-US" dirty="0" smtClean="0">
                <a:cs typeface="2  Baran" panose="00000400000000000000" pitchFamily="2" charset="-78"/>
              </a:rPr>
              <a:t>Prospector</a:t>
            </a:r>
            <a:r>
              <a:rPr lang="fa-IR" dirty="0" smtClean="0">
                <a:cs typeface="2  Baran" panose="00000400000000000000" pitchFamily="2" charset="-78"/>
              </a:rPr>
              <a:t/>
            </a:r>
            <a:br>
              <a:rPr lang="fa-IR" dirty="0" smtClean="0">
                <a:cs typeface="2  Baran" panose="00000400000000000000" pitchFamily="2" charset="-78"/>
              </a:rPr>
            </a:br>
            <a:endParaRPr lang="en-US" dirty="0">
              <a:cs typeface="2  Baran" panose="00000400000000000000" pitchFamily="2" charset="-78"/>
            </a:endParaRPr>
          </a:p>
        </p:txBody>
      </p:sp>
      <p:sp>
        <p:nvSpPr>
          <p:cNvPr id="3" name="Subtitle 2"/>
          <p:cNvSpPr>
            <a:spLocks noGrp="1"/>
          </p:cNvSpPr>
          <p:nvPr>
            <p:ph type="subTitle" idx="1"/>
          </p:nvPr>
        </p:nvSpPr>
        <p:spPr/>
        <p:txBody>
          <a:bodyPr/>
          <a:lstStyle/>
          <a:p>
            <a:r>
              <a:rPr lang="fa-IR" dirty="0" smtClean="0">
                <a:cs typeface="2  Baran" panose="00000400000000000000" pitchFamily="2" charset="-78"/>
              </a:rPr>
              <a:t>دانشجو:آزاده نادری </a:t>
            </a:r>
          </a:p>
          <a:p>
            <a:pPr rtl="1"/>
            <a:r>
              <a:rPr lang="fa-IR" dirty="0" smtClean="0">
                <a:cs typeface="2  Baran" panose="00000400000000000000" pitchFamily="2" charset="-78"/>
              </a:rPr>
              <a:t>استاد:خانم عابدینی بقا</a:t>
            </a:r>
            <a:endParaRPr lang="en-US" dirty="0">
              <a:cs typeface="2  Baran" panose="00000400000000000000" pitchFamily="2" charset="-78"/>
            </a:endParaRPr>
          </a:p>
        </p:txBody>
      </p:sp>
    </p:spTree>
    <p:extLst>
      <p:ext uri="{BB962C8B-B14F-4D97-AF65-F5344CB8AC3E}">
        <p14:creationId xmlns:p14="http://schemas.microsoft.com/office/powerpoint/2010/main" val="3772538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638" y="480508"/>
            <a:ext cx="8521364" cy="713591"/>
          </a:xfrm>
        </p:spPr>
        <p:txBody>
          <a:bodyPr/>
          <a:lstStyle/>
          <a:p>
            <a:pPr algn="r" rtl="1"/>
            <a:r>
              <a:rPr lang="fa-IR" dirty="0" smtClean="0">
                <a:cs typeface="2  Baran" panose="00000400000000000000" pitchFamily="2" charset="-78"/>
              </a:rPr>
              <a:t>مقدمه:</a:t>
            </a:r>
            <a:endParaRPr lang="en-US" dirty="0">
              <a:cs typeface="2  Baran" panose="00000400000000000000" pitchFamily="2" charset="-78"/>
            </a:endParaRPr>
          </a:p>
        </p:txBody>
      </p:sp>
      <p:sp>
        <p:nvSpPr>
          <p:cNvPr id="3" name="Content Placeholder 2"/>
          <p:cNvSpPr>
            <a:spLocks noGrp="1"/>
          </p:cNvSpPr>
          <p:nvPr>
            <p:ph idx="1"/>
          </p:nvPr>
        </p:nvSpPr>
        <p:spPr>
          <a:xfrm>
            <a:off x="677334" y="1355465"/>
            <a:ext cx="8596668" cy="4685898"/>
          </a:xfrm>
        </p:spPr>
        <p:txBody>
          <a:bodyPr>
            <a:normAutofit/>
          </a:bodyPr>
          <a:lstStyle/>
          <a:p>
            <a:pPr algn="r" rtl="1"/>
            <a:r>
              <a:rPr lang="fa-IR" dirty="0" smtClean="0">
                <a:cs typeface="2  Baran" panose="00000400000000000000" pitchFamily="2" charset="-78"/>
              </a:rPr>
              <a:t>دانش زمین شناسی از دیر باز بسیار مورد توجه بوده و از آنجا که محیط زیست بشر زمین است مانند بسیاری از علوم دیگر منجر به رشد این علم شده است،استفاده از سنگ ها و فلزات در طول تاریخ ما را بر آن داشته تا تاریخ را با نام  پیدایش این فلزات نام گذاری کنیم،مثل پارانوی سنگی،عصر آهن،مفرغ و...، برای جستجوی معادن فلزی و به خصوص نفت،زمین شناسان را بر این داشت که دست به یک سری مطالعات جدید در زمینه ساختمان های تحت الارضی زده و مطالب دست یابند.مطالعاتی که در مسیر شناخت زمین صورت می گیرد و علومی که در این مسیر پا گرفته و می گیرند در نهایت در خدمت جامعه بشری قرار می گیرد.در این علوم چگونگی استخراج و استفاده از مواد موجود در زمین و محیط های زیستی پایدار در زمان پیدایش این مواد مورد بررسی قرار می گیرد و در علومی دیگر از خطرات ناشی از نیرو ها در حال حرکت  و پویای موجود در زمین که ممکن است رفاه یا هستی انسان ها را با خطر نیستی مواجه سازد آگاه می سازد. این علم دانشی نیان رشته ای است که به شاخه های مختلف علوم چون بیولوژی ،شیمی ، فیزیک ، ریاضیات، آمار، کشاورزی، آب و هوا شناسی ، مینرالوژی ، ایمونولوژی ، اپیدمیولوژی ، پاتولوژی و پزشکی جغرافیایی می پردازد. بررسی و تفحص در هر شاخه از این علم،دنیای وسیعی از اجزاء بهم پیوسته و مرتبط با کل را به ما می نمایاند.به طور مثال از کاربرد های علم بیوتکنولوژی  ونانوفناوری در زمین شناسی می توان به حفظ و احیای تالاب ها، ناحیه بندی و مرز حریم تالاب ها ،  احیای تالاب های مناطق خشک،نیمه خشک و ... اشاره کرد. </a:t>
            </a:r>
            <a:endParaRPr lang="en-US" dirty="0">
              <a:cs typeface="2  Baran" panose="00000400000000000000" pitchFamily="2" charset="-78"/>
            </a:endParaRPr>
          </a:p>
        </p:txBody>
      </p:sp>
    </p:spTree>
    <p:extLst>
      <p:ext uri="{BB962C8B-B14F-4D97-AF65-F5344CB8AC3E}">
        <p14:creationId xmlns:p14="http://schemas.microsoft.com/office/powerpoint/2010/main" val="3088532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38716"/>
          </a:xfrm>
        </p:spPr>
        <p:txBody>
          <a:bodyPr>
            <a:normAutofit fontScale="90000"/>
          </a:bodyPr>
          <a:lstStyle/>
          <a:p>
            <a:pPr algn="r" rtl="1"/>
            <a:r>
              <a:rPr lang="fa-IR" dirty="0" smtClean="0">
                <a:cs typeface="2  Baran" panose="00000400000000000000" pitchFamily="2" charset="-78"/>
              </a:rPr>
              <a:t>روش تحقیق:</a:t>
            </a:r>
            <a:endParaRPr lang="en-US" dirty="0">
              <a:cs typeface="2  Baran" panose="00000400000000000000" pitchFamily="2" charset="-78"/>
            </a:endParaRPr>
          </a:p>
        </p:txBody>
      </p:sp>
      <p:sp>
        <p:nvSpPr>
          <p:cNvPr id="3" name="Content Placeholder 2"/>
          <p:cNvSpPr>
            <a:spLocks noGrp="1"/>
          </p:cNvSpPr>
          <p:nvPr>
            <p:ph idx="1"/>
          </p:nvPr>
        </p:nvSpPr>
        <p:spPr>
          <a:xfrm>
            <a:off x="677334" y="1435395"/>
            <a:ext cx="8498564" cy="3242931"/>
          </a:xfrm>
        </p:spPr>
        <p:txBody>
          <a:bodyPr>
            <a:normAutofit/>
          </a:bodyPr>
          <a:lstStyle/>
          <a:p>
            <a:pPr marL="0" indent="0" algn="r" rtl="1">
              <a:buNone/>
            </a:pPr>
            <a:r>
              <a:rPr lang="fa-IR" dirty="0" smtClean="0">
                <a:cs typeface="2  Baran" panose="00000400000000000000" pitchFamily="2" charset="-78"/>
              </a:rPr>
              <a:t> تعریف سیستم خبره:</a:t>
            </a:r>
          </a:p>
          <a:p>
            <a:pPr algn="r" rtl="1"/>
            <a:r>
              <a:rPr lang="fa-IR" dirty="0" smtClean="0">
                <a:cs typeface="2  Baran" panose="00000400000000000000" pitchFamily="2" charset="-78"/>
              </a:rPr>
              <a:t>سیستم خبره عبارتند از : تکنیک هایی که برای کد کردن دانش در یک سیستم.این تکنیک ها با رویه هایی که در روش های برنامه نویسی متعارف دیده شده متفاوت خواهد بود.در حقیقت برنامه روی داده پردازش می کند ولی یک سیستم خبره دانش را به فرم سمبلیکی ارائه کرد که قابل کار در سیستم خبره باشد. عنصر اساسی در موفقیت ایجاد یک سیستم خبره،تمرکز روی دامنه تعیین شده است. زمانی که دامنه وسیع باشد،به دانش روی موضوعات مختلفی نیاز پیدا خواهد شد که کارایی را به شدت تحت تاثیر می گذارد.بعد از آن که   دانش در دامنه کاملا مشخصی از فرد خبره استخراج شد،باید آن را در سیستم خبره کد کرد.لذا باید ساختاری برای کد کردن دانش داشته باشیم که سیستم خبره بتواند با کمک آن و بر اساس آن دانش مسئله را حل کند،همان طوری که فرد خبره می توانست حل کند.که بحث ارائه دانش (</a:t>
            </a:r>
            <a:r>
              <a:rPr lang="en-US" dirty="0" smtClean="0">
                <a:cs typeface="2  Baran" panose="00000400000000000000" pitchFamily="2" charset="-78"/>
              </a:rPr>
              <a:t>Knowledge  Representation</a:t>
            </a:r>
            <a:r>
              <a:rPr lang="fa-IR" dirty="0" smtClean="0">
                <a:cs typeface="2  Baran" panose="00000400000000000000" pitchFamily="2" charset="-78"/>
              </a:rPr>
              <a:t>)  است.سیستم خبره به طور کلی دارای تاریخچه </a:t>
            </a:r>
            <a:r>
              <a:rPr lang="fa-IR" dirty="0" smtClean="0">
                <a:cs typeface="2  Baran" panose="00000400000000000000" pitchFamily="2" charset="-78"/>
              </a:rPr>
              <a:t>بسیار کوتاهی </a:t>
            </a:r>
            <a:r>
              <a:rPr lang="fa-IR" dirty="0" smtClean="0">
                <a:cs typeface="2  Baran" panose="00000400000000000000" pitchFamily="2" charset="-78"/>
              </a:rPr>
              <a:t>است و به حدود سال 1970 میلادی بر می گردد. البته از آن زمان تا کنون اساس طراحی ثابت مانده است. به طورکلی سیستم خبره به دسته خاصی از نرم افزارهای رایانه ای اطلاق می گردد که در راستای کمک به کاردانان و متخصصان انسانی و یا جایگزین جزئی آنان در زمینه محدود تخصصی تلاش دارند.</a:t>
            </a:r>
          </a:p>
        </p:txBody>
      </p:sp>
    </p:spTree>
    <p:extLst>
      <p:ext uri="{BB962C8B-B14F-4D97-AF65-F5344CB8AC3E}">
        <p14:creationId xmlns:p14="http://schemas.microsoft.com/office/powerpoint/2010/main" val="4011619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1129" y="512543"/>
            <a:ext cx="8596668" cy="3880773"/>
          </a:xfrm>
        </p:spPr>
        <p:txBody>
          <a:bodyPr/>
          <a:lstStyle/>
          <a:p>
            <a:pPr marL="0" indent="0" algn="r" rtl="1">
              <a:buNone/>
            </a:pPr>
            <a:r>
              <a:rPr lang="fa-IR" dirty="0" smtClean="0">
                <a:cs typeface="2  Baran" panose="00000400000000000000" pitchFamily="2" charset="-78"/>
              </a:rPr>
              <a:t>سیستم خبره در زمین شناسی: </a:t>
            </a:r>
          </a:p>
          <a:p>
            <a:pPr algn="r" rtl="1"/>
            <a:r>
              <a:rPr lang="fa-IR" dirty="0" smtClean="0">
                <a:cs typeface="2  Baran" panose="00000400000000000000" pitchFamily="2" charset="-78"/>
              </a:rPr>
              <a:t>این مقاله بطور اختصاصی در مورد سیستم های خبره زمین شناسی(</a:t>
            </a:r>
            <a:r>
              <a:rPr lang="en-US" dirty="0" smtClean="0">
                <a:cs typeface="2  Baran" panose="00000400000000000000" pitchFamily="2" charset="-78"/>
              </a:rPr>
              <a:t>Prospector</a:t>
            </a:r>
            <a:r>
              <a:rPr lang="fa-IR" dirty="0" smtClean="0">
                <a:cs typeface="2  Baran" panose="00000400000000000000" pitchFamily="2" charset="-78"/>
              </a:rPr>
              <a:t>) صحبت می کند. این سیستم به طور ماهرانه ای به مهندسان معدن و متخصصان زمین شناسی در جهت کاوش و کشف معدن ،مشاوره دقیق و مطمئن می دهد. سه دلیل اصلی باعث انگیزش محققان برای ایجاد چنین سیستمی شد:</a:t>
            </a:r>
          </a:p>
          <a:p>
            <a:pPr algn="r" rtl="1"/>
            <a:r>
              <a:rPr lang="fa-IR" dirty="0" smtClean="0">
                <a:cs typeface="2  Baran" panose="00000400000000000000" pitchFamily="2" charset="-78"/>
              </a:rPr>
              <a:t>نیاز به اکتشاف مداوم برای کشف مواد معدنی </a:t>
            </a:r>
          </a:p>
          <a:p>
            <a:pPr algn="r" rtl="1"/>
            <a:r>
              <a:rPr lang="fa-IR" dirty="0" smtClean="0">
                <a:cs typeface="2  Baran" panose="00000400000000000000" pitchFamily="2" charset="-78"/>
              </a:rPr>
              <a:t>جلوگیری از عقب ماندگی این  رشته از رشته های در حال گسترش </a:t>
            </a:r>
          </a:p>
          <a:p>
            <a:pPr algn="r" rtl="1"/>
            <a:r>
              <a:rPr lang="fa-IR" dirty="0" smtClean="0">
                <a:cs typeface="2  Baran" panose="00000400000000000000" pitchFamily="2" charset="-78"/>
              </a:rPr>
              <a:t>استفاده از دانش چندین متخصص برای حل مشکلات (جمع آوری و یکپارچه سازی اطلاعات متخصصان)</a:t>
            </a:r>
          </a:p>
          <a:p>
            <a:pPr marL="0" indent="0" algn="r" rtl="1">
              <a:buNone/>
            </a:pPr>
            <a:r>
              <a:rPr lang="fa-IR" dirty="0" smtClean="0">
                <a:cs typeface="2  Baran" panose="00000400000000000000" pitchFamily="2" charset="-78"/>
              </a:rPr>
              <a:t>این سیستم بین سال های 1974تا 1983 توسط ریچارد دودا،جان گاسچینگ،پیتر هارت ،رینه ربو،نیلز نیلسون در </a:t>
            </a:r>
            <a:r>
              <a:rPr lang="en-US" dirty="0" smtClean="0">
                <a:cs typeface="2  Baran" panose="00000400000000000000" pitchFamily="2" charset="-78"/>
              </a:rPr>
              <a:t>SRT</a:t>
            </a:r>
            <a:r>
              <a:rPr lang="fa-IR" dirty="0" smtClean="0">
                <a:cs typeface="2  Baran" panose="00000400000000000000" pitchFamily="2" charset="-78"/>
              </a:rPr>
              <a:t> بین المللی (موسسه تحقیقات استنفورد) که در ملنوپارک کالیفرتیا قرار دارد،توسعه پیدا کرد و به بازار عرضه شد.</a:t>
            </a:r>
            <a:endParaRPr lang="en-US" dirty="0"/>
          </a:p>
        </p:txBody>
      </p:sp>
    </p:spTree>
    <p:extLst>
      <p:ext uri="{BB962C8B-B14F-4D97-AF65-F5344CB8AC3E}">
        <p14:creationId xmlns:p14="http://schemas.microsoft.com/office/powerpoint/2010/main" val="3156730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71376"/>
            <a:ext cx="8596668" cy="1506279"/>
          </a:xfrm>
        </p:spPr>
        <p:txBody>
          <a:bodyPr>
            <a:normAutofit fontScale="90000"/>
          </a:bodyPr>
          <a:lstStyle/>
          <a:p>
            <a:pPr algn="r" rtl="1"/>
            <a:r>
              <a:rPr lang="fa-IR" sz="1800" dirty="0" smtClean="0">
                <a:solidFill>
                  <a:schemeClr val="tx1">
                    <a:lumMod val="75000"/>
                    <a:lumOff val="25000"/>
                  </a:schemeClr>
                </a:solidFill>
                <a:cs typeface="2  Baran" panose="00000400000000000000" pitchFamily="2" charset="-78"/>
              </a:rPr>
              <a:t>این </a:t>
            </a:r>
            <a:r>
              <a:rPr lang="fa-IR" sz="1800" dirty="0">
                <a:solidFill>
                  <a:schemeClr val="tx1">
                    <a:lumMod val="75000"/>
                    <a:lumOff val="25000"/>
                  </a:schemeClr>
                </a:solidFill>
                <a:cs typeface="2  Baran" panose="00000400000000000000" pitchFamily="2" charset="-78"/>
              </a:rPr>
              <a:t>سیستم با </a:t>
            </a:r>
            <a:r>
              <a:rPr lang="fa-IR" sz="1800" dirty="0" smtClean="0">
                <a:solidFill>
                  <a:schemeClr val="tx1">
                    <a:lumMod val="75000"/>
                    <a:lumOff val="25000"/>
                  </a:schemeClr>
                </a:solidFill>
                <a:cs typeface="2  Baran" panose="00000400000000000000" pitchFamily="2" charset="-78"/>
              </a:rPr>
              <a:t> </a:t>
            </a:r>
            <a:r>
              <a:rPr lang="en-US" sz="1800" dirty="0" smtClean="0">
                <a:solidFill>
                  <a:schemeClr val="tx1">
                    <a:lumMod val="75000"/>
                    <a:lumOff val="25000"/>
                  </a:schemeClr>
                </a:solidFill>
                <a:cs typeface="2  Baran" panose="00000400000000000000" pitchFamily="2" charset="-78"/>
              </a:rPr>
              <a:t>DEC PDP10</a:t>
            </a:r>
            <a:r>
              <a:rPr lang="fa-IR" sz="1800" dirty="0" smtClean="0">
                <a:solidFill>
                  <a:schemeClr val="tx1">
                    <a:lumMod val="75000"/>
                    <a:lumOff val="25000"/>
                  </a:schemeClr>
                </a:solidFill>
                <a:cs typeface="2  Baran" panose="00000400000000000000" pitchFamily="2" charset="-78"/>
              </a:rPr>
              <a:t> اجرا </a:t>
            </a:r>
            <a:r>
              <a:rPr lang="fa-IR" sz="1800" dirty="0">
                <a:solidFill>
                  <a:schemeClr val="tx1">
                    <a:lumMod val="75000"/>
                    <a:lumOff val="25000"/>
                  </a:schemeClr>
                </a:solidFill>
                <a:cs typeface="2  Baran" panose="00000400000000000000" pitchFamily="2" charset="-78"/>
              </a:rPr>
              <a:t>می شود. این سیستم خبره منظور تصمیم گیری در مورد کاوش معادن طراحی شده است . می توان گفت یک متخصص در امر زمین شناسی است که احتمال وجود رسوبات معدنی را در یک ناحیه بخصوص پیش بینی می کند. </a:t>
            </a:r>
            <a:r>
              <a:rPr lang="fa-IR" sz="1800" dirty="0" smtClean="0">
                <a:solidFill>
                  <a:schemeClr val="tx1">
                    <a:lumMod val="75000"/>
                    <a:lumOff val="25000"/>
                  </a:schemeClr>
                </a:solidFill>
                <a:cs typeface="2  Baran" panose="00000400000000000000" pitchFamily="2" charset="-78"/>
              </a:rPr>
              <a:t> به طور معمول می توان سیستم را این گونه توصیف کرد:اول مشخص کردن هدف و دادن اطلاعات در خواست شده سیستم توسط کاربر،دوم سیستم بعد از گرفتن اطلاعات مشاهدات و اطلاعات گرفته شده را با مدل های ذخیره شده بررسی و تست می کند،سوم سیستم از شباهت و تفاوت و اطلاعات ناپیدا یادداشت برداری می کند، چهارم سیستم در صورت لزوم در خواست اطلاعات اضافی می کند و در نهایت سیستم نتیجه نهایی مبنی بر اطلاعات زمین شناسی ورودی را ارائه می دهد.  </a:t>
            </a:r>
            <a:endParaRPr lang="en-US" sz="1800" dirty="0">
              <a:solidFill>
                <a:schemeClr val="tx1">
                  <a:lumMod val="75000"/>
                  <a:lumOff val="25000"/>
                </a:schemeClr>
              </a:solidFill>
              <a:cs typeface="2  Baran" panose="00000400000000000000" pitchFamily="2" charset="-78"/>
            </a:endParaRPr>
          </a:p>
        </p:txBody>
      </p:sp>
      <p:sp>
        <p:nvSpPr>
          <p:cNvPr id="3" name="Content Placeholder 2"/>
          <p:cNvSpPr>
            <a:spLocks noGrp="1"/>
          </p:cNvSpPr>
          <p:nvPr>
            <p:ph idx="1"/>
          </p:nvPr>
        </p:nvSpPr>
        <p:spPr>
          <a:xfrm>
            <a:off x="677334" y="2064896"/>
            <a:ext cx="8596668" cy="3880773"/>
          </a:xfrm>
        </p:spPr>
        <p:txBody>
          <a:bodyPr/>
          <a:lstStyle/>
          <a:p>
            <a:pPr marL="0" indent="0" algn="r" rtl="1">
              <a:buNone/>
            </a:pPr>
            <a:r>
              <a:rPr lang="fa-IR" sz="2000" dirty="0" smtClean="0">
                <a:cs typeface="2  Baran" panose="00000400000000000000" pitchFamily="2" charset="-78"/>
              </a:rPr>
              <a:t>مزایا:</a:t>
            </a:r>
          </a:p>
          <a:p>
            <a:pPr marL="0" indent="0" algn="r" rtl="1">
              <a:buNone/>
            </a:pPr>
            <a:r>
              <a:rPr lang="fa-IR" dirty="0" smtClean="0">
                <a:cs typeface="2  Baran" panose="00000400000000000000" pitchFamily="2" charset="-78"/>
              </a:rPr>
              <a:t>میزان مطلوب یک سیستم خبره اصولا به میزان قابلیت دسترسی به آن و میزان سهولت کار با آن بستگی دارد.مزایای سیستم های خبره را می توان به صورت زیر دسته بندی کرد :</a:t>
            </a:r>
          </a:p>
          <a:p>
            <a:pPr algn="r" rtl="1">
              <a:buFont typeface="Wingdings" panose="05000000000000000000" pitchFamily="2" charset="2"/>
              <a:buChar char="ü"/>
            </a:pPr>
            <a:r>
              <a:rPr lang="fa-IR" dirty="0" smtClean="0">
                <a:cs typeface="2  Baran" panose="00000400000000000000" pitchFamily="2" charset="-78"/>
              </a:rPr>
              <a:t>افزایش قابلیت دسترسی:  تجربیات بسیاری از طریق کامپیوتر در اختیار قرار می گیرد و به طور ساده می توان گفت یک سیستم خبره، تولید انبوه تجربیات است.</a:t>
            </a:r>
          </a:p>
          <a:p>
            <a:pPr algn="r" rtl="1">
              <a:buFont typeface="Wingdings" panose="05000000000000000000" pitchFamily="2" charset="2"/>
              <a:buChar char="ü"/>
            </a:pPr>
            <a:r>
              <a:rPr lang="fa-IR" dirty="0" smtClean="0">
                <a:cs typeface="2  Baran" panose="00000400000000000000" pitchFamily="2" charset="-78"/>
              </a:rPr>
              <a:t>کاهش هزینه: تجربیات بسیاری از طریق  کامپیوتر در اختیار قرار می گیرد و به طور ساده تر می توان گفت یک سیستم خبره،تولید انبوه  تحربیات است .</a:t>
            </a:r>
          </a:p>
          <a:p>
            <a:pPr algn="r" rtl="1">
              <a:buFont typeface="Wingdings" panose="05000000000000000000" pitchFamily="2" charset="2"/>
              <a:buChar char="ü"/>
            </a:pPr>
            <a:r>
              <a:rPr lang="fa-IR" dirty="0" smtClean="0">
                <a:cs typeface="2  Baran" panose="00000400000000000000" pitchFamily="2" charset="-78"/>
              </a:rPr>
              <a:t>کاهش خطر : سیستم خبره می تواند  در محیط هایی که ممکن است برای انسان سخت و خطر ناک باشد نیز بکار رود.</a:t>
            </a:r>
          </a:p>
          <a:p>
            <a:pPr algn="r" rtl="1">
              <a:buFont typeface="Wingdings" panose="05000000000000000000" pitchFamily="2" charset="2"/>
              <a:buChar char="ü"/>
            </a:pPr>
            <a:r>
              <a:rPr lang="fa-IR" dirty="0" smtClean="0">
                <a:cs typeface="2  Baran" panose="00000400000000000000" pitchFamily="2" charset="-78"/>
              </a:rPr>
              <a:t>دائمی بودن : سیستم های خبره دائمی و پایدار هستند . به عبارتی مانند انسان ها نمی میرند و قابل ارتقاء هستند. </a:t>
            </a:r>
          </a:p>
          <a:p>
            <a:pPr algn="r" rtl="1">
              <a:buFont typeface="Wingdings" panose="05000000000000000000" pitchFamily="2" charset="2"/>
              <a:buChar char="ü"/>
            </a:pPr>
            <a:endParaRPr lang="fa-IR" dirty="0" smtClean="0">
              <a:cs typeface="2  Baran" panose="00000400000000000000" pitchFamily="2" charset="-78"/>
            </a:endParaRPr>
          </a:p>
          <a:p>
            <a:pPr algn="r" rtl="1">
              <a:buFont typeface="Wingdings" panose="05000000000000000000" pitchFamily="2" charset="2"/>
              <a:buChar char="ü"/>
            </a:pPr>
            <a:endParaRPr lang="fa-IR" dirty="0" smtClean="0">
              <a:cs typeface="2  Baran" panose="00000400000000000000" pitchFamily="2" charset="-78"/>
            </a:endParaRPr>
          </a:p>
          <a:p>
            <a:pPr algn="r" rtl="1">
              <a:buFont typeface="Wingdings" panose="05000000000000000000" pitchFamily="2" charset="2"/>
              <a:buChar char="ü"/>
            </a:pPr>
            <a:endParaRPr lang="fa-IR" dirty="0" smtClean="0">
              <a:cs typeface="2  Baran" panose="00000400000000000000" pitchFamily="2" charset="-78"/>
            </a:endParaRPr>
          </a:p>
          <a:p>
            <a:pPr algn="r" rtl="1">
              <a:buFont typeface="Wingdings" panose="05000000000000000000" pitchFamily="2" charset="2"/>
              <a:buChar char="ü"/>
            </a:pPr>
            <a:endParaRPr lang="fa-IR" dirty="0" smtClean="0">
              <a:cs typeface="2  Baran" panose="00000400000000000000" pitchFamily="2" charset="-78"/>
            </a:endParaRPr>
          </a:p>
          <a:p>
            <a:pPr algn="r" rtl="1">
              <a:buFont typeface="Wingdings" panose="05000000000000000000" pitchFamily="2" charset="2"/>
              <a:buChar char="ü"/>
            </a:pPr>
            <a:endParaRPr lang="en-US" dirty="0">
              <a:cs typeface="2  Baran" panose="00000400000000000000" pitchFamily="2" charset="-78"/>
            </a:endParaRPr>
          </a:p>
        </p:txBody>
      </p:sp>
    </p:spTree>
    <p:extLst>
      <p:ext uri="{BB962C8B-B14F-4D97-AF65-F5344CB8AC3E}">
        <p14:creationId xmlns:p14="http://schemas.microsoft.com/office/powerpoint/2010/main" val="640252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31629"/>
            <a:ext cx="8596668" cy="5509734"/>
          </a:xfrm>
        </p:spPr>
        <p:txBody>
          <a:bodyPr/>
          <a:lstStyle/>
          <a:p>
            <a:pPr algn="r" rtl="1">
              <a:buFont typeface="Wingdings" panose="05000000000000000000" pitchFamily="2" charset="2"/>
              <a:buChar char="ü"/>
            </a:pPr>
            <a:r>
              <a:rPr lang="fa-IR" dirty="0" smtClean="0">
                <a:cs typeface="2  Baran" panose="00000400000000000000" pitchFamily="2" charset="-78"/>
              </a:rPr>
              <a:t>تجربیات چند گانه :یک سیستم خبره می تواند مجموع تجربیات و آگاهی ها ی چندین فرد متخصص باشد </a:t>
            </a:r>
          </a:p>
          <a:p>
            <a:pPr algn="r" rtl="1">
              <a:buFont typeface="Wingdings" panose="05000000000000000000" pitchFamily="2" charset="2"/>
              <a:buChar char="ü"/>
            </a:pPr>
            <a:r>
              <a:rPr lang="fa-IR" dirty="0" smtClean="0">
                <a:cs typeface="2  Baran" panose="00000400000000000000" pitchFamily="2" charset="-78"/>
              </a:rPr>
              <a:t>افزایش قابلیت اطمینان :سیستم های خبره هیچ وقت خسته و بیمار نمی شوند،اعتصاب نمی کنند و یا علیه مدیرشان توطئه نمی کنند. در صورتی که اغلب در افراد متخصص  چنین حالتی پدید می آید.</a:t>
            </a:r>
          </a:p>
          <a:p>
            <a:pPr algn="r" rtl="1">
              <a:buFont typeface="Wingdings" panose="05000000000000000000" pitchFamily="2" charset="2"/>
              <a:buChar char="ü"/>
            </a:pPr>
            <a:r>
              <a:rPr lang="fa-IR" dirty="0" smtClean="0">
                <a:cs typeface="2  Baran" panose="00000400000000000000" pitchFamily="2" charset="-78"/>
              </a:rPr>
              <a:t>قدرت تبیین (</a:t>
            </a:r>
            <a:r>
              <a:rPr lang="en-US" dirty="0" smtClean="0">
                <a:cs typeface="2  Baran" panose="00000400000000000000" pitchFamily="2" charset="-78"/>
              </a:rPr>
              <a:t>Explanation</a:t>
            </a:r>
            <a:r>
              <a:rPr lang="fa-IR" dirty="0" smtClean="0">
                <a:cs typeface="2  Baran" panose="00000400000000000000" pitchFamily="2" charset="-78"/>
              </a:rPr>
              <a:t>) :یک سیستم خبره می تواند مسیر و مراحل استدلالی منتهی شده به نتیجه گیری را تشریح نماید. اما افراد  اغلب  اوقات به دلایل مختلف(خستگی،عدم تمایل و ...) نمی توانند این عمل را در زمان های تصمیم گیری انجام دهند.این قابلیت اطمینان شما را در مورد صحیح بودن تصمیم گیری افزایش می دهد.</a:t>
            </a:r>
          </a:p>
          <a:p>
            <a:pPr algn="r" rtl="1">
              <a:buFont typeface="Wingdings" panose="05000000000000000000" pitchFamily="2" charset="2"/>
              <a:buChar char="ü"/>
            </a:pPr>
            <a:r>
              <a:rPr lang="fa-IR" dirty="0" smtClean="0">
                <a:cs typeface="2  Baran" panose="00000400000000000000" pitchFamily="2" charset="-78"/>
              </a:rPr>
              <a:t>پاسخ دهی سریع: سیستم های خبره ،سریع، در اسرع وقت و در همه جا جواب می دهند.</a:t>
            </a:r>
          </a:p>
          <a:p>
            <a:pPr algn="r" rtl="1">
              <a:buFont typeface="Wingdings" panose="05000000000000000000" pitchFamily="2" charset="2"/>
              <a:buChar char="ü"/>
            </a:pPr>
            <a:r>
              <a:rPr lang="fa-IR" dirty="0" smtClean="0">
                <a:cs typeface="2  Baran" panose="00000400000000000000" pitchFamily="2" charset="-78"/>
              </a:rPr>
              <a:t>پاسخ دهی در همه حالات: در مواقع اضطراری و مورد نیاز ،ممکن است یک فرد متخصص به خاطر فشار روحی و و یا عوامل دیگر درست تصمیم گیری نکند ولی سیسنم خبره ایت معایب را ندارد.</a:t>
            </a:r>
          </a:p>
          <a:p>
            <a:pPr algn="r" rtl="1">
              <a:buFont typeface="Wingdings" panose="05000000000000000000" pitchFamily="2" charset="2"/>
              <a:buChar char="ü"/>
            </a:pPr>
            <a:r>
              <a:rPr lang="fa-IR" dirty="0" smtClean="0">
                <a:cs typeface="2  Baran" panose="00000400000000000000" pitchFamily="2" charset="-78"/>
              </a:rPr>
              <a:t>پایگاه تجربه:سیستم خبره می تواند همانند یک پایگاه تجربه،عمل کند و انبوهی از تجربیات را در دسترس قرار دهد.</a:t>
            </a:r>
          </a:p>
          <a:p>
            <a:pPr algn="r" rtl="1">
              <a:buFont typeface="Wingdings" panose="05000000000000000000" pitchFamily="2" charset="2"/>
              <a:buChar char="ü"/>
            </a:pPr>
            <a:r>
              <a:rPr lang="fa-IR" dirty="0" smtClean="0">
                <a:cs typeface="2  Baran" panose="00000400000000000000" pitchFamily="2" charset="-78"/>
              </a:rPr>
              <a:t>آموزش کاربر(</a:t>
            </a:r>
            <a:r>
              <a:rPr lang="en-US" dirty="0" smtClean="0">
                <a:cs typeface="2  Baran" panose="00000400000000000000" pitchFamily="2" charset="-78"/>
              </a:rPr>
              <a:t>Intelligent Tutor</a:t>
            </a:r>
            <a:r>
              <a:rPr lang="fa-IR" dirty="0" smtClean="0">
                <a:cs typeface="2  Baran" panose="00000400000000000000" pitchFamily="2" charset="-78"/>
              </a:rPr>
              <a:t>) </a:t>
            </a:r>
            <a:r>
              <a:rPr lang="fa-IR" dirty="0">
                <a:cs typeface="2  Baran" panose="00000400000000000000" pitchFamily="2" charset="-78"/>
              </a:rPr>
              <a:t>:</a:t>
            </a:r>
            <a:r>
              <a:rPr lang="fa-IR" dirty="0" smtClean="0">
                <a:cs typeface="2  Baran" panose="00000400000000000000" pitchFamily="2" charset="-78"/>
              </a:rPr>
              <a:t> سیستم خبره می تواند همانند یک خودآموز هوش عمل کند.بدین صورت که مثال هایی را به سیستم خبره می دهند و روش استدلال سیستم را از آن می خواهند.</a:t>
            </a:r>
          </a:p>
          <a:p>
            <a:pPr algn="r" rtl="1">
              <a:buFont typeface="Wingdings" panose="05000000000000000000" pitchFamily="2" charset="2"/>
              <a:buChar char="ü"/>
            </a:pPr>
            <a:r>
              <a:rPr lang="fa-IR" dirty="0" smtClean="0">
                <a:cs typeface="2  Baran" panose="00000400000000000000" pitchFamily="2" charset="-78"/>
              </a:rPr>
              <a:t>سهولت انتقال دانش:یکی از مهمترین مزایای سیستم خبره،سهوات انتقال آن به مکان های جغرافیایی گوناگون است.</a:t>
            </a:r>
          </a:p>
          <a:p>
            <a:pPr marL="0" indent="0" algn="r" rtl="1">
              <a:buNone/>
            </a:pPr>
            <a:r>
              <a:rPr lang="fa-IR" dirty="0" smtClean="0">
                <a:cs typeface="2  Baran" panose="00000400000000000000" pitchFamily="2" charset="-78"/>
              </a:rPr>
              <a:t> </a:t>
            </a:r>
          </a:p>
        </p:txBody>
      </p:sp>
    </p:spTree>
    <p:extLst>
      <p:ext uri="{BB962C8B-B14F-4D97-AF65-F5344CB8AC3E}">
        <p14:creationId xmlns:p14="http://schemas.microsoft.com/office/powerpoint/2010/main" val="678575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9864" y="682663"/>
            <a:ext cx="8562359" cy="5122714"/>
          </a:xfrm>
        </p:spPr>
        <p:txBody>
          <a:bodyPr/>
          <a:lstStyle/>
          <a:p>
            <a:pPr marL="0" indent="0" algn="r" rtl="1">
              <a:buNone/>
            </a:pPr>
            <a:r>
              <a:rPr lang="fa-IR" dirty="0">
                <a:cs typeface="2  Baran" panose="00000400000000000000" pitchFamily="2" charset="-78"/>
              </a:rPr>
              <a:t>این امر برای توسعه کشورهایی که استطاعت بکارگیری دانش نوین متخصصان را ندارند </a:t>
            </a:r>
            <a:r>
              <a:rPr lang="fa-IR" dirty="0" smtClean="0">
                <a:cs typeface="2  Baran" panose="00000400000000000000" pitchFamily="2" charset="-78"/>
              </a:rPr>
              <a:t>،مهم است.در جدول زیر مثال هایی از سیستم خبره تجربی و سیستم هایی که از سال 1990 تا کنون ساخته شده آورده شده است.(جدول 1-1 و 2-1)</a:t>
            </a:r>
          </a:p>
          <a:p>
            <a:pPr marL="0" indent="0" algn="ctr" rtl="1">
              <a:buNone/>
            </a:pPr>
            <a:r>
              <a:rPr lang="fa-IR" dirty="0" smtClean="0">
                <a:cs typeface="2  Baran" panose="00000400000000000000" pitchFamily="2" charset="-78"/>
              </a:rPr>
              <a:t>جدول 1-1 : برخی سیستم های خبره تجربی </a:t>
            </a:r>
            <a:endParaRPr lang="en-US" dirty="0">
              <a:cs typeface="2  Baran" panose="000004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1527103561"/>
              </p:ext>
            </p:extLst>
          </p:nvPr>
        </p:nvGraphicFramePr>
        <p:xfrm>
          <a:off x="517846" y="1913530"/>
          <a:ext cx="7594796" cy="4422303"/>
        </p:xfrm>
        <a:graphic>
          <a:graphicData uri="http://schemas.openxmlformats.org/drawingml/2006/table">
            <a:tbl>
              <a:tblPr firstRow="1" bandRow="1">
                <a:tableStyleId>{5C22544A-7EE6-4342-B048-85BDC9FD1C3A}</a:tableStyleId>
              </a:tblPr>
              <a:tblGrid>
                <a:gridCol w="1712148"/>
                <a:gridCol w="1714685"/>
                <a:gridCol w="978195"/>
                <a:gridCol w="3189768"/>
              </a:tblGrid>
              <a:tr h="0">
                <a:tc>
                  <a:txBody>
                    <a:bodyPr/>
                    <a:lstStyle/>
                    <a:p>
                      <a:pPr algn="ctr" rtl="1"/>
                      <a:r>
                        <a:rPr lang="fa-IR" dirty="0" smtClean="0">
                          <a:cs typeface="2  Baran" panose="00000400000000000000" pitchFamily="2" charset="-78"/>
                        </a:rPr>
                        <a:t>نام</a:t>
                      </a:r>
                      <a:r>
                        <a:rPr lang="fa-IR" baseline="0" dirty="0" smtClean="0">
                          <a:cs typeface="2  Baran" panose="00000400000000000000" pitchFamily="2" charset="-78"/>
                        </a:rPr>
                        <a:t> </a:t>
                      </a:r>
                      <a:endParaRPr lang="en-US" dirty="0">
                        <a:cs typeface="2  Baran" panose="00000400000000000000" pitchFamily="2" charset="-78"/>
                      </a:endParaRPr>
                    </a:p>
                  </a:txBody>
                  <a:tcPr/>
                </a:tc>
                <a:tc>
                  <a:txBody>
                    <a:bodyPr/>
                    <a:lstStyle/>
                    <a:p>
                      <a:pPr algn="ctr" rtl="1"/>
                      <a:r>
                        <a:rPr lang="fa-IR" dirty="0" smtClean="0">
                          <a:cs typeface="2  Baran" panose="00000400000000000000" pitchFamily="2" charset="-78"/>
                        </a:rPr>
                        <a:t>مبدا </a:t>
                      </a:r>
                      <a:endParaRPr lang="en-US" dirty="0">
                        <a:cs typeface="2  Baran" panose="00000400000000000000" pitchFamily="2" charset="-78"/>
                      </a:endParaRPr>
                    </a:p>
                  </a:txBody>
                  <a:tcPr/>
                </a:tc>
                <a:tc>
                  <a:txBody>
                    <a:bodyPr/>
                    <a:lstStyle/>
                    <a:p>
                      <a:pPr algn="ctr" rtl="1"/>
                      <a:r>
                        <a:rPr lang="fa-IR" dirty="0" smtClean="0">
                          <a:cs typeface="2  Baran" panose="00000400000000000000" pitchFamily="2" charset="-78"/>
                        </a:rPr>
                        <a:t>سال </a:t>
                      </a:r>
                      <a:endParaRPr lang="en-US" dirty="0">
                        <a:cs typeface="2  Baran" panose="00000400000000000000" pitchFamily="2" charset="-78"/>
                      </a:endParaRPr>
                    </a:p>
                  </a:txBody>
                  <a:tcPr/>
                </a:tc>
                <a:tc>
                  <a:txBody>
                    <a:bodyPr/>
                    <a:lstStyle/>
                    <a:p>
                      <a:pPr algn="ctr" rtl="1"/>
                      <a:r>
                        <a:rPr lang="fa-IR" dirty="0" smtClean="0">
                          <a:cs typeface="2  Baran" panose="00000400000000000000" pitchFamily="2" charset="-78"/>
                        </a:rPr>
                        <a:t>محدوده کار </a:t>
                      </a:r>
                      <a:endParaRPr lang="en-US" dirty="0">
                        <a:cs typeface="2  Baran" panose="00000400000000000000" pitchFamily="2" charset="-78"/>
                      </a:endParaRPr>
                    </a:p>
                  </a:txBody>
                  <a:tcPr/>
                </a:tc>
              </a:tr>
              <a:tr h="650828">
                <a:tc>
                  <a:txBody>
                    <a:bodyPr/>
                    <a:lstStyle/>
                    <a:p>
                      <a:pPr algn="ctr"/>
                      <a:r>
                        <a:rPr lang="en-US" dirty="0" smtClean="0">
                          <a:cs typeface="2  Baran" panose="00000400000000000000" pitchFamily="2" charset="-78"/>
                        </a:rPr>
                        <a:t>DENDRAL</a:t>
                      </a:r>
                      <a:endParaRPr lang="en-US" dirty="0">
                        <a:cs typeface="2  Baran" panose="00000400000000000000" pitchFamily="2" charset="-78"/>
                      </a:endParaRPr>
                    </a:p>
                  </a:txBody>
                  <a:tcPr/>
                </a:tc>
                <a:tc>
                  <a:txBody>
                    <a:bodyPr/>
                    <a:lstStyle/>
                    <a:p>
                      <a:pPr algn="r" rtl="1"/>
                      <a:r>
                        <a:rPr lang="fa-IR" dirty="0" smtClean="0">
                          <a:cs typeface="2  Baran" panose="00000400000000000000" pitchFamily="2" charset="-78"/>
                        </a:rPr>
                        <a:t>دانشگاه استانفورد آمریکا</a:t>
                      </a:r>
                      <a:endParaRPr lang="en-US" dirty="0">
                        <a:cs typeface="2  Baran" panose="00000400000000000000" pitchFamily="2" charset="-78"/>
                      </a:endParaRPr>
                    </a:p>
                  </a:txBody>
                  <a:tcPr/>
                </a:tc>
                <a:tc>
                  <a:txBody>
                    <a:bodyPr/>
                    <a:lstStyle/>
                    <a:p>
                      <a:pPr algn="ctr" rtl="1"/>
                      <a:r>
                        <a:rPr lang="fa-IR" dirty="0" smtClean="0">
                          <a:cs typeface="2  Baran" panose="00000400000000000000" pitchFamily="2" charset="-78"/>
                        </a:rPr>
                        <a:t>1965</a:t>
                      </a:r>
                      <a:endParaRPr lang="en-US" dirty="0">
                        <a:cs typeface="2  Baran" panose="00000400000000000000" pitchFamily="2" charset="-78"/>
                      </a:endParaRPr>
                    </a:p>
                  </a:txBody>
                  <a:tcPr/>
                </a:tc>
                <a:tc>
                  <a:txBody>
                    <a:bodyPr/>
                    <a:lstStyle/>
                    <a:p>
                      <a:pPr algn="r" rtl="1"/>
                      <a:r>
                        <a:rPr lang="fa-IR" dirty="0" smtClean="0">
                          <a:cs typeface="2  Baran" panose="00000400000000000000" pitchFamily="2" charset="-78"/>
                        </a:rPr>
                        <a:t>ساختارهای مولکولی داده شده را روی اجزاء</a:t>
                      </a:r>
                      <a:r>
                        <a:rPr lang="fa-IR" baseline="0" dirty="0" smtClean="0">
                          <a:cs typeface="2  Baran" panose="00000400000000000000" pitchFamily="2" charset="-78"/>
                        </a:rPr>
                        <a:t> تشکیل دهنده کشف می کند.</a:t>
                      </a:r>
                      <a:endParaRPr lang="en-US" dirty="0">
                        <a:cs typeface="2  Baran" panose="00000400000000000000" pitchFamily="2" charset="-78"/>
                      </a:endParaRPr>
                    </a:p>
                  </a:txBody>
                  <a:tcPr/>
                </a:tc>
              </a:tr>
              <a:tr h="869325">
                <a:tc>
                  <a:txBody>
                    <a:bodyPr/>
                    <a:lstStyle/>
                    <a:p>
                      <a:pPr algn="ctr"/>
                      <a:r>
                        <a:rPr lang="en-US" dirty="0" smtClean="0">
                          <a:cs typeface="2  Baran" panose="00000400000000000000" pitchFamily="2" charset="-78"/>
                        </a:rPr>
                        <a:t>MACSYMA</a:t>
                      </a:r>
                      <a:endParaRPr lang="en-US" dirty="0">
                        <a:cs typeface="2  Baran" panose="00000400000000000000" pitchFamily="2" charset="-78"/>
                      </a:endParaRPr>
                    </a:p>
                  </a:txBody>
                  <a:tcPr/>
                </a:tc>
                <a:tc>
                  <a:txBody>
                    <a:bodyPr/>
                    <a:lstStyle/>
                    <a:p>
                      <a:pPr algn="ctr" rtl="1"/>
                      <a:r>
                        <a:rPr lang="fa-IR" dirty="0" smtClean="0">
                          <a:cs typeface="2  Baran" panose="00000400000000000000" pitchFamily="2" charset="-78"/>
                        </a:rPr>
                        <a:t>هیت</a:t>
                      </a:r>
                      <a:r>
                        <a:rPr lang="fa-IR" baseline="0" dirty="0" smtClean="0">
                          <a:cs typeface="2  Baran" panose="00000400000000000000" pitchFamily="2" charset="-78"/>
                        </a:rPr>
                        <a:t> ـ آمریکا</a:t>
                      </a:r>
                      <a:endParaRPr lang="en-US" dirty="0">
                        <a:cs typeface="2  Baran" panose="00000400000000000000" pitchFamily="2" charset="-78"/>
                      </a:endParaRPr>
                    </a:p>
                  </a:txBody>
                  <a:tcPr/>
                </a:tc>
                <a:tc>
                  <a:txBody>
                    <a:bodyPr/>
                    <a:lstStyle/>
                    <a:p>
                      <a:pPr algn="ctr"/>
                      <a:r>
                        <a:rPr lang="fa-IR" dirty="0" smtClean="0">
                          <a:cs typeface="2  Baran" panose="00000400000000000000" pitchFamily="2" charset="-78"/>
                        </a:rPr>
                        <a:t>1968</a:t>
                      </a:r>
                      <a:endParaRPr lang="en-US" dirty="0">
                        <a:cs typeface="2  Baran" panose="00000400000000000000" pitchFamily="2" charset="-78"/>
                      </a:endParaRPr>
                    </a:p>
                  </a:txBody>
                  <a:tcPr/>
                </a:tc>
                <a:tc>
                  <a:txBody>
                    <a:bodyPr/>
                    <a:lstStyle/>
                    <a:p>
                      <a:pPr algn="r" rtl="1"/>
                      <a:r>
                        <a:rPr lang="fa-IR" dirty="0" smtClean="0">
                          <a:cs typeface="2  Baran" panose="00000400000000000000" pitchFamily="2" charset="-78"/>
                        </a:rPr>
                        <a:t>یک برنامه وسیع جذاب که انواع متفاوت از مسایل ریاضی را حل می کند و حساب</a:t>
                      </a:r>
                      <a:r>
                        <a:rPr lang="fa-IR" baseline="0" dirty="0" smtClean="0">
                          <a:cs typeface="2  Baran" panose="00000400000000000000" pitchFamily="2" charset="-78"/>
                        </a:rPr>
                        <a:t> انتگرال را در بر می گیرد</a:t>
                      </a:r>
                      <a:r>
                        <a:rPr lang="fa-IR" dirty="0" smtClean="0">
                          <a:cs typeface="2  Baran" panose="00000400000000000000" pitchFamily="2" charset="-78"/>
                        </a:rPr>
                        <a:t> </a:t>
                      </a:r>
                      <a:endParaRPr lang="en-US" dirty="0">
                        <a:cs typeface="2  Baran" panose="00000400000000000000" pitchFamily="2" charset="-78"/>
                      </a:endParaRPr>
                    </a:p>
                  </a:txBody>
                  <a:tcPr/>
                </a:tc>
              </a:tr>
              <a:tr h="869325">
                <a:tc>
                  <a:txBody>
                    <a:bodyPr/>
                    <a:lstStyle/>
                    <a:p>
                      <a:pPr algn="ctr"/>
                      <a:r>
                        <a:rPr lang="en-US" dirty="0" smtClean="0">
                          <a:cs typeface="2  Baran" panose="00000400000000000000" pitchFamily="2" charset="-78"/>
                        </a:rPr>
                        <a:t>PROSPECTOR</a:t>
                      </a:r>
                      <a:endParaRPr lang="en-US" dirty="0">
                        <a:cs typeface="2  Baran" panose="00000400000000000000" pitchFamily="2" charset="-78"/>
                      </a:endParaRPr>
                    </a:p>
                  </a:txBody>
                  <a:tcPr/>
                </a:tc>
                <a:tc>
                  <a:txBody>
                    <a:bodyPr/>
                    <a:lstStyle/>
                    <a:p>
                      <a:pPr algn="r" rtl="1"/>
                      <a:r>
                        <a:rPr lang="fa-IR" dirty="0" smtClean="0">
                          <a:cs typeface="2  Baran" panose="00000400000000000000" pitchFamily="2" charset="-78"/>
                        </a:rPr>
                        <a:t>موسسه</a:t>
                      </a:r>
                      <a:r>
                        <a:rPr lang="fa-IR" baseline="0" dirty="0" smtClean="0">
                          <a:cs typeface="2  Baran" panose="00000400000000000000" pitchFamily="2" charset="-78"/>
                        </a:rPr>
                        <a:t> تحقیقاتی استانفورد </a:t>
                      </a:r>
                      <a:endParaRPr lang="en-US" dirty="0">
                        <a:cs typeface="2  Baran" panose="00000400000000000000" pitchFamily="2" charset="-78"/>
                      </a:endParaRPr>
                    </a:p>
                  </a:txBody>
                  <a:tcPr/>
                </a:tc>
                <a:tc>
                  <a:txBody>
                    <a:bodyPr/>
                    <a:lstStyle/>
                    <a:p>
                      <a:pPr algn="ctr"/>
                      <a:r>
                        <a:rPr lang="fa-IR" dirty="0" smtClean="0">
                          <a:cs typeface="2  Baran" panose="00000400000000000000" pitchFamily="2" charset="-78"/>
                        </a:rPr>
                        <a:t>1974</a:t>
                      </a:r>
                      <a:endParaRPr lang="en-US" dirty="0">
                        <a:cs typeface="2  Baran" panose="00000400000000000000" pitchFamily="2" charset="-78"/>
                      </a:endParaRPr>
                    </a:p>
                  </a:txBody>
                  <a:tcPr/>
                </a:tc>
                <a:tc>
                  <a:txBody>
                    <a:bodyPr/>
                    <a:lstStyle/>
                    <a:p>
                      <a:pPr algn="r" rtl="1"/>
                      <a:r>
                        <a:rPr lang="fa-IR" dirty="0" smtClean="0">
                          <a:cs typeface="2  Baran" panose="00000400000000000000" pitchFamily="2" charset="-78"/>
                        </a:rPr>
                        <a:t>زمین</a:t>
                      </a:r>
                      <a:r>
                        <a:rPr lang="fa-IR" baseline="0" dirty="0" smtClean="0">
                          <a:cs typeface="2  Baran" panose="00000400000000000000" pitchFamily="2" charset="-78"/>
                        </a:rPr>
                        <a:t> شناسان در اکتشافات معدنی کمک می کند.همچنین می تواند یافته های زمین شناسان را در منطقه مهم پیشگویی کند  </a:t>
                      </a:r>
                      <a:endParaRPr lang="en-US" dirty="0">
                        <a:cs typeface="2  Baran" panose="00000400000000000000" pitchFamily="2" charset="-78"/>
                      </a:endParaRPr>
                    </a:p>
                  </a:txBody>
                  <a:tcPr/>
                </a:tc>
              </a:tr>
              <a:tr h="926087">
                <a:tc>
                  <a:txBody>
                    <a:bodyPr/>
                    <a:lstStyle/>
                    <a:p>
                      <a:pPr algn="ctr" rtl="1"/>
                      <a:r>
                        <a:rPr lang="en-US" dirty="0" smtClean="0">
                          <a:cs typeface="2  Baran" panose="00000400000000000000" pitchFamily="2" charset="-78"/>
                        </a:rPr>
                        <a:t>MYCIN</a:t>
                      </a:r>
                      <a:endParaRPr lang="en-US" dirty="0">
                        <a:cs typeface="2  Baran" panose="00000400000000000000" pitchFamily="2" charset="-78"/>
                      </a:endParaRPr>
                    </a:p>
                  </a:txBody>
                  <a:tcPr/>
                </a:tc>
                <a:tc>
                  <a:txBody>
                    <a:bodyPr/>
                    <a:lstStyle/>
                    <a:p>
                      <a:pPr algn="r" rtl="1"/>
                      <a:r>
                        <a:rPr lang="fa-IR" dirty="0" smtClean="0">
                          <a:cs typeface="2  Baran" panose="00000400000000000000" pitchFamily="2" charset="-78"/>
                        </a:rPr>
                        <a:t>دانشگاه استانفورد آمریکا </a:t>
                      </a:r>
                      <a:endParaRPr lang="en-US" dirty="0">
                        <a:cs typeface="2  Baran" panose="00000400000000000000" pitchFamily="2" charset="-78"/>
                      </a:endParaRPr>
                    </a:p>
                  </a:txBody>
                  <a:tcPr/>
                </a:tc>
                <a:tc>
                  <a:txBody>
                    <a:bodyPr/>
                    <a:lstStyle/>
                    <a:p>
                      <a:pPr algn="ctr" rtl="1"/>
                      <a:r>
                        <a:rPr lang="fa-IR" dirty="0" smtClean="0">
                          <a:cs typeface="2  Baran" panose="00000400000000000000" pitchFamily="2" charset="-78"/>
                        </a:rPr>
                        <a:t>1976</a:t>
                      </a:r>
                      <a:endParaRPr lang="en-US" dirty="0">
                        <a:cs typeface="2  Baran" panose="00000400000000000000" pitchFamily="2" charset="-78"/>
                      </a:endParaRPr>
                    </a:p>
                  </a:txBody>
                  <a:tcPr/>
                </a:tc>
                <a:tc>
                  <a:txBody>
                    <a:bodyPr/>
                    <a:lstStyle/>
                    <a:p>
                      <a:pPr algn="r" rtl="1"/>
                      <a:r>
                        <a:rPr lang="fa-IR" dirty="0" smtClean="0">
                          <a:cs typeface="2  Baran" panose="00000400000000000000" pitchFamily="2" charset="-78"/>
                        </a:rPr>
                        <a:t>یک</a:t>
                      </a:r>
                      <a:r>
                        <a:rPr lang="fa-IR" baseline="0" dirty="0" smtClean="0">
                          <a:cs typeface="2  Baran" panose="00000400000000000000" pitchFamily="2" charset="-78"/>
                        </a:rPr>
                        <a:t> سیستم پزشکی بی سابقه برای کمک به پزشکان در انتخاب آنتی بیوتیک ها یی برای منترل عفونت های پیشرفته و شدید</a:t>
                      </a:r>
                      <a:endParaRPr lang="en-US" dirty="0">
                        <a:cs typeface="2  Baran" panose="00000400000000000000" pitchFamily="2" charset="-78"/>
                      </a:endParaRPr>
                    </a:p>
                  </a:txBody>
                  <a:tcPr/>
                </a:tc>
              </a:tr>
              <a:tr h="650828">
                <a:tc>
                  <a:txBody>
                    <a:bodyPr/>
                    <a:lstStyle/>
                    <a:p>
                      <a:pPr algn="ctr" rtl="1"/>
                      <a:r>
                        <a:rPr lang="en-US" dirty="0" smtClean="0">
                          <a:cs typeface="2  Baran" panose="00000400000000000000" pitchFamily="2" charset="-78"/>
                        </a:rPr>
                        <a:t>XCON</a:t>
                      </a:r>
                      <a:endParaRPr lang="en-US" dirty="0">
                        <a:cs typeface="2  Baran" panose="00000400000000000000" pitchFamily="2" charset="-78"/>
                      </a:endParaRPr>
                    </a:p>
                  </a:txBody>
                  <a:tcPr/>
                </a:tc>
                <a:tc>
                  <a:txBody>
                    <a:bodyPr/>
                    <a:lstStyle/>
                    <a:p>
                      <a:pPr algn="ctr" rtl="1"/>
                      <a:r>
                        <a:rPr lang="en-US" b="0" dirty="0" smtClean="0">
                          <a:cs typeface="2  Baran" panose="00000400000000000000" pitchFamily="2" charset="-78"/>
                        </a:rPr>
                        <a:t>DEC</a:t>
                      </a:r>
                      <a:endParaRPr lang="en-US" b="0" dirty="0">
                        <a:cs typeface="2  Baran" panose="00000400000000000000" pitchFamily="2" charset="-78"/>
                      </a:endParaRPr>
                    </a:p>
                  </a:txBody>
                  <a:tcPr/>
                </a:tc>
                <a:tc>
                  <a:txBody>
                    <a:bodyPr/>
                    <a:lstStyle/>
                    <a:p>
                      <a:pPr algn="ctr"/>
                      <a:r>
                        <a:rPr lang="fa-IR" dirty="0" smtClean="0">
                          <a:cs typeface="2  Baran" panose="00000400000000000000" pitchFamily="2" charset="-78"/>
                        </a:rPr>
                        <a:t>1980</a:t>
                      </a:r>
                      <a:endParaRPr lang="en-US" dirty="0">
                        <a:cs typeface="2  Baran" panose="00000400000000000000" pitchFamily="2" charset="-78"/>
                      </a:endParaRPr>
                    </a:p>
                  </a:txBody>
                  <a:tcPr/>
                </a:tc>
                <a:tc>
                  <a:txBody>
                    <a:bodyPr/>
                    <a:lstStyle/>
                    <a:p>
                      <a:pPr algn="r" rtl="1"/>
                      <a:r>
                        <a:rPr lang="fa-IR" dirty="0" smtClean="0">
                          <a:cs typeface="2  Baran" panose="00000400000000000000" pitchFamily="2" charset="-78"/>
                        </a:rPr>
                        <a:t>در</a:t>
                      </a:r>
                      <a:r>
                        <a:rPr lang="fa-IR" baseline="0" dirty="0" smtClean="0">
                          <a:cs typeface="2  Baran" panose="00000400000000000000" pitchFamily="2" charset="-78"/>
                        </a:rPr>
                        <a:t> ساختار کامپیوتر های بزرگ </a:t>
                      </a:r>
                      <a:r>
                        <a:rPr lang="en-US" baseline="0" dirty="0" smtClean="0">
                          <a:cs typeface="2  Baran" panose="00000400000000000000" pitchFamily="2" charset="-78"/>
                        </a:rPr>
                        <a:t> Dec Vax </a:t>
                      </a:r>
                      <a:r>
                        <a:rPr lang="fa-IR" baseline="0" dirty="0" smtClean="0">
                          <a:cs typeface="2  Baran" panose="00000400000000000000" pitchFamily="2" charset="-78"/>
                        </a:rPr>
                        <a:t> کاربرد دارد </a:t>
                      </a:r>
                      <a:endParaRPr lang="en-US" dirty="0">
                        <a:cs typeface="2  Baran" panose="00000400000000000000" pitchFamily="2" charset="-78"/>
                      </a:endParaRPr>
                    </a:p>
                  </a:txBody>
                  <a:tcPr/>
                </a:tc>
              </a:tr>
            </a:tbl>
          </a:graphicData>
        </a:graphic>
      </p:graphicFrame>
    </p:spTree>
    <p:extLst>
      <p:ext uri="{BB962C8B-B14F-4D97-AF65-F5344CB8AC3E}">
        <p14:creationId xmlns:p14="http://schemas.microsoft.com/office/powerpoint/2010/main" val="4121502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98576428"/>
              </p:ext>
            </p:extLst>
          </p:nvPr>
        </p:nvGraphicFramePr>
        <p:xfrm>
          <a:off x="316319" y="1414129"/>
          <a:ext cx="8487438" cy="4389120"/>
        </p:xfrm>
        <a:graphic>
          <a:graphicData uri="http://schemas.openxmlformats.org/drawingml/2006/table">
            <a:tbl>
              <a:tblPr firstRow="1" bandRow="1">
                <a:tableStyleId>{5C22544A-7EE6-4342-B048-85BDC9FD1C3A}</a:tableStyleId>
              </a:tblPr>
              <a:tblGrid>
                <a:gridCol w="1451334"/>
                <a:gridCol w="2309536"/>
                <a:gridCol w="1595680"/>
                <a:gridCol w="3130888"/>
              </a:tblGrid>
              <a:tr h="364165">
                <a:tc>
                  <a:txBody>
                    <a:bodyPr/>
                    <a:lstStyle/>
                    <a:p>
                      <a:pPr algn="ctr" rtl="1"/>
                      <a:r>
                        <a:rPr lang="fa-IR" dirty="0" smtClean="0">
                          <a:cs typeface="2  Baran" panose="00000400000000000000" pitchFamily="2" charset="-78"/>
                        </a:rPr>
                        <a:t>نام </a:t>
                      </a:r>
                    </a:p>
                  </a:txBody>
                  <a:tcPr/>
                </a:tc>
                <a:tc>
                  <a:txBody>
                    <a:bodyPr/>
                    <a:lstStyle/>
                    <a:p>
                      <a:pPr algn="ctr" rtl="1"/>
                      <a:r>
                        <a:rPr lang="fa-IR" dirty="0" smtClean="0">
                          <a:cs typeface="2  Baran" panose="00000400000000000000" pitchFamily="2" charset="-78"/>
                        </a:rPr>
                        <a:t>توسعه دهنده </a:t>
                      </a:r>
                      <a:endParaRPr lang="en-US" dirty="0">
                        <a:cs typeface="2  Baran" panose="00000400000000000000" pitchFamily="2" charset="-78"/>
                      </a:endParaRPr>
                    </a:p>
                  </a:txBody>
                  <a:tcPr/>
                </a:tc>
                <a:tc>
                  <a:txBody>
                    <a:bodyPr/>
                    <a:lstStyle/>
                    <a:p>
                      <a:pPr algn="ctr" rtl="1"/>
                      <a:r>
                        <a:rPr lang="fa-IR" dirty="0" smtClean="0">
                          <a:cs typeface="2  Baran" panose="00000400000000000000" pitchFamily="2" charset="-78"/>
                        </a:rPr>
                        <a:t>سال تکمیل</a:t>
                      </a:r>
                      <a:r>
                        <a:rPr lang="fa-IR" baseline="0" dirty="0" smtClean="0">
                          <a:cs typeface="2  Baran" panose="00000400000000000000" pitchFamily="2" charset="-78"/>
                        </a:rPr>
                        <a:t> </a:t>
                      </a:r>
                      <a:endParaRPr lang="en-US" dirty="0">
                        <a:cs typeface="2  Baran" panose="00000400000000000000" pitchFamily="2" charset="-78"/>
                      </a:endParaRPr>
                    </a:p>
                  </a:txBody>
                  <a:tcPr/>
                </a:tc>
                <a:tc>
                  <a:txBody>
                    <a:bodyPr/>
                    <a:lstStyle/>
                    <a:p>
                      <a:pPr algn="ctr"/>
                      <a:r>
                        <a:rPr lang="fa-IR" dirty="0" smtClean="0">
                          <a:cs typeface="2  Baran" panose="00000400000000000000" pitchFamily="2" charset="-78"/>
                        </a:rPr>
                        <a:t>شرح </a:t>
                      </a:r>
                      <a:endParaRPr lang="en-US" dirty="0">
                        <a:cs typeface="2  Baran" panose="00000400000000000000" pitchFamily="2" charset="-78"/>
                      </a:endParaRPr>
                    </a:p>
                  </a:txBody>
                  <a:tcPr/>
                </a:tc>
              </a:tr>
              <a:tr h="910413">
                <a:tc>
                  <a:txBody>
                    <a:bodyPr/>
                    <a:lstStyle/>
                    <a:p>
                      <a:pPr algn="ctr"/>
                      <a:r>
                        <a:rPr lang="en-US" dirty="0" smtClean="0">
                          <a:cs typeface="2  Baran" panose="00000400000000000000" pitchFamily="2" charset="-78"/>
                        </a:rPr>
                        <a:t>GPSS</a:t>
                      </a:r>
                      <a:endParaRPr lang="en-US" dirty="0">
                        <a:cs typeface="2  Baran" panose="00000400000000000000" pitchFamily="2" charset="-78"/>
                      </a:endParaRPr>
                    </a:p>
                  </a:txBody>
                  <a:tcPr/>
                </a:tc>
                <a:tc>
                  <a:txBody>
                    <a:bodyPr/>
                    <a:lstStyle/>
                    <a:p>
                      <a:pPr algn="ctr"/>
                      <a:r>
                        <a:rPr lang="en-US" dirty="0" smtClean="0">
                          <a:cs typeface="2  Baran" panose="00000400000000000000" pitchFamily="2" charset="-78"/>
                        </a:rPr>
                        <a:t>NASA‚USA</a:t>
                      </a:r>
                      <a:endParaRPr lang="en-US" dirty="0">
                        <a:cs typeface="2  Baran" panose="00000400000000000000" pitchFamily="2" charset="-78"/>
                      </a:endParaRPr>
                    </a:p>
                  </a:txBody>
                  <a:tcPr/>
                </a:tc>
                <a:tc>
                  <a:txBody>
                    <a:bodyPr/>
                    <a:lstStyle/>
                    <a:p>
                      <a:pPr algn="ctr"/>
                      <a:r>
                        <a:rPr lang="fa-IR" dirty="0" smtClean="0">
                          <a:cs typeface="2  Baran" panose="00000400000000000000" pitchFamily="2" charset="-78"/>
                        </a:rPr>
                        <a:t>1993</a:t>
                      </a:r>
                      <a:endParaRPr lang="en-US" dirty="0">
                        <a:cs typeface="2  Baran" panose="00000400000000000000" pitchFamily="2" charset="-78"/>
                      </a:endParaRPr>
                    </a:p>
                  </a:txBody>
                  <a:tcPr/>
                </a:tc>
                <a:tc>
                  <a:txBody>
                    <a:bodyPr/>
                    <a:lstStyle/>
                    <a:p>
                      <a:pPr algn="r" rtl="1"/>
                      <a:r>
                        <a:rPr lang="fa-IR" dirty="0" smtClean="0">
                          <a:cs typeface="2  Baran" panose="00000400000000000000" pitchFamily="2" charset="-78"/>
                        </a:rPr>
                        <a:t>یک سیستم خبره زمان بندی که چرخه عملیات را برای فضا پیمای شاتل از یک پرواز تا پرواز بعدی زمانبندی می کند</a:t>
                      </a:r>
                      <a:endParaRPr lang="en-US" dirty="0">
                        <a:cs typeface="2  Baran" panose="00000400000000000000" pitchFamily="2" charset="-78"/>
                      </a:endParaRPr>
                    </a:p>
                  </a:txBody>
                  <a:tcPr/>
                </a:tc>
              </a:tr>
              <a:tr h="910413">
                <a:tc>
                  <a:txBody>
                    <a:bodyPr/>
                    <a:lstStyle/>
                    <a:p>
                      <a:pPr algn="ctr" rtl="1"/>
                      <a:r>
                        <a:rPr lang="en-US" dirty="0" smtClean="0">
                          <a:cs typeface="2  Baran" panose="00000400000000000000" pitchFamily="2" charset="-78"/>
                        </a:rPr>
                        <a:t>NSSP</a:t>
                      </a:r>
                      <a:endParaRPr lang="en-US" dirty="0">
                        <a:cs typeface="2  Baran" panose="00000400000000000000" pitchFamily="2" charset="-78"/>
                      </a:endParaRPr>
                    </a:p>
                  </a:txBody>
                  <a:tcPr/>
                </a:tc>
                <a:tc>
                  <a:txBody>
                    <a:bodyPr/>
                    <a:lstStyle/>
                    <a:p>
                      <a:pPr algn="ctr"/>
                      <a:r>
                        <a:rPr lang="en-US" dirty="0" smtClean="0">
                          <a:cs typeface="2  Baran" panose="00000400000000000000" pitchFamily="2" charset="-78"/>
                        </a:rPr>
                        <a:t>Nippon</a:t>
                      </a:r>
                      <a:r>
                        <a:rPr lang="en-US" baseline="0" dirty="0" smtClean="0">
                          <a:cs typeface="2  Baran" panose="00000400000000000000" pitchFamily="2" charset="-78"/>
                        </a:rPr>
                        <a:t> steel</a:t>
                      </a:r>
                      <a:endParaRPr lang="en-US" dirty="0">
                        <a:cs typeface="2  Baran" panose="00000400000000000000" pitchFamily="2" charset="-78"/>
                      </a:endParaRPr>
                    </a:p>
                  </a:txBody>
                  <a:tcPr/>
                </a:tc>
                <a:tc>
                  <a:txBody>
                    <a:bodyPr/>
                    <a:lstStyle/>
                    <a:p>
                      <a:pPr algn="ctr"/>
                      <a:r>
                        <a:rPr lang="fa-IR" dirty="0" smtClean="0">
                          <a:cs typeface="2  Baran" panose="00000400000000000000" pitchFamily="2" charset="-78"/>
                        </a:rPr>
                        <a:t>1992</a:t>
                      </a:r>
                      <a:endParaRPr lang="en-US" dirty="0">
                        <a:cs typeface="2  Baran" panose="00000400000000000000" pitchFamily="2" charset="-78"/>
                      </a:endParaRPr>
                    </a:p>
                  </a:txBody>
                  <a:tcPr/>
                </a:tc>
                <a:tc>
                  <a:txBody>
                    <a:bodyPr/>
                    <a:lstStyle/>
                    <a:p>
                      <a:pPr algn="r" rtl="1"/>
                      <a:r>
                        <a:rPr lang="fa-IR" dirty="0" smtClean="0">
                          <a:cs typeface="2  Baran" panose="00000400000000000000" pitchFamily="2" charset="-78"/>
                        </a:rPr>
                        <a:t>طرح</a:t>
                      </a:r>
                      <a:r>
                        <a:rPr lang="fa-IR" baseline="0" dirty="0" smtClean="0">
                          <a:cs typeface="2  Baran" panose="00000400000000000000" pitchFamily="2" charset="-78"/>
                        </a:rPr>
                        <a:t> یک سیستم خبره که برای نیازمندی های مشتری بکار برده شده و بر مبنای استدلال عمل می کند</a:t>
                      </a:r>
                      <a:endParaRPr lang="en-US" dirty="0">
                        <a:cs typeface="2  Baran" panose="00000400000000000000" pitchFamily="2" charset="-78"/>
                      </a:endParaRPr>
                    </a:p>
                  </a:txBody>
                  <a:tcPr/>
                </a:tc>
              </a:tr>
              <a:tr h="910413">
                <a:tc>
                  <a:txBody>
                    <a:bodyPr/>
                    <a:lstStyle/>
                    <a:p>
                      <a:pPr algn="ctr" rtl="1"/>
                      <a:r>
                        <a:rPr lang="en-US" dirty="0" smtClean="0">
                          <a:cs typeface="2  Baran" panose="00000400000000000000" pitchFamily="2" charset="-78"/>
                        </a:rPr>
                        <a:t>FRAUDWATCH</a:t>
                      </a:r>
                      <a:endParaRPr lang="en-US" dirty="0">
                        <a:cs typeface="2  Baran" panose="00000400000000000000" pitchFamily="2" charset="-78"/>
                      </a:endParaRPr>
                    </a:p>
                  </a:txBody>
                  <a:tcPr/>
                </a:tc>
                <a:tc>
                  <a:txBody>
                    <a:bodyPr/>
                    <a:lstStyle/>
                    <a:p>
                      <a:pPr algn="ctr" rtl="1"/>
                      <a:r>
                        <a:rPr lang="en-US" dirty="0" smtClean="0">
                          <a:cs typeface="2  Baran" panose="00000400000000000000" pitchFamily="2" charset="-78"/>
                        </a:rPr>
                        <a:t>Touche Ross‚UK</a:t>
                      </a:r>
                      <a:endParaRPr lang="en-US" dirty="0">
                        <a:cs typeface="2  Baran" panose="00000400000000000000" pitchFamily="2" charset="-78"/>
                      </a:endParaRPr>
                    </a:p>
                  </a:txBody>
                  <a:tcPr/>
                </a:tc>
                <a:tc>
                  <a:txBody>
                    <a:bodyPr/>
                    <a:lstStyle/>
                    <a:p>
                      <a:pPr algn="ctr" rtl="1"/>
                      <a:r>
                        <a:rPr lang="fa-IR" dirty="0" smtClean="0">
                          <a:cs typeface="2  Baran" panose="00000400000000000000" pitchFamily="2" charset="-78"/>
                        </a:rPr>
                        <a:t>1992</a:t>
                      </a:r>
                      <a:endParaRPr lang="en-US" dirty="0">
                        <a:cs typeface="2  Baran" panose="00000400000000000000" pitchFamily="2" charset="-78"/>
                      </a:endParaRPr>
                    </a:p>
                  </a:txBody>
                  <a:tcPr/>
                </a:tc>
                <a:tc>
                  <a:txBody>
                    <a:bodyPr/>
                    <a:lstStyle/>
                    <a:p>
                      <a:pPr algn="r" rtl="1"/>
                      <a:r>
                        <a:rPr lang="fa-IR" dirty="0" smtClean="0">
                          <a:cs typeface="2  Baran" panose="00000400000000000000" pitchFamily="2" charset="-78"/>
                        </a:rPr>
                        <a:t>سیستم</a:t>
                      </a:r>
                      <a:r>
                        <a:rPr lang="fa-IR" baseline="0" dirty="0" smtClean="0">
                          <a:cs typeface="2  Baran" panose="00000400000000000000" pitchFamily="2" charset="-78"/>
                        </a:rPr>
                        <a:t> خبره نمایش که توسط بانک </a:t>
                      </a:r>
                      <a:r>
                        <a:rPr lang="en-US" baseline="0" dirty="0" smtClean="0">
                          <a:cs typeface="2  Baran" panose="00000400000000000000" pitchFamily="2" charset="-78"/>
                        </a:rPr>
                        <a:t>Barclays</a:t>
                      </a:r>
                      <a:r>
                        <a:rPr lang="fa-IR" baseline="0" dirty="0" smtClean="0">
                          <a:cs typeface="2  Baran" panose="00000400000000000000" pitchFamily="2" charset="-78"/>
                        </a:rPr>
                        <a:t>برای تشخیص کلاه برداری در کارت های شناسایی استفاده می شود</a:t>
                      </a:r>
                      <a:endParaRPr lang="en-US" dirty="0">
                        <a:cs typeface="2  Baran" panose="00000400000000000000" pitchFamily="2" charset="-78"/>
                      </a:endParaRPr>
                    </a:p>
                  </a:txBody>
                  <a:tcPr/>
                </a:tc>
              </a:tr>
              <a:tr h="637289">
                <a:tc>
                  <a:txBody>
                    <a:bodyPr/>
                    <a:lstStyle/>
                    <a:p>
                      <a:pPr algn="ctr" rtl="1"/>
                      <a:r>
                        <a:rPr lang="en-US" dirty="0" smtClean="0">
                          <a:cs typeface="2  Baran" panose="00000400000000000000" pitchFamily="2" charset="-78"/>
                        </a:rPr>
                        <a:t>DART</a:t>
                      </a:r>
                      <a:endParaRPr lang="en-US" dirty="0">
                        <a:cs typeface="2  Baran" panose="00000400000000000000" pitchFamily="2" charset="-78"/>
                      </a:endParaRPr>
                    </a:p>
                  </a:txBody>
                  <a:tcPr/>
                </a:tc>
                <a:tc>
                  <a:txBody>
                    <a:bodyPr/>
                    <a:lstStyle/>
                    <a:p>
                      <a:pPr algn="ctr" rtl="1"/>
                      <a:r>
                        <a:rPr lang="en-US" dirty="0" smtClean="0">
                          <a:cs typeface="2  Baran" panose="00000400000000000000" pitchFamily="2" charset="-78"/>
                        </a:rPr>
                        <a:t>DARPA‚USA</a:t>
                      </a:r>
                      <a:endParaRPr lang="en-US" dirty="0">
                        <a:cs typeface="2  Baran" panose="00000400000000000000" pitchFamily="2" charset="-78"/>
                      </a:endParaRPr>
                    </a:p>
                  </a:txBody>
                  <a:tcPr/>
                </a:tc>
                <a:tc>
                  <a:txBody>
                    <a:bodyPr/>
                    <a:lstStyle/>
                    <a:p>
                      <a:pPr algn="ctr" rtl="1"/>
                      <a:r>
                        <a:rPr lang="fa-IR" dirty="0" smtClean="0">
                          <a:cs typeface="2  Baran" panose="00000400000000000000" pitchFamily="2" charset="-78"/>
                        </a:rPr>
                        <a:t>1990</a:t>
                      </a:r>
                      <a:endParaRPr lang="en-US" dirty="0">
                        <a:cs typeface="2  Baran" panose="00000400000000000000" pitchFamily="2" charset="-78"/>
                      </a:endParaRPr>
                    </a:p>
                  </a:txBody>
                  <a:tcPr/>
                </a:tc>
                <a:tc>
                  <a:txBody>
                    <a:bodyPr/>
                    <a:lstStyle/>
                    <a:p>
                      <a:pPr algn="r" rtl="1"/>
                      <a:r>
                        <a:rPr lang="fa-IR" dirty="0" smtClean="0">
                          <a:cs typeface="2  Baran" panose="00000400000000000000" pitchFamily="2" charset="-78"/>
                        </a:rPr>
                        <a:t>سیستم خبره که برای برنامه ریزی منطقی بکار می رود</a:t>
                      </a:r>
                      <a:endParaRPr lang="en-US" dirty="0">
                        <a:cs typeface="2  Baran" panose="00000400000000000000" pitchFamily="2" charset="-78"/>
                      </a:endParaRPr>
                    </a:p>
                  </a:txBody>
                  <a:tcPr/>
                </a:tc>
              </a:tr>
              <a:tr h="637289">
                <a:tc>
                  <a:txBody>
                    <a:bodyPr/>
                    <a:lstStyle/>
                    <a:p>
                      <a:pPr algn="ctr" rtl="1"/>
                      <a:r>
                        <a:rPr lang="en-US" dirty="0" smtClean="0">
                          <a:cs typeface="2  Baran" panose="00000400000000000000" pitchFamily="2" charset="-78"/>
                        </a:rPr>
                        <a:t>LINKMAN</a:t>
                      </a:r>
                      <a:endParaRPr lang="en-US" dirty="0">
                        <a:cs typeface="2  Baran" panose="00000400000000000000" pitchFamily="2" charset="-78"/>
                      </a:endParaRPr>
                    </a:p>
                  </a:txBody>
                  <a:tcPr/>
                </a:tc>
                <a:tc>
                  <a:txBody>
                    <a:bodyPr/>
                    <a:lstStyle/>
                    <a:p>
                      <a:r>
                        <a:rPr lang="en-US" dirty="0" smtClean="0"/>
                        <a:t>Blue</a:t>
                      </a:r>
                      <a:r>
                        <a:rPr lang="en-US" baseline="0" dirty="0" smtClean="0"/>
                        <a:t> Circle pic‚UK</a:t>
                      </a:r>
                      <a:endParaRPr lang="en-US" dirty="0"/>
                    </a:p>
                  </a:txBody>
                  <a:tcPr/>
                </a:tc>
                <a:tc>
                  <a:txBody>
                    <a:bodyPr/>
                    <a:lstStyle/>
                    <a:p>
                      <a:pPr algn="ctr"/>
                      <a:r>
                        <a:rPr lang="fa-IR" dirty="0" smtClean="0">
                          <a:cs typeface="2  Baran" panose="00000400000000000000" pitchFamily="2" charset="-78"/>
                        </a:rPr>
                        <a:t>1991</a:t>
                      </a:r>
                      <a:endParaRPr lang="en-US" dirty="0">
                        <a:cs typeface="2  Baran" panose="00000400000000000000" pitchFamily="2" charset="-78"/>
                      </a:endParaRPr>
                    </a:p>
                  </a:txBody>
                  <a:tcPr/>
                </a:tc>
                <a:tc>
                  <a:txBody>
                    <a:bodyPr/>
                    <a:lstStyle/>
                    <a:p>
                      <a:pPr algn="r" rtl="1"/>
                      <a:r>
                        <a:rPr lang="fa-IR" dirty="0" smtClean="0">
                          <a:cs typeface="2  Baran" panose="00000400000000000000" pitchFamily="2" charset="-78"/>
                        </a:rPr>
                        <a:t>سیستم خبره کنترل فرآیند که برای کنترل انرژی مصزفی در تولید بکار می رود</a:t>
                      </a:r>
                      <a:endParaRPr lang="en-US" dirty="0">
                        <a:cs typeface="2  Baran" panose="00000400000000000000" pitchFamily="2" charset="-78"/>
                      </a:endParaRPr>
                    </a:p>
                  </a:txBody>
                  <a:tcPr/>
                </a:tc>
              </a:tr>
            </a:tbl>
          </a:graphicData>
        </a:graphic>
      </p:graphicFrame>
      <p:sp>
        <p:nvSpPr>
          <p:cNvPr id="6" name="Title 1"/>
          <p:cNvSpPr>
            <a:spLocks noGrp="1"/>
          </p:cNvSpPr>
          <p:nvPr>
            <p:ph type="title"/>
          </p:nvPr>
        </p:nvSpPr>
        <p:spPr>
          <a:xfrm>
            <a:off x="656069" y="818706"/>
            <a:ext cx="8339075" cy="502093"/>
          </a:xfrm>
        </p:spPr>
        <p:txBody>
          <a:bodyPr>
            <a:normAutofit/>
          </a:bodyPr>
          <a:lstStyle/>
          <a:p>
            <a:pPr algn="ctr" rtl="1"/>
            <a:r>
              <a:rPr lang="fa-IR" sz="1800" dirty="0" smtClean="0">
                <a:cs typeface="2  Baran" panose="00000400000000000000" pitchFamily="2" charset="-78"/>
              </a:rPr>
              <a:t> </a:t>
            </a:r>
            <a:r>
              <a:rPr lang="fa-IR" sz="1800" dirty="0" smtClean="0">
                <a:solidFill>
                  <a:schemeClr val="tx1">
                    <a:lumMod val="75000"/>
                    <a:lumOff val="25000"/>
                  </a:schemeClr>
                </a:solidFill>
                <a:cs typeface="2  Baran" panose="00000400000000000000" pitchFamily="2" charset="-78"/>
              </a:rPr>
              <a:t>جدول 2-1 : یشرفت سیستم های خبره از سال 1990 تا کنون </a:t>
            </a:r>
            <a:endParaRPr lang="en-US" sz="1800" dirty="0">
              <a:solidFill>
                <a:schemeClr val="tx1">
                  <a:lumMod val="75000"/>
                  <a:lumOff val="25000"/>
                </a:schemeClr>
              </a:solidFill>
              <a:cs typeface="2  Baran" panose="00000400000000000000" pitchFamily="2" charset="-78"/>
            </a:endParaRPr>
          </a:p>
        </p:txBody>
      </p:sp>
    </p:spTree>
    <p:extLst>
      <p:ext uri="{BB962C8B-B14F-4D97-AF65-F5344CB8AC3E}">
        <p14:creationId xmlns:p14="http://schemas.microsoft.com/office/powerpoint/2010/main" val="786098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441</TotalTime>
  <Words>2110</Words>
  <Application>Microsoft Office PowerPoint</Application>
  <PresentationFormat>Widescreen</PresentationFormat>
  <Paragraphs>101</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_MRT_Khodkar</vt:lpstr>
      <vt:lpstr>2  Baran</vt:lpstr>
      <vt:lpstr>Arial</vt:lpstr>
      <vt:lpstr>Tahoma</vt:lpstr>
      <vt:lpstr>Trebuchet MS</vt:lpstr>
      <vt:lpstr>Wingdings</vt:lpstr>
      <vt:lpstr>Wingdings 3</vt:lpstr>
      <vt:lpstr>Facet</vt:lpstr>
      <vt:lpstr>بسم الله الرحمن الرحیم</vt:lpstr>
      <vt:lpstr>سیستم های خبره زمین شناسی Prospector </vt:lpstr>
      <vt:lpstr>مقدمه:</vt:lpstr>
      <vt:lpstr>روش تحقیق:</vt:lpstr>
      <vt:lpstr>PowerPoint Presentation</vt:lpstr>
      <vt:lpstr>این سیستم با  DEC PDP10 اجرا می شود. این سیستم خبره منظور تصمیم گیری در مورد کاوش معادن طراحی شده است . می توان گفت یک متخصص در امر زمین شناسی است که احتمال وجود رسوبات معدنی را در یک ناحیه بخصوص پیش بینی می کند.  به طور معمول می توان سیستم را این گونه توصیف کرد:اول مشخص کردن هدف و دادن اطلاعات در خواست شده سیستم توسط کاربر،دوم سیستم بعد از گرفتن اطلاعات مشاهدات و اطلاعات گرفته شده را با مدل های ذخیره شده بررسی و تست می کند،سوم سیستم از شباهت و تفاوت و اطلاعات ناپیدا یادداشت برداری می کند، چهارم سیستم در صورت لزوم در خواست اطلاعات اضافی می کند و در نهایت سیستم نتیجه نهایی مبنی بر اطلاعات زمین شناسی ورودی را ارائه می دهد.  </vt:lpstr>
      <vt:lpstr>PowerPoint Presentation</vt:lpstr>
      <vt:lpstr>PowerPoint Presentation</vt:lpstr>
      <vt:lpstr> جدول 2-1 : یشرفت سیستم های خبره از سال 1990 تا کنون </vt:lpstr>
      <vt:lpstr>PowerPoint Presentation</vt:lpstr>
      <vt:lpstr>PowerPoint Presentation</vt:lpstr>
      <vt:lpstr>PowerPoint Presentation</vt:lpstr>
      <vt:lpstr>         پایان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Hamid N</dc:creator>
  <cp:lastModifiedBy>Hamid N</cp:lastModifiedBy>
  <cp:revision>43</cp:revision>
  <dcterms:created xsi:type="dcterms:W3CDTF">2014-12-26T00:40:57Z</dcterms:created>
  <dcterms:modified xsi:type="dcterms:W3CDTF">2014-12-26T21:08:14Z</dcterms:modified>
</cp:coreProperties>
</file>