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F955DAF-4F8E-4507-B11A-C578CF17424D}" type="datetimeFigureOut">
              <a:rPr lang="en-US" smtClean="0"/>
              <a:t>12/26/2014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C594C8-284A-4AB1-98AB-A1C4C69C6B73}"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955DAF-4F8E-4507-B11A-C578CF17424D}" type="datetimeFigureOut">
              <a:rPr lang="en-US" smtClean="0"/>
              <a:t>12/26/2014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C594C8-284A-4AB1-98AB-A1C4C69C6B7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955DAF-4F8E-4507-B11A-C578CF17424D}" type="datetimeFigureOut">
              <a:rPr lang="en-US" smtClean="0"/>
              <a:t>12/26/2014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C594C8-284A-4AB1-98AB-A1C4C69C6B7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955DAF-4F8E-4507-B11A-C578CF17424D}" type="datetimeFigureOut">
              <a:rPr lang="en-US" smtClean="0"/>
              <a:t>12/26/2014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C594C8-284A-4AB1-98AB-A1C4C69C6B7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955DAF-4F8E-4507-B11A-C578CF17424D}" type="datetimeFigureOut">
              <a:rPr lang="en-US" smtClean="0"/>
              <a:t>12/26/2014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C594C8-284A-4AB1-98AB-A1C4C69C6B73}"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F955DAF-4F8E-4507-B11A-C578CF17424D}" type="datetimeFigureOut">
              <a:rPr lang="en-US" smtClean="0"/>
              <a:t>12/26/2014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BC594C8-284A-4AB1-98AB-A1C4C69C6B73}"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955DAF-4F8E-4507-B11A-C578CF17424D}" type="datetimeFigureOut">
              <a:rPr lang="en-US" smtClean="0"/>
              <a:t>12/26/2014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BC594C8-284A-4AB1-98AB-A1C4C69C6B73}"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955DAF-4F8E-4507-B11A-C578CF17424D}" type="datetimeFigureOut">
              <a:rPr lang="en-US" smtClean="0"/>
              <a:t>12/26/2014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BC594C8-284A-4AB1-98AB-A1C4C69C6B7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955DAF-4F8E-4507-B11A-C578CF17424D}" type="datetimeFigureOut">
              <a:rPr lang="en-US" smtClean="0"/>
              <a:t>12/26/2014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BC594C8-284A-4AB1-98AB-A1C4C69C6B7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955DAF-4F8E-4507-B11A-C578CF17424D}" type="datetimeFigureOut">
              <a:rPr lang="en-US" smtClean="0"/>
              <a:t>12/26/2014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BC594C8-284A-4AB1-98AB-A1C4C69C6B73}"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8F955DAF-4F8E-4507-B11A-C578CF17424D}" type="datetimeFigureOut">
              <a:rPr lang="en-US" smtClean="0"/>
              <a:t>12/26/2014</a:t>
            </a:fld>
            <a:endParaRPr lang="en-US" dirty="0"/>
          </a:p>
        </p:txBody>
      </p:sp>
      <p:sp>
        <p:nvSpPr>
          <p:cNvPr id="9" name="Slide Number Placeholder 8"/>
          <p:cNvSpPr>
            <a:spLocks noGrp="1"/>
          </p:cNvSpPr>
          <p:nvPr>
            <p:ph type="sldNum" sz="quarter" idx="11"/>
          </p:nvPr>
        </p:nvSpPr>
        <p:spPr/>
        <p:txBody>
          <a:bodyPr/>
          <a:lstStyle/>
          <a:p>
            <a:fld id="{ABC594C8-284A-4AB1-98AB-A1C4C69C6B73}"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BC594C8-284A-4AB1-98AB-A1C4C69C6B73}"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8F955DAF-4F8E-4507-B11A-C578CF17424D}" type="datetimeFigureOut">
              <a:rPr lang="en-US" smtClean="0"/>
              <a:t>12/26/2014</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بسم الله الرحمن الرحیم</a:t>
            </a:r>
            <a:br>
              <a:rPr lang="fa-IR" dirty="0" smtClean="0"/>
            </a:br>
            <a:endParaRPr lang="en-US" dirty="0"/>
          </a:p>
        </p:txBody>
      </p:sp>
    </p:spTree>
    <p:extLst>
      <p:ext uri="{BB962C8B-B14F-4D97-AF65-F5344CB8AC3E}">
        <p14:creationId xmlns:p14="http://schemas.microsoft.com/office/powerpoint/2010/main" val="10994431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548680"/>
            <a:ext cx="7560840" cy="5909310"/>
          </a:xfrm>
          <a:prstGeom prst="rect">
            <a:avLst/>
          </a:prstGeom>
        </p:spPr>
        <p:txBody>
          <a:bodyPr wrap="square">
            <a:spAutoFit/>
          </a:bodyPr>
          <a:lstStyle/>
          <a:p>
            <a:pPr algn="r" rtl="1"/>
            <a:r>
              <a:rPr lang="fa-IR" dirty="0" smtClean="0"/>
              <a:t>زنبورهای دیده ور </a:t>
            </a:r>
            <a:r>
              <a:rPr lang="en-US" dirty="0"/>
              <a:t>(</a:t>
            </a:r>
            <a:r>
              <a:rPr lang="en-US" dirty="0" smtClean="0"/>
              <a:t>n)، </a:t>
            </a:r>
            <a:r>
              <a:rPr lang="fa-IR" dirty="0" smtClean="0"/>
              <a:t>تعداد مکانهای انتخاب شده از مکانهای بازدید شده</a:t>
            </a:r>
            <a:r>
              <a:rPr lang="en-US" dirty="0"/>
              <a:t>(</a:t>
            </a:r>
            <a:r>
              <a:rPr lang="en-US" dirty="0" smtClean="0"/>
              <a:t>m)، </a:t>
            </a:r>
            <a:r>
              <a:rPr lang="fa-IR" dirty="0" smtClean="0"/>
              <a:t>تعداد بهترین مکان ها از مکانهای انتخاب شده </a:t>
            </a:r>
            <a:r>
              <a:rPr lang="en-US" dirty="0" smtClean="0"/>
              <a:t>(e)، </a:t>
            </a:r>
            <a:r>
              <a:rPr lang="fa-IR" dirty="0" smtClean="0"/>
              <a:t>تعداد زنبورهای تازه نفس استخدام شده برای بهترین مکانهای</a:t>
            </a:r>
            <a:r>
              <a:rPr lang="en-US" dirty="0" smtClean="0"/>
              <a:t>e(nep)، </a:t>
            </a:r>
            <a:r>
              <a:rPr lang="fa-IR" dirty="0" smtClean="0"/>
              <a:t>تعداد زنبورهای استخدام شده برای سایر (</a:t>
            </a:r>
            <a:r>
              <a:rPr lang="en-US" dirty="0" smtClean="0"/>
              <a:t>(m-e </a:t>
            </a:r>
            <a:r>
              <a:rPr lang="fa-IR" dirty="0" smtClean="0"/>
              <a:t>مکان های انتخاب شده </a:t>
            </a:r>
            <a:r>
              <a:rPr lang="en-US" dirty="0" smtClean="0"/>
              <a:t> (nsp)، </a:t>
            </a:r>
            <a:r>
              <a:rPr lang="fa-IR" dirty="0" smtClean="0"/>
              <a:t>اندازه اولیه قطعه زمینها </a:t>
            </a:r>
            <a:r>
              <a:rPr lang="en-US" dirty="0" smtClean="0"/>
              <a:t>(ngh)</a:t>
            </a:r>
            <a:r>
              <a:rPr lang="fa-IR" dirty="0" smtClean="0"/>
              <a:t>که شامل مکان و همسایه های آن می شود و معیار توقف الگوریتم.</a:t>
            </a:r>
            <a:endParaRPr lang="en-US" dirty="0"/>
          </a:p>
          <a:p>
            <a:pPr algn="r" rtl="1"/>
            <a:r>
              <a:rPr lang="fa-IR" dirty="0" smtClean="0"/>
              <a:t>الگوریتم با </a:t>
            </a:r>
            <a:r>
              <a:rPr lang="en-US" dirty="0" smtClean="0"/>
              <a:t>n </a:t>
            </a:r>
            <a:r>
              <a:rPr lang="fa-IR" dirty="0" smtClean="0"/>
              <a:t>زنبور دیده ور که به صورت تصادفی در فضای جستجو قرار می گیرند شروع می شود . تابع شایستگی مکان هایی که توسط زنبورهای دیده ور ملاقات می شوند در مرحله 2 ارزیابی می شود.</a:t>
            </a:r>
          </a:p>
          <a:p>
            <a:pPr algn="r" rtl="1"/>
            <a:r>
              <a:rPr lang="fa-IR" dirty="0" smtClean="0"/>
              <a:t>1- مقدار دهی اولیه جمعیت با راه حلهای تصادفی</a:t>
            </a:r>
          </a:p>
          <a:p>
            <a:pPr algn="r" rtl="1"/>
            <a:r>
              <a:rPr lang="fa-IR" dirty="0" smtClean="0"/>
              <a:t>2- ارزیابی تابع شایستگی جمعیت</a:t>
            </a:r>
          </a:p>
          <a:p>
            <a:pPr algn="r" rtl="1"/>
            <a:r>
              <a:rPr lang="fa-IR" dirty="0" smtClean="0"/>
              <a:t>3- تا زمانی که (شرط توقف ملاقات نشده است )تشکیل جمعیت جدید.</a:t>
            </a:r>
          </a:p>
          <a:p>
            <a:pPr algn="r" rtl="1"/>
            <a:r>
              <a:rPr lang="fa-IR" dirty="0" smtClean="0"/>
              <a:t>4- انتخاب مکان هایی برای جستجوی همسایه ها</a:t>
            </a:r>
          </a:p>
          <a:p>
            <a:pPr algn="r" rtl="1"/>
            <a:r>
              <a:rPr lang="fa-IR" dirty="0" smtClean="0"/>
              <a:t>5- استخدام زنبورها برای مکانهای جدید (زنبورهای بیشتر برای بهترین مکان های </a:t>
            </a:r>
            <a:r>
              <a:rPr lang="en-US" dirty="0" smtClean="0"/>
              <a:t>e</a:t>
            </a:r>
            <a:r>
              <a:rPr lang="fa-IR" dirty="0" smtClean="0"/>
              <a:t>)</a:t>
            </a:r>
          </a:p>
          <a:p>
            <a:pPr algn="r" rtl="1"/>
            <a:r>
              <a:rPr lang="fa-IR" dirty="0" smtClean="0"/>
              <a:t>6- انتخاب مناسب ترین زنبور از هر قطعه زمین گل</a:t>
            </a:r>
          </a:p>
          <a:p>
            <a:pPr algn="r" rtl="1"/>
            <a:r>
              <a:rPr lang="fa-IR" dirty="0" smtClean="0"/>
              <a:t>7- تخصیص زنبورهای باقی مانده برای جستجوی تصادفی و ارزیابی شایستگی های آنها</a:t>
            </a:r>
          </a:p>
          <a:p>
            <a:pPr algn="r" rtl="1"/>
            <a:r>
              <a:rPr lang="fa-IR" dirty="0" smtClean="0"/>
              <a:t>8- پایان حلقه.</a:t>
            </a:r>
            <a:endParaRPr lang="en-US" dirty="0" smtClean="0"/>
          </a:p>
          <a:p>
            <a:pPr algn="r" rtl="1"/>
            <a:endParaRPr lang="en-US" dirty="0" smtClean="0"/>
          </a:p>
          <a:p>
            <a:pPr algn="r" rtl="1"/>
            <a:endParaRPr lang="en-US" dirty="0"/>
          </a:p>
          <a:p>
            <a:pPr algn="r" rtl="1"/>
            <a:endParaRPr lang="en-US" dirty="0" smtClean="0"/>
          </a:p>
          <a:p>
            <a:pPr algn="r" rtl="1"/>
            <a:endParaRPr lang="en-US" dirty="0"/>
          </a:p>
          <a:p>
            <a:pPr algn="r" rtl="1"/>
            <a:endParaRPr lang="fa-IR" dirty="0" smtClean="0"/>
          </a:p>
          <a:p>
            <a:pPr algn="r" rtl="1"/>
            <a:endParaRPr lang="fa-IR"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5956" y="4509120"/>
            <a:ext cx="1878013" cy="2236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57311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4" y="332656"/>
            <a:ext cx="7632848" cy="5078313"/>
          </a:xfrm>
          <a:prstGeom prst="rect">
            <a:avLst/>
          </a:prstGeom>
        </p:spPr>
        <p:txBody>
          <a:bodyPr wrap="square">
            <a:spAutoFit/>
          </a:bodyPr>
          <a:lstStyle/>
          <a:p>
            <a:pPr algn="r" rtl="1"/>
            <a:r>
              <a:rPr lang="fa-IR" dirty="0" smtClean="0"/>
              <a:t>در مرحله 4 زنبورهایی که بالاترین شایستگی را دارند به عنوان "زنبورهای انتخاب شده" انتخاب می شوند و مکان های ملاقات شده توسط آنها برای جستجوی همسایگی انتخاب می شود. سپس، در مرحله های 5 و 6، الگوریتم جستجوها را در همسایگی های مکانهای انتخاب شده هدایت می کند، و زنبورهای بیشتری را نزدیک بهترین مکانهای </a:t>
            </a:r>
            <a:r>
              <a:rPr lang="en-US" dirty="0" smtClean="0"/>
              <a:t>e </a:t>
            </a:r>
            <a:r>
              <a:rPr lang="fa-IR" dirty="0" smtClean="0"/>
              <a:t>تخصیص می دهد. زنبورها می توانند مستقیماً بر اساس شایستگی مکان هایی که آنها ملاقاتش کرده اند انتخاب شوند. متناوباً ، مقادیر شایستگی برای تعیین احتمال اینکه کدام زنبورها انتخاب خواهند شد استفاده می شوند.</a:t>
            </a:r>
            <a:endParaRPr lang="en-US" dirty="0" smtClean="0"/>
          </a:p>
          <a:p>
            <a:pPr algn="r" rtl="1"/>
            <a:r>
              <a:rPr lang="fa-IR" dirty="0" smtClean="0"/>
              <a:t>جستجوها در همسایگی بهترین مکانهای </a:t>
            </a:r>
            <a:r>
              <a:rPr lang="en-US" dirty="0" smtClean="0"/>
              <a:t>e </a:t>
            </a:r>
            <a:r>
              <a:rPr lang="fa-IR" dirty="0" smtClean="0"/>
              <a:t>که راه حلهای امید بخشتری را ارائه می دهد ، نسبت به سایر زنبورهای انتخاب شده ، به واسطه فرستادن زنبورهای تازه نفس بیشتر برای پیروی از آنها با جزئیات بیشتری همراه می شود. همراه با دیده وری، این نفر گیری تفاضلی کلید عملیات در الگوریتم زنبور عسل است.</a:t>
            </a:r>
            <a:endParaRPr lang="en-US" dirty="0" smtClean="0"/>
          </a:p>
          <a:p>
            <a:pPr algn="r" rtl="1"/>
            <a:r>
              <a:rPr lang="fa-IR" dirty="0" smtClean="0"/>
              <a:t>به هر حال، در مرحله 6 برای هر قطعه زمین تنها زنبور عسلی با بالاترین شایستگی انتخاب خواهد شد تا جمعیت زنبور عسل بعدی را تشکیل دهد. در طبیعت چنین محدودیتی وجود ندارد، این محدودیت در اینجا برای کاهش نقاط مورد کاوش قرار گرفته معرفی شده است. در مرحله 7، زنبورهای باقی مانده در جمعیت به صورت تصادفی در اطراف فضای جستجو تخصیص می یابند تا برای راه حلهای بالقوه جدید دیده وری کنند. این مراحل تا زمانی که یک معیار توقف ملاقات شود تکرار می یابد. در انتهای هر تکرار، کلونی دو بخش در جمعیت جدید خود دارد.</a:t>
            </a:r>
            <a:endParaRPr lang="en-US" dirty="0"/>
          </a:p>
          <a:p>
            <a:pPr algn="r" rtl="1"/>
            <a:r>
              <a:rPr lang="fa-IR" dirty="0" smtClean="0"/>
              <a:t>نمایندگانی از هر قطعه زمین انتخاب شده و سایر زنبورهای دیده وری که برای انجام جستجوهای تصادفی تخصیص می یابند.</a:t>
            </a:r>
            <a:endParaRPr lang="en-US" dirty="0"/>
          </a:p>
        </p:txBody>
      </p:sp>
    </p:spTree>
    <p:extLst>
      <p:ext uri="{BB962C8B-B14F-4D97-AF65-F5344CB8AC3E}">
        <p14:creationId xmlns:p14="http://schemas.microsoft.com/office/powerpoint/2010/main" val="9012738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412776"/>
            <a:ext cx="7543800" cy="2593975"/>
          </a:xfrm>
        </p:spPr>
        <p:txBody>
          <a:bodyPr/>
          <a:lstStyle/>
          <a:p>
            <a:pPr algn="ctr" rtl="1"/>
            <a:r>
              <a:rPr lang="fa-IR" sz="5400" dirty="0" smtClean="0">
                <a:cs typeface="+mn-cs"/>
              </a:rPr>
              <a:t>با تشکر از توجه شما</a:t>
            </a:r>
            <a:endParaRPr lang="en-US" sz="5400" dirty="0">
              <a:cs typeface="+mn-cs"/>
            </a:endParaRPr>
          </a:p>
        </p:txBody>
      </p:sp>
    </p:spTree>
    <p:extLst>
      <p:ext uri="{BB962C8B-B14F-4D97-AF65-F5344CB8AC3E}">
        <p14:creationId xmlns:p14="http://schemas.microsoft.com/office/powerpoint/2010/main" val="3313696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7776864" cy="1143000"/>
          </a:xfrm>
        </p:spPr>
        <p:txBody>
          <a:bodyPr/>
          <a:lstStyle/>
          <a:p>
            <a:pPr algn="r" rtl="1"/>
            <a:r>
              <a:rPr lang="fa-IR" sz="2400" dirty="0"/>
              <a:t>الگوریتم کلونی زنبور عسل مصنوعی </a:t>
            </a:r>
            <a:r>
              <a:rPr lang="en-US" sz="2400" dirty="0"/>
              <a:t>Artificial Bee Colony (ABC) </a:t>
            </a:r>
            <a:r>
              <a:rPr lang="en-US" sz="2400" dirty="0" smtClean="0"/>
              <a:t>Algorithm</a:t>
            </a:r>
            <a:endParaRPr lang="en-US" sz="24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9952" y="1772816"/>
            <a:ext cx="3810000" cy="2859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2082588" y="5373216"/>
            <a:ext cx="2100329" cy="1200329"/>
          </a:xfrm>
          <a:prstGeom prst="rect">
            <a:avLst/>
          </a:prstGeom>
        </p:spPr>
        <p:txBody>
          <a:bodyPr wrap="square">
            <a:spAutoFit/>
          </a:bodyPr>
          <a:lstStyle/>
          <a:p>
            <a:pPr algn="r" rtl="1"/>
            <a:r>
              <a:rPr lang="fa-IR" dirty="0" smtClean="0">
                <a:cs typeface="+mj-cs"/>
              </a:rPr>
              <a:t>دانشجو :</a:t>
            </a:r>
          </a:p>
          <a:p>
            <a:pPr algn="r" rtl="1"/>
            <a:r>
              <a:rPr lang="fa-IR" dirty="0" smtClean="0">
                <a:cs typeface="+mj-cs"/>
              </a:rPr>
              <a:t>آزاده نادری</a:t>
            </a:r>
          </a:p>
          <a:p>
            <a:pPr algn="r" rtl="1"/>
            <a:r>
              <a:rPr lang="fa-IR" dirty="0" smtClean="0">
                <a:cs typeface="+mj-cs"/>
              </a:rPr>
              <a:t>استاد :</a:t>
            </a:r>
          </a:p>
          <a:p>
            <a:pPr algn="r" rtl="1"/>
            <a:r>
              <a:rPr lang="fa-IR" dirty="0" smtClean="0">
                <a:cs typeface="+mj-cs"/>
              </a:rPr>
              <a:t>خانم عابدینی بقا</a:t>
            </a:r>
            <a:endParaRPr lang="fa-IR" dirty="0">
              <a:cs typeface="+mj-cs"/>
            </a:endParaRPr>
          </a:p>
        </p:txBody>
      </p:sp>
    </p:spTree>
    <p:extLst>
      <p:ext uri="{BB962C8B-B14F-4D97-AF65-F5344CB8AC3E}">
        <p14:creationId xmlns:p14="http://schemas.microsoft.com/office/powerpoint/2010/main" val="5847339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97346"/>
            <a:ext cx="7704856" cy="5078313"/>
          </a:xfrm>
          <a:prstGeom prst="rect">
            <a:avLst/>
          </a:prstGeom>
        </p:spPr>
        <p:txBody>
          <a:bodyPr wrap="square">
            <a:spAutoFit/>
          </a:bodyPr>
          <a:lstStyle/>
          <a:p>
            <a:pPr algn="r" rtl="1"/>
            <a:endParaRPr lang="fa-IR" dirty="0" smtClean="0"/>
          </a:p>
          <a:p>
            <a:pPr algn="r" rtl="1"/>
            <a:r>
              <a:rPr lang="fa-IR" dirty="0" smtClean="0"/>
              <a:t>الگوریتم جستجوی جدیدی مبتنی بر جمعیت به نام الگوریتم زنبور عسل</a:t>
            </a:r>
            <a:r>
              <a:rPr lang="en-US" dirty="0" smtClean="0"/>
              <a:t>BA) </a:t>
            </a:r>
            <a:r>
              <a:rPr lang="fa-IR" dirty="0"/>
              <a:t>)</a:t>
            </a:r>
            <a:r>
              <a:rPr lang="fa-IR" dirty="0" smtClean="0"/>
              <a:t>ارایه شده است . الگوریتم رفتار جست و جوی غذای گروه زنبورهای عسل را تقلید می کند . در مدل پایه ای آن الگوریتم نوعی از جستجوی همسایگی ترکیب شده با جستجوی تصادفی را انجام می دهد و می تواند برای هر دوی بهینه سازی ترکیبی یا بهینه سازی تابعی مورد استفاده قرار گیرد.</a:t>
            </a:r>
          </a:p>
          <a:p>
            <a:pPr algn="r" rtl="1"/>
            <a:endParaRPr lang="fa-IR" dirty="0"/>
          </a:p>
          <a:p>
            <a:pPr algn="r" rtl="1"/>
            <a:endParaRPr lang="fa-IR" dirty="0" smtClean="0"/>
          </a:p>
          <a:p>
            <a:pPr algn="r" rtl="1"/>
            <a:r>
              <a:rPr lang="fa-IR" dirty="0" smtClean="0"/>
              <a:t>طبیعت الهام بخش محققان برای توسعه مدل هایی برای حل مسائل و مشکلات آنهاست. به عنوان مثال "بهینه سازی" زمینه ای است که بارها این مدل ها توسعه و به کار برده شده اند . الگوریتم ژنتیک انتخاب طبیعی و عملگرهای ژنتیک را شبیه سازی می کند ، الگوریتم بهینه سازی خرده گروه ها ، دسته های پرندگان و مدرسه ماهی ها را شبیه سازی می کند، سیستم حفاظتی مصنوعی توده های سلولی سیستم حفاظتی را شبیه سازی می کند ، الگوریتم بهینه سازی کلونی مورچه ها رفتار کاوشی مورچه ها را شبیه سازی می کند و الگوریتم کلونی زنبورهای مصنوعی رفتار کاوشی زنبورهای عسل را شبیه سازی می کند. اینها نمونه هایی بود از الگوریتم های بهینه سازی الهام شده از طبیعت . الگوریتم دیگری که رفتار کاوشی زنبورها را با یک مدل الگوریتمی متفاوت شبیه سازی می کند الگوریتم زنبور عسل </a:t>
            </a:r>
            <a:r>
              <a:rPr lang="en-US" dirty="0" smtClean="0"/>
              <a:t>BA </a:t>
            </a:r>
            <a:r>
              <a:rPr lang="fa-IR" dirty="0" smtClean="0"/>
              <a:t>است .</a:t>
            </a:r>
          </a:p>
          <a:p>
            <a:pPr algn="r" rtl="1"/>
            <a:endParaRPr lang="en-US" dirty="0" smtClean="0"/>
          </a:p>
          <a:p>
            <a:pPr algn="r" rtl="1"/>
            <a:r>
              <a:rPr lang="fa-IR" dirty="0" smtClean="0"/>
              <a:t>که در اینجا دو الگوریتم کلونی زنبورهای مصنوعی و الگوریتم زنبور عسل را معرفی می کنیم.</a:t>
            </a:r>
            <a:endParaRPr lang="fa-IR" dirty="0"/>
          </a:p>
        </p:txBody>
      </p:sp>
    </p:spTree>
    <p:extLst>
      <p:ext uri="{BB962C8B-B14F-4D97-AF65-F5344CB8AC3E}">
        <p14:creationId xmlns:p14="http://schemas.microsoft.com/office/powerpoint/2010/main" val="686023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84838" y="548680"/>
            <a:ext cx="2225675"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2252108" y="3573016"/>
            <a:ext cx="5454352" cy="2308324"/>
          </a:xfrm>
          <a:prstGeom prst="rect">
            <a:avLst/>
          </a:prstGeom>
        </p:spPr>
        <p:txBody>
          <a:bodyPr wrap="square">
            <a:spAutoFit/>
          </a:bodyPr>
          <a:lstStyle/>
          <a:p>
            <a:pPr algn="r" rtl="1"/>
            <a:r>
              <a:rPr lang="fa-IR" dirty="0" smtClean="0">
                <a:solidFill>
                  <a:srgbClr val="FF0000"/>
                </a:solidFill>
              </a:rPr>
              <a:t>1. الگوریتم کلونی زنبورهای مصنوعی</a:t>
            </a:r>
          </a:p>
          <a:p>
            <a:pPr algn="r" rtl="1"/>
            <a:endParaRPr lang="fa-IR" dirty="0" smtClean="0"/>
          </a:p>
          <a:p>
            <a:pPr algn="r" rtl="1"/>
            <a:r>
              <a:rPr lang="fa-IR" dirty="0" smtClean="0"/>
              <a:t>الگوریتم کلونی زنبورهای مصنوعی (</a:t>
            </a:r>
            <a:r>
              <a:rPr lang="en-US" dirty="0"/>
              <a:t>(</a:t>
            </a:r>
            <a:r>
              <a:rPr lang="en-US" dirty="0" smtClean="0"/>
              <a:t> ABC  </a:t>
            </a:r>
            <a:r>
              <a:rPr lang="fa-IR" dirty="0" smtClean="0"/>
              <a:t>توسط کارابوگا در سال 2005 برای بهینه سازی واقعی پارامترها ارایه شد، این الگوریتم یک الگوریتم بهینه سازی جدیدا معرفی شده است و رفتار کاوشی کلونی زنبورها را برای مسایل بهینه سازی بدون محدودیت شبیه سازی می کند. برای حل مسائل بهینه سازی با محدودیت یک روش اداره محدودیت با این الگوریتم ترکیب می شود.</a:t>
            </a:r>
            <a:endParaRPr lang="fa-IR" dirty="0"/>
          </a:p>
        </p:txBody>
      </p:sp>
    </p:spTree>
    <p:extLst>
      <p:ext uri="{BB962C8B-B14F-4D97-AF65-F5344CB8AC3E}">
        <p14:creationId xmlns:p14="http://schemas.microsoft.com/office/powerpoint/2010/main" val="7553854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2373" y="474345"/>
            <a:ext cx="6336704" cy="4247317"/>
          </a:xfrm>
          <a:prstGeom prst="rect">
            <a:avLst/>
          </a:prstGeom>
        </p:spPr>
        <p:txBody>
          <a:bodyPr wrap="square">
            <a:spAutoFit/>
          </a:bodyPr>
          <a:lstStyle/>
          <a:p>
            <a:pPr algn="r" rtl="1"/>
            <a:r>
              <a:rPr lang="fa-IR" dirty="0" smtClean="0"/>
              <a:t>در یک کلونی زنبور عسل واقعی ، وظایفی وجود دارد که توسط افراد تخصصی شده انجام می شود. این زنبورهای متخصص تلاش می کنند تا میزان شهد ذخیره شده در کندو را با انجام تقسیم کار و خودسازماندهی موثر حداکثر کنند. مدل کمینه انتخاب جستجوی غذا توسط گروه های هوشمند زنبور در یک کلونی زنبور عسل ، که الگوریتم </a:t>
            </a:r>
            <a:r>
              <a:rPr lang="en-US" dirty="0" smtClean="0"/>
              <a:t>ABC </a:t>
            </a:r>
            <a:r>
              <a:rPr lang="fa-IR" dirty="0" smtClean="0"/>
              <a:t>اتخاذ کرده است ، شامل سه نوع زنبور است : زنبورهای کارگر ، زنبورهای ناظر ، و زنبورهای پیشاهنگ (یا دیده ور).</a:t>
            </a:r>
          </a:p>
          <a:p>
            <a:pPr algn="r" rtl="1"/>
            <a:r>
              <a:rPr lang="fa-IR" dirty="0" smtClean="0"/>
              <a:t>نصف کلونی شامل زنبورهای کارگر است و نصف دیگر آن شامل زنبورهای ناظر است. زنبورهای کارگر مسئول بهره برداری از منابع شهدی هستند که قبلا کشف شده اند و نیز دادن اطلاعات به سایر زنبورهای منتظر (زنبورهای ناظر) در کندو درباره کیفیت مکان مواد غذایی که در حال استخراج آن هستند . زنبورهای ناظر در کندو می مانند و مطابق با اطلاعاتی که زنبورهای کارگر به اشتراک گذاشته اند درباره یک منبع غذایی برای بهره برداری شدن تصمصم گیری می کنند. پیشاهنگ ها به صورت تصادفی محیط را برای یافتن یک منبع غذایی جدید براساس یک انگیزش درونی یا مدارک امکانی خارجی یا تصادفی جستجو می کنند. مراحل اصلی الگوریتم </a:t>
            </a:r>
            <a:r>
              <a:rPr lang="en-US" dirty="0" smtClean="0"/>
              <a:t>ABC </a:t>
            </a:r>
            <a:r>
              <a:rPr lang="fa-IR" dirty="0" smtClean="0"/>
              <a:t>که این رفتار را شبیه سازی می کند در ادامه آورده شده است :</a:t>
            </a:r>
            <a:endParaRPr lang="fa-IR" dirty="0"/>
          </a:p>
        </p:txBody>
      </p:sp>
    </p:spTree>
    <p:extLst>
      <p:ext uri="{BB962C8B-B14F-4D97-AF65-F5344CB8AC3E}">
        <p14:creationId xmlns:p14="http://schemas.microsoft.com/office/powerpoint/2010/main" val="5698565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87624" y="926920"/>
            <a:ext cx="6408712" cy="4524315"/>
          </a:xfrm>
          <a:prstGeom prst="rect">
            <a:avLst/>
          </a:prstGeom>
        </p:spPr>
        <p:txBody>
          <a:bodyPr wrap="square">
            <a:spAutoFit/>
          </a:bodyPr>
          <a:lstStyle/>
          <a:p>
            <a:pPr algn="r" rtl="1"/>
            <a:r>
              <a:rPr lang="fa-IR" dirty="0" smtClean="0"/>
              <a:t>1- مقدار دهی اولیه به موقعیت های منابع غذایی</a:t>
            </a:r>
          </a:p>
          <a:p>
            <a:pPr algn="r" rtl="1"/>
            <a:r>
              <a:rPr lang="fa-IR" dirty="0" smtClean="0"/>
              <a:t>2- هر زنبور کارگر یک منبع غذایی جدید در مکان منبع غذایی خود تولید می کند و منبع بهتر را استخراج می کند .</a:t>
            </a:r>
          </a:p>
          <a:p>
            <a:pPr algn="r" rtl="1"/>
            <a:r>
              <a:rPr lang="fa-IR" dirty="0" smtClean="0"/>
              <a:t>3- هر زنبور دیده ور یک منبع را وابسته به کیفیت راه حلش انتخاب می کند و یک منبع غذایی جدید رادر مکان منبع غذایی انتخاب شده تولید می کند و منبع بهتر را استخراج می کند.</a:t>
            </a:r>
          </a:p>
          <a:p>
            <a:pPr algn="r" rtl="1"/>
            <a:r>
              <a:rPr lang="fa-IR" dirty="0" smtClean="0"/>
              <a:t>4- تعیین منبعی که باید متروک شود و تخصیص زنبورهای کارگر آن به عنوان دیده ور برای جستجوی منابع غذایی جدید.</a:t>
            </a:r>
          </a:p>
          <a:p>
            <a:pPr algn="r" rtl="1"/>
            <a:r>
              <a:rPr lang="fa-IR" dirty="0" smtClean="0"/>
              <a:t>5- بخاطر سپردن بهترین منبع غذایی پیدا شده تا کنون.</a:t>
            </a:r>
          </a:p>
          <a:p>
            <a:pPr algn="r" rtl="1"/>
            <a:r>
              <a:rPr lang="fa-IR" dirty="0" smtClean="0"/>
              <a:t>6- تکرار مرحله های 2 – 5 تا زمانی که معیار توقف مقتضی شود.</a:t>
            </a:r>
            <a:endParaRPr lang="fa-IR" dirty="0"/>
          </a:p>
          <a:p>
            <a:pPr algn="r" rtl="1"/>
            <a:r>
              <a:rPr lang="fa-IR" dirty="0"/>
              <a:t>در مرحله اول الگوریتم ، </a:t>
            </a:r>
            <a:r>
              <a:rPr lang="en-US" dirty="0"/>
              <a:t>xi (</a:t>
            </a:r>
            <a:r>
              <a:rPr lang="en-US" dirty="0" err="1"/>
              <a:t>i</a:t>
            </a:r>
            <a:r>
              <a:rPr lang="en-US" dirty="0"/>
              <a:t> = 1, . . . , SN) </a:t>
            </a:r>
            <a:r>
              <a:rPr lang="fa-IR" dirty="0"/>
              <a:t>راه حل ها به صورت تصادفی تولید می شوند که در آن </a:t>
            </a:r>
            <a:r>
              <a:rPr lang="en-US" dirty="0"/>
              <a:t>SN </a:t>
            </a:r>
            <a:r>
              <a:rPr lang="fa-IR" dirty="0"/>
              <a:t>تعداد منابع غذایی </a:t>
            </a:r>
            <a:r>
              <a:rPr lang="fa-IR" dirty="0" smtClean="0"/>
              <a:t>است</a:t>
            </a:r>
            <a:r>
              <a:rPr lang="en-US" dirty="0" smtClean="0"/>
              <a:t>.</a:t>
            </a:r>
            <a:r>
              <a:rPr lang="fa-IR" dirty="0" smtClean="0"/>
              <a:t> </a:t>
            </a:r>
          </a:p>
          <a:p>
            <a:pPr algn="r" rtl="1"/>
            <a:r>
              <a:rPr lang="fa-IR" dirty="0" smtClean="0"/>
              <a:t>در مرحله دوم الگوریتم ، برای هر زنبور کارگر ، که تعداد کل آنها برابر با نصف تعداد منابع غذایی است ، یک منبع جدید بوسیله رابطه زیر تولید می شود :</a:t>
            </a:r>
            <a:endParaRPr lang="en-US" dirty="0" smtClean="0"/>
          </a:p>
          <a:p>
            <a:pPr algn="r" rtl="1"/>
            <a:r>
              <a:rPr lang="fa-IR" dirty="0" smtClean="0"/>
              <a:t> </a:t>
            </a:r>
            <a:r>
              <a:rPr lang="en-US" dirty="0" smtClean="0"/>
              <a:t>vij = xij + </a:t>
            </a:r>
            <a:r>
              <a:rPr lang="el-GR" dirty="0" smtClean="0"/>
              <a:t>φ</a:t>
            </a:r>
            <a:r>
              <a:rPr lang="en-US" dirty="0" smtClean="0"/>
              <a:t>ij (xij - xkj )(1) </a:t>
            </a:r>
            <a:endParaRPr lang="fa-IR" dirty="0" smtClean="0"/>
          </a:p>
          <a:p>
            <a:pPr algn="r" rtl="1"/>
            <a:endParaRPr lang="fa-IR" dirty="0"/>
          </a:p>
        </p:txBody>
      </p:sp>
    </p:spTree>
    <p:extLst>
      <p:ext uri="{BB962C8B-B14F-4D97-AF65-F5344CB8AC3E}">
        <p14:creationId xmlns:p14="http://schemas.microsoft.com/office/powerpoint/2010/main" val="1606117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476672"/>
            <a:ext cx="7380312" cy="5078313"/>
          </a:xfrm>
          <a:prstGeom prst="rect">
            <a:avLst/>
          </a:prstGeom>
        </p:spPr>
        <p:txBody>
          <a:bodyPr wrap="square">
            <a:spAutoFit/>
          </a:bodyPr>
          <a:lstStyle/>
          <a:p>
            <a:pPr algn="r" rtl="1"/>
            <a:endParaRPr lang="el-GR" dirty="0" smtClean="0"/>
          </a:p>
          <a:p>
            <a:pPr algn="r" rtl="1"/>
            <a:r>
              <a:rPr lang="el-GR" dirty="0" smtClean="0"/>
              <a:t>φ</a:t>
            </a:r>
            <a:r>
              <a:rPr lang="en-US" dirty="0" smtClean="0"/>
              <a:t>ij </a:t>
            </a:r>
            <a:r>
              <a:rPr lang="fa-IR" dirty="0" smtClean="0"/>
              <a:t>یک عدد تصادفی بطور یکنواخت توزیع شده در بازه</a:t>
            </a:r>
            <a:r>
              <a:rPr lang="en-US" dirty="0" smtClean="0"/>
              <a:t>[-1,1] </a:t>
            </a:r>
            <a:r>
              <a:rPr lang="fa-IR" dirty="0" smtClean="0"/>
              <a:t>است که تولید موقعیت منابع</a:t>
            </a:r>
            <a:r>
              <a:rPr lang="en-US" dirty="0" smtClean="0"/>
              <a:t> </a:t>
            </a:r>
            <a:r>
              <a:rPr lang="fa-IR" dirty="0" smtClean="0"/>
              <a:t>غذایی همسایه را در اطراف </a:t>
            </a:r>
            <a:r>
              <a:rPr lang="en-US" dirty="0" smtClean="0"/>
              <a:t>xij </a:t>
            </a:r>
            <a:r>
              <a:rPr lang="fa-IR" dirty="0" smtClean="0"/>
              <a:t>کنترل می کند، </a:t>
            </a:r>
            <a:r>
              <a:rPr lang="en-US" dirty="0" smtClean="0"/>
              <a:t>K </a:t>
            </a:r>
            <a:r>
              <a:rPr lang="fa-IR" dirty="0" smtClean="0"/>
              <a:t>شاخص راه حل است که به صورت تصادفی از کلونی انتخاب شده است (</a:t>
            </a:r>
            <a:r>
              <a:rPr lang="en-US" dirty="0" smtClean="0"/>
              <a:t>K=int(rand ∗ SN) + 1), j = 1, . . .,D </a:t>
            </a:r>
            <a:r>
              <a:rPr lang="fa-IR" dirty="0" smtClean="0"/>
              <a:t>و </a:t>
            </a:r>
            <a:r>
              <a:rPr lang="en-US" dirty="0" smtClean="0"/>
              <a:t>D </a:t>
            </a:r>
            <a:r>
              <a:rPr lang="fa-IR" dirty="0" smtClean="0"/>
              <a:t>ابعاد مسئله است . بعد از تولید </a:t>
            </a:r>
            <a:r>
              <a:rPr lang="en-US" dirty="0" smtClean="0"/>
              <a:t>vi </a:t>
            </a:r>
            <a:r>
              <a:rPr lang="fa-IR" dirty="0" smtClean="0"/>
              <a:t>این راه حل جدید با </a:t>
            </a:r>
            <a:r>
              <a:rPr lang="en-US" dirty="0" smtClean="0"/>
              <a:t>xi </a:t>
            </a:r>
            <a:r>
              <a:rPr lang="fa-IR" dirty="0" smtClean="0"/>
              <a:t>مقایسه می شود و زنبور کارگر منبع بهتر را استخراج می کند . در مرحله سوم الگوریتم ، یک زنبور ناظر یک منبع غذایی را با احتمال (2) انتخاب می کند و منبع جدیدی را در مکان منبع غذایی انتخاب شده توسط (1) تولید می کند و به همان شکل روش زنبور کارگر، منبع بهتر برای استخراج شدن مورد تصمیم گیری قرار می گیرد.</a:t>
            </a:r>
          </a:p>
          <a:p>
            <a:pPr algn="r" rtl="1"/>
            <a:r>
              <a:rPr lang="en-US" dirty="0" smtClean="0"/>
              <a:t>Fiti </a:t>
            </a:r>
            <a:r>
              <a:rPr lang="fa-IR" dirty="0" smtClean="0"/>
              <a:t>میزان شایستگی راه حل </a:t>
            </a:r>
            <a:r>
              <a:rPr lang="en-US" dirty="0" smtClean="0"/>
              <a:t>xi </a:t>
            </a:r>
            <a:r>
              <a:rPr lang="fa-IR" dirty="0" smtClean="0"/>
              <a:t>است.</a:t>
            </a:r>
            <a:endParaRPr lang="en-US" dirty="0" smtClean="0"/>
          </a:p>
          <a:p>
            <a:pPr algn="r" rtl="1"/>
            <a:endParaRPr lang="fa-IR" dirty="0" smtClean="0"/>
          </a:p>
          <a:p>
            <a:pPr algn="r" rtl="1"/>
            <a:r>
              <a:rPr lang="fa-IR" dirty="0" smtClean="0"/>
              <a:t>بعد از آنکه تمام زنبورهای ناظر در منابع توزیع شدند، منابع مورد بررسی قرار می گیرند که آیا باید ترک شوند یا خیر . اگر تعداد چرخه هایی که یک منبع نمی تواند بهبود یابد بزرگتر از محدوده از قبل تعیین شده باشد آن منبع به عنوان منبع تمام شده در نظر گرفته می شود . زنبور کارگر مربوط به منبع تمام شده یک زنبور دیده ور شده و یک جستجوی تصادفی را در قلمرو مسئله به وجود می اورد. </a:t>
            </a:r>
          </a:p>
          <a:p>
            <a:pPr algn="r" rtl="1"/>
            <a:r>
              <a:rPr lang="fa-IR" dirty="0" smtClean="0"/>
              <a:t>	</a:t>
            </a:r>
          </a:p>
          <a:p>
            <a:pPr algn="r" rtl="1"/>
            <a:r>
              <a:rPr lang="fa-IR" dirty="0" smtClean="0"/>
              <a:t>بوسیله رابطه (3) </a:t>
            </a:r>
            <a:r>
              <a:rPr lang="en-US" dirty="0" smtClean="0"/>
              <a:t>xij = xj min + (xj max – xjmin )*rand</a:t>
            </a:r>
          </a:p>
          <a:p>
            <a:pPr algn="r" rtl="1"/>
            <a:endParaRPr lang="en-US" dirty="0"/>
          </a:p>
        </p:txBody>
      </p:sp>
    </p:spTree>
    <p:extLst>
      <p:ext uri="{BB962C8B-B14F-4D97-AF65-F5344CB8AC3E}">
        <p14:creationId xmlns:p14="http://schemas.microsoft.com/office/powerpoint/2010/main" val="28397212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31724" y="188787"/>
            <a:ext cx="2101857" cy="400110"/>
          </a:xfrm>
          <a:prstGeom prst="rect">
            <a:avLst/>
          </a:prstGeom>
        </p:spPr>
        <p:txBody>
          <a:bodyPr wrap="none">
            <a:spAutoFit/>
          </a:bodyPr>
          <a:lstStyle/>
          <a:p>
            <a:r>
              <a:rPr lang="fa-IR" sz="2000" dirty="0">
                <a:solidFill>
                  <a:srgbClr val="FF0000"/>
                </a:solidFill>
              </a:rPr>
              <a:t>2</a:t>
            </a:r>
            <a:r>
              <a:rPr lang="fa-IR" sz="2000" dirty="0" smtClean="0">
                <a:solidFill>
                  <a:srgbClr val="FF0000"/>
                </a:solidFill>
              </a:rPr>
              <a:t>.الگوریتم زنبور عسل</a:t>
            </a:r>
            <a:endParaRPr lang="en-US" sz="2000" dirty="0">
              <a:solidFill>
                <a:srgbClr val="FF0000"/>
              </a:solidFill>
            </a:endParaRPr>
          </a:p>
        </p:txBody>
      </p:sp>
      <p:sp>
        <p:nvSpPr>
          <p:cNvPr id="5" name="Rectangle 4"/>
          <p:cNvSpPr/>
          <p:nvPr/>
        </p:nvSpPr>
        <p:spPr>
          <a:xfrm>
            <a:off x="6314635" y="588897"/>
            <a:ext cx="2109873" cy="369332"/>
          </a:xfrm>
          <a:prstGeom prst="rect">
            <a:avLst/>
          </a:prstGeom>
        </p:spPr>
        <p:txBody>
          <a:bodyPr wrap="none">
            <a:spAutoFit/>
          </a:bodyPr>
          <a:lstStyle/>
          <a:p>
            <a:r>
              <a:rPr lang="fa-IR" dirty="0" smtClean="0"/>
              <a:t>2.1 زنبورها در طبیعت :</a:t>
            </a:r>
            <a:endParaRPr lang="en-US" dirty="0"/>
          </a:p>
        </p:txBody>
      </p:sp>
      <p:sp>
        <p:nvSpPr>
          <p:cNvPr id="8" name="Rectangle 7"/>
          <p:cNvSpPr/>
          <p:nvPr/>
        </p:nvSpPr>
        <p:spPr>
          <a:xfrm>
            <a:off x="899592" y="958229"/>
            <a:ext cx="7344815" cy="5078313"/>
          </a:xfrm>
          <a:prstGeom prst="rect">
            <a:avLst/>
          </a:prstGeom>
        </p:spPr>
        <p:txBody>
          <a:bodyPr wrap="square">
            <a:spAutoFit/>
          </a:bodyPr>
          <a:lstStyle/>
          <a:p>
            <a:pPr lvl="0" algn="r" rtl="1"/>
            <a:r>
              <a:rPr lang="fa-IR" dirty="0">
                <a:solidFill>
                  <a:srgbClr val="2F2B20"/>
                </a:solidFill>
              </a:rPr>
              <a:t>یک کلونی زنبور عسل می تواند خود را در فواصل دور (بیشتر از 10 کیلومتر) و به صورت هم زمان در چندین جهت گسترش دهد تا از تعداد زیادی از منابع غذایی بهره برداری کند. یک کلونی با گسترش زنبورهای دیده ور خود در دشتهای خوب به موفقیت دست می یابد. به طور کلی قطعه زمینهای گلدار با میزان شهد یا گرده فراوان که می توانند با تلاش کمتری جمع آوری شوند باید توسط زنبورهای بیشتری ملاقات شوند، در حالی که قطعه زمین های گلدار با شهد یا گرده کمتر باید زنبورهای کمتری را دریافت کنند</a:t>
            </a:r>
            <a:r>
              <a:rPr lang="fa-IR" dirty="0" smtClean="0">
                <a:solidFill>
                  <a:srgbClr val="2F2B20"/>
                </a:solidFill>
              </a:rPr>
              <a:t>.</a:t>
            </a:r>
            <a:endParaRPr lang="en-US" dirty="0" smtClean="0">
              <a:solidFill>
                <a:srgbClr val="2F2B20"/>
              </a:solidFill>
            </a:endParaRPr>
          </a:p>
          <a:p>
            <a:pPr lvl="0" algn="r" rtl="1"/>
            <a:r>
              <a:rPr lang="fa-IR" dirty="0">
                <a:solidFill>
                  <a:srgbClr val="2F2B20"/>
                </a:solidFill>
              </a:rPr>
              <a:t>فرآیند جستجوی غذا در یک کلونی با فرستادن زنبورهای دیده ور برای جستجوی گلهایی با احتمال گرده و شهد بیشتر آغاز می شود. زنبورهای دیده ور از یک قطعه زمین به قطعه زمین دیگر حرکت می کنند. درطی فصل برداشت، یک کلونی کاوش خود را ادامه می دهد و درصدی از جمعیت را به عنوان زنبورهای دیده ور آماده نگه می دارد</a:t>
            </a:r>
            <a:r>
              <a:rPr lang="fa-IR" dirty="0" smtClean="0">
                <a:solidFill>
                  <a:srgbClr val="2F2B20"/>
                </a:solidFill>
              </a:rPr>
              <a:t>.</a:t>
            </a:r>
            <a:endParaRPr lang="fa-IR" dirty="0">
              <a:solidFill>
                <a:srgbClr val="2F2B20"/>
              </a:solidFill>
            </a:endParaRPr>
          </a:p>
          <a:p>
            <a:pPr lvl="0" algn="r" rtl="1"/>
            <a:r>
              <a:rPr lang="fa-IR" dirty="0">
                <a:solidFill>
                  <a:srgbClr val="2F2B20"/>
                </a:solidFill>
              </a:rPr>
              <a:t>هنگامی که زنبورها به کندو باز می گردند، آن زنبورهای دیده وری که قطعه زمینی آنها در درجه بالایی از یک حد آستانه معین ارزیابی شده اند (به عنوان ترکیبی از چند جزء اصلی،مثل ظرفیت شکر اندازه گیری شده است) شهد و گرده های خود را ذخیره کرده و به سالن رقص می روند تا رقصی را که به عنوان «رقص چرخشی» شناخته می شود انجام دهند.</a:t>
            </a:r>
          </a:p>
          <a:p>
            <a:pPr lvl="0" algn="r" rtl="1"/>
            <a:r>
              <a:rPr lang="fa-IR" dirty="0">
                <a:solidFill>
                  <a:srgbClr val="2F2B20"/>
                </a:solidFill>
              </a:rPr>
              <a:t>این رقص اسرار آمیز برای ارتباطات کلونی حیاتی است، و شامل سه قسمت از اطلاعات راجع به قطعه زمین گل است: جهتی که آن قطعه زمین پیدا خواهد شد، مسافت آن از کندو، و نرخ کیفیت آن(شایستگی).</a:t>
            </a:r>
          </a:p>
          <a:p>
            <a:pPr lvl="0" algn="r" rtl="1"/>
            <a:endParaRPr lang="en-US" dirty="0">
              <a:solidFill>
                <a:srgbClr val="2F2B20"/>
              </a:solidFill>
            </a:endParaRPr>
          </a:p>
        </p:txBody>
      </p:sp>
    </p:spTree>
    <p:extLst>
      <p:ext uri="{BB962C8B-B14F-4D97-AF65-F5344CB8AC3E}">
        <p14:creationId xmlns:p14="http://schemas.microsoft.com/office/powerpoint/2010/main" val="27436355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260648"/>
            <a:ext cx="7056784" cy="5909310"/>
          </a:xfrm>
          <a:prstGeom prst="rect">
            <a:avLst/>
          </a:prstGeom>
        </p:spPr>
        <p:txBody>
          <a:bodyPr wrap="square">
            <a:spAutoFit/>
          </a:bodyPr>
          <a:lstStyle/>
          <a:p>
            <a:pPr algn="r" rtl="1"/>
            <a:endParaRPr lang="fa-IR" dirty="0" smtClean="0"/>
          </a:p>
          <a:p>
            <a:pPr algn="r" rtl="1"/>
            <a:r>
              <a:rPr lang="fa-IR" dirty="0" smtClean="0"/>
              <a:t>این اطلاعات به کلونی کمک می کند تا بدون استفاده از راهنماها یا نقشه ها زنبورهایش را به دقت به قطعه زمین های گل ارسال کند. دانش هر زنبور عسل از محیط بیرون منحصراً از رقص چرخشی بدست آمده است. این رقص کلونی را قادر می سازد تا شایستگی نسبی قطعه زمین های متفاوت را مطابق با کیفیت غذایی که فراهم می کنند، و میزان انرژی که نیاز است تا محصول آن را برداشت کنند ارزیابی کند. بعد از رقص چرخشی در سالن رقص، رقاص (یعنی همان زنبور دیده ور) همراه با زنبورهای پیروی که درون کندو منتظر بودند به طرف قطعه زمین گل باز می گردند.</a:t>
            </a:r>
            <a:endParaRPr lang="en-US" dirty="0" smtClean="0"/>
          </a:p>
          <a:p>
            <a:pPr algn="r" rtl="1"/>
            <a:r>
              <a:rPr lang="fa-IR" dirty="0" smtClean="0"/>
              <a:t>زنبورهای پیرو بیشتری به قطعه زمین هایی با امید بخشی بیشتر فرستاده می شود این موضوع به کلونی اجازه می دهد تا غذا را سریعتر و کارآمدتر جمع آوری کند.</a:t>
            </a:r>
            <a:endParaRPr lang="en-US" dirty="0" smtClean="0"/>
          </a:p>
          <a:p>
            <a:pPr algn="r" rtl="1"/>
            <a:r>
              <a:rPr lang="fa-IR" dirty="0" smtClean="0"/>
              <a:t>تا زمانی که از یک قطعه زمین محصول برداشت می شود، زنبورها سطح غذای آن را بازبینی می کنند. که برای تصمیم گیری در طی رقص پیچشی بعدی هنگامی که آن زنبورها به کندو باز می گردند ضروری است. اگر قطعه زمین هنوز به اندازه کافی به عنوان یک منبع غذایی خوب باشد، در نتیجه در رقص پیچشی بعدی اعلان خواهد شد و زنبورهای بیشتری به آن منبع فرستاده می شود.</a:t>
            </a:r>
            <a:endParaRPr lang="en-US" dirty="0"/>
          </a:p>
          <a:p>
            <a:pPr algn="r" rtl="1"/>
            <a:endParaRPr lang="en-US" dirty="0" smtClean="0"/>
          </a:p>
          <a:p>
            <a:pPr algn="r" rtl="1"/>
            <a:r>
              <a:rPr lang="fa-IR" dirty="0" smtClean="0"/>
              <a:t>2.2 الگوریتم زنبور عسل معرفی شده</a:t>
            </a:r>
          </a:p>
          <a:p>
            <a:pPr algn="r" rtl="1"/>
            <a:r>
              <a:rPr lang="fa-IR" dirty="0" smtClean="0"/>
              <a:t>همان طور که اشاره شد، الگوریتم زنبور عسل یک الگوریتم بهینه سازی است که از رفتار کاوشی طبیعی</a:t>
            </a:r>
          </a:p>
          <a:p>
            <a:pPr algn="r" rtl="1"/>
            <a:r>
              <a:rPr lang="fa-IR" dirty="0" smtClean="0"/>
              <a:t>زنبورهای عسل برای پیدا کردن راه حل بهینه الهام شده است. شکل 1 شبه کد الگوریتم را در ساده ترین حالت آن نشان می دهد. این الگوریتم نیازمند تنظیم تعدادی پارامتر است: تعداد</a:t>
            </a:r>
            <a:endParaRPr lang="fa-IR" dirty="0"/>
          </a:p>
        </p:txBody>
      </p:sp>
    </p:spTree>
    <p:extLst>
      <p:ext uri="{BB962C8B-B14F-4D97-AF65-F5344CB8AC3E}">
        <p14:creationId xmlns:p14="http://schemas.microsoft.com/office/powerpoint/2010/main" val="9424594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177</TotalTime>
  <Words>2043</Words>
  <Application>Microsoft Office PowerPoint</Application>
  <PresentationFormat>On-screen Show (4:3)</PresentationFormat>
  <Paragraphs>67</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Cambria</vt:lpstr>
      <vt:lpstr>Times New Roman</vt:lpstr>
      <vt:lpstr>Adjacency</vt:lpstr>
      <vt:lpstr>بسم الله الرحمن الرحیم </vt:lpstr>
      <vt:lpstr>الگوریتم کلونی زنبور عسل مصنوعی Artificial Bee Colony (ABC) Algorithm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با تشکر از توجه شما</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AndisheH</dc:creator>
  <cp:lastModifiedBy>Hamid N</cp:lastModifiedBy>
  <cp:revision>13</cp:revision>
  <dcterms:created xsi:type="dcterms:W3CDTF">2014-12-06T19:14:01Z</dcterms:created>
  <dcterms:modified xsi:type="dcterms:W3CDTF">2014-12-26T21:22:34Z</dcterms:modified>
</cp:coreProperties>
</file>