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7" r:id="rId4"/>
    <p:sldId id="259" r:id="rId5"/>
    <p:sldId id="262" r:id="rId6"/>
    <p:sldId id="260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80BFD-2261-4163-9478-A5C9738A40D2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9746D-C6CE-46F0-8CF1-1AF9E7A265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334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986BB-FA5A-444E-A5DC-875F9372DCFF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04B16-229E-4219-8A63-20181BD8D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381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04B16-229E-4219-8A63-20181BD8D98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15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5C5A-407E-4501-B26D-6D852509831D}" type="datetime1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E752-D0A5-4FA7-8926-6FF60BF53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92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08B3-3A64-4A03-AC9A-AB546E396EED}" type="datetime1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E752-D0A5-4FA7-8926-6FF60BF53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C6DF-D753-4B76-BBE0-08751A683C2C}" type="datetime1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E752-D0A5-4FA7-8926-6FF60BF53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6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56D9-DD96-4F78-B83E-495514FC295A}" type="datetime1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E752-D0A5-4FA7-8926-6FF60BF53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80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BE69-00B9-46B7-9891-0B255E94A1BF}" type="datetime1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E752-D0A5-4FA7-8926-6FF60BF53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4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EBF3-FEB1-4BF5-8553-47FD26CFD0CB}" type="datetime1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E752-D0A5-4FA7-8926-6FF60BF53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8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735C-6F9C-4F4F-A59C-396D7D06D1AB}" type="datetime1">
              <a:rPr lang="en-US" smtClean="0"/>
              <a:pPr/>
              <a:t>10/18/2013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E752-D0A5-4FA7-8926-6FF60BF53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2AA4B-43F0-41B1-8F2D-3A2E158E8C7D}" type="datetime1">
              <a:rPr lang="en-US" smtClean="0"/>
              <a:pPr/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E752-D0A5-4FA7-8926-6FF60BF53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273E-AC97-4F63-96CB-0A05000E3961}" type="datetime1">
              <a:rPr lang="en-US" smtClean="0"/>
              <a:pPr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E752-D0A5-4FA7-8926-6FF60BF53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56C-D349-44E2-BCA3-CBDA48F509E0}" type="datetime1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E752-D0A5-4FA7-8926-6FF60BF53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0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B885-B90C-449A-98DE-AC4F10362C0F}" type="datetime1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E752-D0A5-4FA7-8926-6FF60BF53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4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63785-CBBE-4BF9-8D49-584DB188EAF2}" type="datetime1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BE752-D0A5-4FA7-8926-6FF60BF53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6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153400" cy="2184405"/>
          </a:xfrm>
        </p:spPr>
        <p:txBody>
          <a:bodyPr>
            <a:noAutofit/>
          </a:bodyPr>
          <a:lstStyle/>
          <a:p>
            <a:pPr rtl="1"/>
            <a:r>
              <a:rPr lang="fa-IR" sz="3600" b="1" dirty="0" smtClean="0">
                <a:solidFill>
                  <a:srgbClr val="C00000"/>
                </a:solidFill>
                <a:cs typeface="B Nazanin" pitchFamily="2" charset="-78"/>
              </a:rPr>
              <a:t/>
            </a:r>
            <a:br>
              <a:rPr lang="fa-IR" sz="3600" b="1" dirty="0" smtClean="0">
                <a:solidFill>
                  <a:srgbClr val="C00000"/>
                </a:solidFill>
                <a:cs typeface="B Nazanin" pitchFamily="2" charset="-78"/>
              </a:rPr>
            </a:br>
            <a:r>
              <a:rPr lang="fa-IR" sz="7200" b="1" dirty="0" smtClean="0">
                <a:solidFill>
                  <a:srgbClr val="C00000"/>
                </a:solidFill>
                <a:cs typeface="B Nazanin" pitchFamily="2" charset="-78"/>
              </a:rPr>
              <a:t>به </a:t>
            </a:r>
            <a:r>
              <a:rPr lang="fa-IR" sz="7200" b="1" dirty="0" smtClean="0">
                <a:solidFill>
                  <a:srgbClr val="C00000"/>
                </a:solidFill>
                <a:cs typeface="B Nazanin" pitchFamily="2" charset="-78"/>
              </a:rPr>
              <a:t>نام خدا</a:t>
            </a:r>
            <a:r>
              <a:rPr lang="fa-IR" sz="3600" b="1" dirty="0" smtClean="0">
                <a:solidFill>
                  <a:srgbClr val="C00000"/>
                </a:solidFill>
                <a:cs typeface="B Nazanin" pitchFamily="2" charset="-78"/>
              </a:rPr>
              <a:t/>
            </a:r>
            <a:br>
              <a:rPr lang="fa-IR" sz="3600" b="1" dirty="0" smtClean="0">
                <a:solidFill>
                  <a:srgbClr val="C00000"/>
                </a:solidFill>
                <a:cs typeface="B Nazanin" pitchFamily="2" charset="-78"/>
              </a:rPr>
            </a:br>
            <a:r>
              <a:rPr lang="fa-I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/>
            </a:r>
            <a:br>
              <a:rPr lang="fa-I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</a:br>
            <a:r>
              <a:rPr lang="fa-I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مقدمه </a:t>
            </a:r>
            <a:r>
              <a:rPr lang="fa-I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ای بر هوش مصنوعی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3429000"/>
            <a:ext cx="7696200" cy="2709866"/>
          </a:xfrm>
        </p:spPr>
        <p:txBody>
          <a:bodyPr>
            <a:normAutofit/>
          </a:bodyPr>
          <a:lstStyle/>
          <a:p>
            <a:pPr rtl="1"/>
            <a:r>
              <a:rPr lang="fa-IR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پوریا </a:t>
            </a:r>
            <a:r>
              <a:rPr lang="fa-IR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محمدی</a:t>
            </a:r>
          </a:p>
          <a:p>
            <a:pPr marL="342900" indent="-342900" rtl="1"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برای </a:t>
            </a:r>
            <a:r>
              <a:rPr lang="fa-I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مقدمه درس سیستم های </a:t>
            </a:r>
            <a:r>
              <a:rPr lang="fa-I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خبره</a:t>
            </a:r>
          </a:p>
          <a:p>
            <a:pPr marL="342900" indent="-342900" rtl="1">
              <a:buFont typeface="Arial" pitchFamily="34" charset="0"/>
              <a:buChar char="•"/>
            </a:pPr>
            <a:r>
              <a:rPr lang="fa-IR" sz="2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استاد مربوطه سر کار خانم مهندس عابدینی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E752-D0A5-4FA7-8926-6FF60BF536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2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E752-D0A5-4FA7-8926-6FF60BF536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472" y="1643050"/>
            <a:ext cx="807249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spcBef>
                <a:spcPts val="1800"/>
              </a:spcBef>
              <a:buFont typeface="Arial" pitchFamily="34" charset="0"/>
              <a:buChar char="•"/>
            </a:pPr>
            <a:r>
              <a:rPr lang="fa-IR" sz="3200" b="1" dirty="0" smtClean="0">
                <a:solidFill>
                  <a:srgbClr val="C00000"/>
                </a:solidFill>
                <a:cs typeface="B Nazanin" pitchFamily="2" charset="-78"/>
              </a:rPr>
              <a:t>سیستمهای خبره (</a:t>
            </a:r>
            <a:r>
              <a:rPr lang="en-US" sz="3200" b="1" dirty="0" smtClean="0">
                <a:solidFill>
                  <a:srgbClr val="C00000"/>
                </a:solidFill>
                <a:cs typeface="B Nazanin" pitchFamily="2" charset="-78"/>
              </a:rPr>
              <a:t>Expert System</a:t>
            </a:r>
            <a:r>
              <a:rPr lang="fa-IR" sz="3200" b="1" dirty="0" smtClean="0">
                <a:solidFill>
                  <a:srgbClr val="C00000"/>
                </a:solidFill>
                <a:cs typeface="B Nazanin" pitchFamily="2" charset="-78"/>
              </a:rPr>
              <a:t>)</a:t>
            </a:r>
          </a:p>
          <a:p>
            <a:pPr marL="914400" lvl="1" indent="-457200" algn="r" rtl="1">
              <a:spcBef>
                <a:spcPts val="0"/>
              </a:spcBef>
              <a:buFont typeface="Wingdings" pitchFamily="2" charset="2"/>
              <a:buChar char="§"/>
            </a:pPr>
            <a:r>
              <a:rPr lang="fa-IR" sz="2000" dirty="0" smtClean="0"/>
              <a:t>برنامه ای است که سعی می کند از انسان متخصص، در استفاده از روشهای استنتاج برای یک حوزه معین از دانش تقلید کند.</a:t>
            </a:r>
          </a:p>
          <a:p>
            <a:pPr marL="914400" lvl="1" indent="-457200" algn="r" rtl="1">
              <a:spcBef>
                <a:spcPts val="0"/>
              </a:spcBef>
              <a:buFont typeface="Wingdings" pitchFamily="2" charset="2"/>
              <a:buChar char="§"/>
            </a:pPr>
            <a:r>
              <a:rPr lang="fa-IR" sz="2000" dirty="0" smtClean="0"/>
              <a:t>کاربردهایی همچون رفع خودکار خطا، تشخیص بیماری و توصیه پزشکی، توصیه های روش سرمایه گذاری، پیشنهاد خرید و...</a:t>
            </a:r>
            <a:endParaRPr lang="fa-IR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81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B Nazanin" pitchFamily="2" charset="-78"/>
              </a:rPr>
              <a:t>انواع شاخه های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B Nazanin" pitchFamily="2" charset="-78"/>
              </a:rPr>
              <a:t>AI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B Nazanin" pitchFamily="2" charset="-78"/>
              </a:rPr>
              <a:t>			</a:t>
            </a:r>
            <a:r>
              <a:rPr kumimoji="0" lang="fa-I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B Nazanin" pitchFamily="2" charset="-78"/>
              </a:rPr>
              <a:t>	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B Nazanin" pitchFamily="2" charset="-78"/>
              </a:rPr>
              <a:t>(4/4)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34975"/>
            <a:ext cx="8153400" cy="1470025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هوش مصنوعی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(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A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rtificial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I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ntelligent)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133600"/>
            <a:ext cx="8077200" cy="3505200"/>
          </a:xfrm>
        </p:spPr>
        <p:txBody>
          <a:bodyPr>
            <a:normAutofit fontScale="92500" lnSpcReduction="10000"/>
          </a:bodyPr>
          <a:lstStyle/>
          <a:p>
            <a:pPr marL="457200" indent="-457200" algn="r" rtl="1">
              <a:spcAft>
                <a:spcPts val="600"/>
              </a:spcAft>
              <a:buFont typeface="Arial" pitchFamily="34" charset="0"/>
              <a:buChar char="•"/>
            </a:pPr>
            <a:r>
              <a:rPr lang="fa-IR" sz="2400" b="1" dirty="0" smtClean="0">
                <a:solidFill>
                  <a:schemeClr val="tx1"/>
                </a:solidFill>
              </a:rPr>
              <a:t>هزاران سال است که انسان که سعی می کند تا بداند چگونه فکر می کند، می فهمد، پیشگویی می کند و جهان را تغییر میدهد.</a:t>
            </a:r>
          </a:p>
          <a:p>
            <a:pPr marL="457200" indent="-457200" algn="r" rt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AI</a:t>
            </a:r>
            <a:r>
              <a:rPr lang="fa-IR" sz="2400" b="1" dirty="0" smtClean="0">
                <a:solidFill>
                  <a:schemeClr val="tx1"/>
                </a:solidFill>
              </a:rPr>
              <a:t> فراتر فکر می کند یعنی نه تنها سعی در درک کردن دارد، بلکه می خواهد نهاد های هوش را بسازد.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fa-IR" sz="2400" b="1" dirty="0" smtClean="0">
                <a:solidFill>
                  <a:schemeClr val="tx1"/>
                </a:solidFill>
              </a:rPr>
              <a:t>سیستم های هوشمند:</a:t>
            </a:r>
          </a:p>
          <a:p>
            <a:pPr marL="914400" lvl="1" indent="-457200" algn="r" rtl="1">
              <a:buFont typeface="Wingdings" pitchFamily="2" charset="2"/>
              <a:buChar char="§"/>
            </a:pPr>
            <a:r>
              <a:rPr lang="fa-IR" sz="2400" b="1" dirty="0" smtClean="0">
                <a:solidFill>
                  <a:schemeClr val="tx1"/>
                </a:solidFill>
              </a:rPr>
              <a:t>به طور منطقی فکر می کند.</a:t>
            </a:r>
          </a:p>
          <a:p>
            <a:pPr marL="914400" lvl="1" indent="-457200" algn="r" rtl="1">
              <a:buFont typeface="Wingdings" pitchFamily="2" charset="2"/>
              <a:buChar char="§"/>
            </a:pPr>
            <a:r>
              <a:rPr lang="fa-IR" sz="2400" b="1" dirty="0" smtClean="0">
                <a:solidFill>
                  <a:schemeClr val="tx1"/>
                </a:solidFill>
              </a:rPr>
              <a:t>مانند انسان فکر می کند.</a:t>
            </a:r>
          </a:p>
          <a:p>
            <a:pPr marL="914400" lvl="1" indent="-457200" algn="r" rtl="1">
              <a:buFont typeface="Wingdings" pitchFamily="2" charset="2"/>
              <a:buChar char="§"/>
            </a:pPr>
            <a:r>
              <a:rPr lang="fa-IR" sz="2400" b="1" dirty="0" smtClean="0">
                <a:solidFill>
                  <a:schemeClr val="tx1"/>
                </a:solidFill>
              </a:rPr>
              <a:t>به طور منطقی عمل می کند.</a:t>
            </a:r>
          </a:p>
          <a:p>
            <a:pPr marL="914400" lvl="1" indent="-457200" algn="r" rtl="1">
              <a:buFont typeface="Wingdings" pitchFamily="2" charset="2"/>
              <a:buChar char="§"/>
            </a:pPr>
            <a:r>
              <a:rPr lang="fa-IR" sz="2000" b="1" dirty="0" smtClean="0">
                <a:solidFill>
                  <a:schemeClr val="tx1"/>
                </a:solidFill>
              </a:rPr>
              <a:t>مانند انسان عمل می کند.</a:t>
            </a:r>
          </a:p>
          <a:p>
            <a:pPr marL="457200" indent="-457200" algn="r" rtl="1">
              <a:buFont typeface="Arial" pitchFamily="34" charset="0"/>
              <a:buChar char="•"/>
            </a:pPr>
            <a:endParaRPr lang="fa-I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marL="457200" indent="-457200" algn="r" rtl="1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E752-D0A5-4FA7-8926-6FF60BF536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9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solidFill>
                  <a:srgbClr val="C00000"/>
                </a:solidFill>
                <a:cs typeface="B Nazanin" pitchFamily="2" charset="-78"/>
              </a:rPr>
              <a:t>تعریف های مختلف هوش مصنوعی</a:t>
            </a:r>
            <a:endParaRPr lang="en-US" sz="3600" b="1" dirty="0">
              <a:solidFill>
                <a:srgbClr val="C00000"/>
              </a:solidFill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001000" cy="4495800"/>
          </a:xfrm>
        </p:spPr>
        <p:txBody>
          <a:bodyPr>
            <a:normAutofit fontScale="77500" lnSpcReduction="20000"/>
          </a:bodyPr>
          <a:lstStyle/>
          <a:p>
            <a:pPr marL="457200" indent="-457200" algn="r" rtl="1">
              <a:spcBef>
                <a:spcPts val="1200"/>
              </a:spcBef>
              <a:buFont typeface="Arial" pitchFamily="34" charset="0"/>
              <a:buChar char="•"/>
            </a:pPr>
            <a:r>
              <a:rPr lang="fa-IR" sz="2400" b="1" dirty="0" smtClean="0">
                <a:solidFill>
                  <a:schemeClr val="tx1"/>
                </a:solidFill>
              </a:rPr>
              <a:t>مطالعه توانایی ذهنی از طریق مدلهای محاسباتی </a:t>
            </a:r>
            <a:r>
              <a:rPr lang="en-US" sz="2400" b="1" dirty="0" smtClean="0">
                <a:solidFill>
                  <a:schemeClr val="tx1"/>
                </a:solidFill>
              </a:rPr>
              <a:t>(</a:t>
            </a:r>
            <a:r>
              <a:rPr lang="en-US" sz="2400" b="1" dirty="0" err="1" smtClean="0">
                <a:solidFill>
                  <a:schemeClr val="tx1"/>
                </a:solidFill>
              </a:rPr>
              <a:t>Charnik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&amp; MC Dermott, 1985)</a:t>
            </a:r>
            <a:r>
              <a:rPr lang="fa-IR" sz="24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r" rtl="1">
              <a:spcBef>
                <a:spcPts val="1200"/>
              </a:spcBef>
              <a:buFont typeface="Arial" pitchFamily="34" charset="0"/>
              <a:buChar char="•"/>
            </a:pPr>
            <a:r>
              <a:rPr lang="fa-IR" sz="2400" b="1" dirty="0" smtClean="0">
                <a:solidFill>
                  <a:schemeClr val="tx1"/>
                </a:solidFill>
              </a:rPr>
              <a:t>مطالعه محاسباتی که منجر به درک و استدلال میشود </a:t>
            </a:r>
            <a:r>
              <a:rPr lang="en-US" sz="2400" b="1" dirty="0" smtClean="0">
                <a:solidFill>
                  <a:schemeClr val="tx1"/>
                </a:solidFill>
              </a:rPr>
              <a:t>(Winston, 1992)</a:t>
            </a:r>
            <a:r>
              <a:rPr lang="fa-IR" sz="2400" b="1" dirty="0" smtClean="0">
                <a:solidFill>
                  <a:schemeClr val="tx1"/>
                </a:solidFill>
              </a:rPr>
              <a:t>.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457200" indent="-457200" algn="r" rtl="1">
              <a:spcBef>
                <a:spcPts val="1200"/>
              </a:spcBef>
              <a:buFont typeface="Arial" pitchFamily="34" charset="0"/>
              <a:buChar char="•"/>
            </a:pPr>
            <a:r>
              <a:rPr lang="fa-IR" sz="2400" b="1" dirty="0" smtClean="0">
                <a:solidFill>
                  <a:schemeClr val="tx1"/>
                </a:solidFill>
              </a:rPr>
              <a:t>حیطه از مطالعه که رفتار هوشمند را تحت عنوان فرایندهای شرح داده و مورد رقابت قرار دهد </a:t>
            </a:r>
            <a:r>
              <a:rPr lang="en-US" sz="2400" b="1" dirty="0" smtClean="0">
                <a:solidFill>
                  <a:schemeClr val="tx1"/>
                </a:solidFill>
              </a:rPr>
              <a:t>(</a:t>
            </a:r>
            <a:r>
              <a:rPr lang="en-US" sz="2400" b="1" dirty="0" err="1" smtClean="0">
                <a:solidFill>
                  <a:schemeClr val="tx1"/>
                </a:solidFill>
              </a:rPr>
              <a:t>Schalkoff</a:t>
            </a:r>
            <a:r>
              <a:rPr lang="en-US" sz="2400" b="1" dirty="0" smtClean="0">
                <a:solidFill>
                  <a:schemeClr val="tx1"/>
                </a:solidFill>
              </a:rPr>
              <a:t>, 1990)</a:t>
            </a:r>
            <a:r>
              <a:rPr lang="fa-IR" sz="2400" b="1" dirty="0" smtClean="0">
                <a:solidFill>
                  <a:schemeClr val="tx1"/>
                </a:solidFill>
              </a:rPr>
              <a:t>.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457200" indent="-457200" algn="r" rtl="1">
              <a:spcBef>
                <a:spcPts val="1200"/>
              </a:spcBef>
              <a:buFont typeface="Arial" pitchFamily="34" charset="0"/>
              <a:buChar char="•"/>
            </a:pPr>
            <a:r>
              <a:rPr lang="fa-IR" sz="2400" b="1" dirty="0" smtClean="0">
                <a:solidFill>
                  <a:schemeClr val="tx1"/>
                </a:solidFill>
              </a:rPr>
              <a:t>شاخه ای از کامپیوتر که با اتوماسیون رفتار هوشمند مربوط می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fa-IR" sz="2400" b="1" dirty="0" smtClean="0">
                <a:solidFill>
                  <a:schemeClr val="tx1"/>
                </a:solidFill>
              </a:rPr>
              <a:t>شود </a:t>
            </a:r>
            <a:r>
              <a:rPr lang="en-US" sz="2400" b="1" dirty="0" smtClean="0">
                <a:solidFill>
                  <a:schemeClr val="tx1"/>
                </a:solidFill>
              </a:rPr>
              <a:t>(Luger &amp; Stubblefield, 1993)</a:t>
            </a:r>
            <a:r>
              <a:rPr lang="fa-IR" sz="24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r" rtl="1">
              <a:spcBef>
                <a:spcPts val="1200"/>
              </a:spcBef>
              <a:buFont typeface="Arial" pitchFamily="34" charset="0"/>
              <a:buChar char="•"/>
            </a:pPr>
            <a:r>
              <a:rPr lang="fa-IR" sz="2400" b="1" dirty="0" smtClean="0">
                <a:solidFill>
                  <a:schemeClr val="tx1"/>
                </a:solidFill>
              </a:rPr>
              <a:t>تلاش جدید هیجان انگیز برای ساختن کامپیوترهایی که فکر میکنند ... ماشینهایی با تفکرات و احساس کامل </a:t>
            </a:r>
            <a:r>
              <a:rPr lang="en-US" sz="2400" b="1" dirty="0" smtClean="0">
                <a:solidFill>
                  <a:schemeClr val="tx1"/>
                </a:solidFill>
              </a:rPr>
              <a:t> (</a:t>
            </a:r>
            <a:r>
              <a:rPr lang="en-US" sz="2400" b="1" dirty="0" err="1" smtClean="0">
                <a:solidFill>
                  <a:schemeClr val="tx1"/>
                </a:solidFill>
              </a:rPr>
              <a:t>Haugeland</a:t>
            </a:r>
            <a:r>
              <a:rPr lang="en-US" sz="2400" b="1" dirty="0" smtClean="0">
                <a:solidFill>
                  <a:schemeClr val="tx1"/>
                </a:solidFill>
              </a:rPr>
              <a:t>, 1985)</a:t>
            </a:r>
            <a:r>
              <a:rPr lang="fa-IR" sz="24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r" rtl="1">
              <a:spcBef>
                <a:spcPts val="1200"/>
              </a:spcBef>
              <a:buFont typeface="Arial" pitchFamily="34" charset="0"/>
              <a:buChar char="•"/>
            </a:pPr>
            <a:r>
              <a:rPr lang="fa-IR" sz="2400" b="1" dirty="0" smtClean="0">
                <a:solidFill>
                  <a:schemeClr val="tx1"/>
                </a:solidFill>
              </a:rPr>
              <a:t>اتوماسیون عملیاتی که با اعمال تفکر انسان نظیر تصمیم گیری، حل مساله، یاد گیری ، ... مربوط می شود </a:t>
            </a:r>
            <a:r>
              <a:rPr lang="en-US" sz="2400" b="1" dirty="0" smtClean="0">
                <a:solidFill>
                  <a:schemeClr val="tx1"/>
                </a:solidFill>
              </a:rPr>
              <a:t>(Bellman, 1978)</a:t>
            </a:r>
            <a:r>
              <a:rPr lang="fa-IR" sz="24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r" rtl="1">
              <a:spcBef>
                <a:spcPts val="1200"/>
              </a:spcBef>
              <a:buFont typeface="Arial" pitchFamily="34" charset="0"/>
              <a:buChar char="•"/>
            </a:pPr>
            <a:r>
              <a:rPr lang="fa-IR" sz="2400" b="1" dirty="0" smtClean="0">
                <a:solidFill>
                  <a:schemeClr val="tx1"/>
                </a:solidFill>
              </a:rPr>
              <a:t>هنر خلق ماشینهایی که توانایی انجام عملیاتی را داشته باشند که ان عملیات توسط انسان نیاز به هوشمندی داشته باشد </a:t>
            </a:r>
            <a:r>
              <a:rPr lang="en-US" sz="2400" b="1" dirty="0" smtClean="0">
                <a:solidFill>
                  <a:schemeClr val="tx1"/>
                </a:solidFill>
              </a:rPr>
              <a:t>(Kurzweil, 1990)</a:t>
            </a:r>
            <a:r>
              <a:rPr lang="fa-IR" sz="2400" b="1" dirty="0" smtClean="0">
                <a:solidFill>
                  <a:schemeClr val="tx1"/>
                </a:solidFill>
              </a:rPr>
              <a:t>.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457200" indent="-457200" algn="r" rtl="1">
              <a:spcBef>
                <a:spcPts val="1200"/>
              </a:spcBef>
              <a:buFont typeface="Arial" pitchFamily="34" charset="0"/>
              <a:buChar char="•"/>
            </a:pPr>
            <a:r>
              <a:rPr lang="fa-IR" sz="2400" b="1" dirty="0" smtClean="0">
                <a:solidFill>
                  <a:schemeClr val="tx1"/>
                </a:solidFill>
              </a:rPr>
              <a:t>مطالعه بروی چگونگی ساخت کامپیوترهایی که کارها را در هر لحظه بهتر از انسان انجام دهد</a:t>
            </a:r>
            <a:r>
              <a:rPr lang="en-US" sz="2400" b="1" dirty="0" smtClean="0">
                <a:solidFill>
                  <a:schemeClr val="tx1"/>
                </a:solidFill>
              </a:rPr>
              <a:t> (Rich &amp; Knight, 1990) </a:t>
            </a:r>
            <a:r>
              <a:rPr lang="fa-IR" sz="2400" b="1" dirty="0" smtClean="0">
                <a:solidFill>
                  <a:schemeClr val="tx1"/>
                </a:solidFill>
              </a:rPr>
              <a:t>.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E752-D0A5-4FA7-8926-6FF60BF536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305800" cy="1470025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solidFill>
                  <a:srgbClr val="C00000"/>
                </a:solidFill>
                <a:cs typeface="B Nazanin" pitchFamily="2" charset="-78"/>
              </a:rPr>
              <a:t>تست تورینگ </a:t>
            </a:r>
            <a:r>
              <a:rPr lang="en-US" sz="3600" b="1" dirty="0" smtClean="0">
                <a:solidFill>
                  <a:srgbClr val="C00000"/>
                </a:solidFill>
                <a:cs typeface="B Nazanin" pitchFamily="2" charset="-78"/>
              </a:rPr>
              <a:t>(The Turing Test Approach)</a:t>
            </a:r>
            <a:endParaRPr lang="en-US" sz="3600" b="1" dirty="0">
              <a:solidFill>
                <a:srgbClr val="C00000"/>
              </a:solidFill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001000" cy="1981200"/>
          </a:xfrm>
        </p:spPr>
        <p:txBody>
          <a:bodyPr>
            <a:normAutofit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fa-IR" sz="2400" b="1" dirty="0" smtClean="0">
                <a:solidFill>
                  <a:schemeClr val="tx1"/>
                </a:solidFill>
              </a:rPr>
              <a:t>توسط آلن تورینگ در سال 1950 برای میزان هوش مطرح شد.</a:t>
            </a:r>
          </a:p>
          <a:p>
            <a:pPr marL="914400" lvl="1" indent="-457200" algn="r" rtl="1">
              <a:buFont typeface="Wingdings" pitchFamily="2" charset="2"/>
              <a:buChar char="§"/>
            </a:pPr>
            <a:r>
              <a:rPr lang="fa-IR" sz="2000" b="1" dirty="0" smtClean="0">
                <a:solidFill>
                  <a:schemeClr val="tx1"/>
                </a:solidFill>
              </a:rPr>
              <a:t>در این تست، کامپیوتر توسط فردی مورد آزمایش قرار می گیرد، کامپیوتر به سوالات مطرح شده پاسخ می دهد. </a:t>
            </a:r>
          </a:p>
          <a:p>
            <a:pPr marL="914400" lvl="1" indent="-457200" algn="r" rtl="1">
              <a:buFont typeface="Wingdings" pitchFamily="2" charset="2"/>
              <a:buChar char="§"/>
            </a:pPr>
            <a:r>
              <a:rPr lang="fa-IR" sz="2000" b="1" dirty="0" smtClean="0">
                <a:solidFill>
                  <a:schemeClr val="tx1"/>
                </a:solidFill>
              </a:rPr>
              <a:t>تست زمانی پایان می یابد که این شخص نتواند تشخیص دهد که پاسخ دهنده یک انسان است و یا هر چیز دیگر.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733800"/>
            <a:ext cx="6207919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E752-D0A5-4FA7-8926-6FF60BF536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3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305800" cy="1470025"/>
          </a:xfrm>
        </p:spPr>
        <p:txBody>
          <a:bodyPr>
            <a:normAutofit/>
          </a:bodyPr>
          <a:lstStyle/>
          <a:p>
            <a:pPr algn="r" rtl="1"/>
            <a:r>
              <a:rPr lang="fa-I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تست تورینگ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001000" cy="5029200"/>
          </a:xfrm>
        </p:spPr>
        <p:txBody>
          <a:bodyPr>
            <a:normAutofit fontScale="92500" lnSpcReduction="20000"/>
          </a:bodyPr>
          <a:lstStyle/>
          <a:p>
            <a:pPr marL="457200" indent="-457200" algn="r" rtl="1">
              <a:spcBef>
                <a:spcPts val="1200"/>
              </a:spcBef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tx1"/>
                </a:solidFill>
              </a:rPr>
              <a:t>چنین کامپیوتری باید قابلیت های زیر را داشته باشد.</a:t>
            </a:r>
          </a:p>
          <a:p>
            <a:pPr marL="914400" lvl="1" indent="-457200" algn="r" rtl="1">
              <a:buFont typeface="Wingdings" pitchFamily="2" charset="2"/>
              <a:buChar char="§"/>
            </a:pPr>
            <a:r>
              <a:rPr lang="fa-IR" sz="2000" dirty="0" smtClean="0">
                <a:solidFill>
                  <a:schemeClr val="tx1"/>
                </a:solidFill>
              </a:rPr>
              <a:t>پردازش زبان طبیعی </a:t>
            </a:r>
          </a:p>
          <a:p>
            <a:pPr marL="914400" lvl="1" indent="-457200" algn="r" rtl="1">
              <a:buFont typeface="Wingdings" pitchFamily="2" charset="2"/>
              <a:buChar char="§"/>
            </a:pPr>
            <a:r>
              <a:rPr lang="fa-IR" sz="2000" dirty="0" smtClean="0">
                <a:solidFill>
                  <a:schemeClr val="tx1"/>
                </a:solidFill>
              </a:rPr>
              <a:t>نمایش دانش</a:t>
            </a:r>
          </a:p>
          <a:p>
            <a:pPr marL="914400" lvl="1" indent="-457200" algn="r" rtl="1">
              <a:buFont typeface="Wingdings" pitchFamily="2" charset="2"/>
              <a:buChar char="§"/>
            </a:pPr>
            <a:r>
              <a:rPr lang="fa-IR" sz="2000" dirty="0" smtClean="0">
                <a:solidFill>
                  <a:schemeClr val="tx1"/>
                </a:solidFill>
              </a:rPr>
              <a:t>استدلال خودکار</a:t>
            </a:r>
          </a:p>
          <a:p>
            <a:pPr marL="914400" lvl="1" indent="-457200" algn="r" rtl="1">
              <a:buFont typeface="Wingdings" pitchFamily="2" charset="2"/>
              <a:buChar char="§"/>
            </a:pPr>
            <a:r>
              <a:rPr lang="fa-IR" sz="2000" dirty="0" smtClean="0">
                <a:solidFill>
                  <a:schemeClr val="tx1"/>
                </a:solidFill>
              </a:rPr>
              <a:t>یادگیری ماشین </a:t>
            </a:r>
          </a:p>
          <a:p>
            <a:pPr marL="342900" lvl="1" indent="-342900" algn="r" rtl="1">
              <a:spcBef>
                <a:spcPts val="1200"/>
              </a:spcBef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tx1"/>
                </a:solidFill>
              </a:rPr>
              <a:t>تست تورینگ از تعامل فیزیکی بین سوال کننده و کامپیوتر اجتناب می کند.</a:t>
            </a:r>
          </a:p>
          <a:p>
            <a:pPr marL="342900" lvl="1" indent="-342900" algn="r" rtl="1">
              <a:spcBef>
                <a:spcPts val="1200"/>
              </a:spcBef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tx1"/>
                </a:solidFill>
              </a:rPr>
              <a:t>برای گذار از این تست، کامپیوتر به موارد زیر نیاز دارد:</a:t>
            </a:r>
          </a:p>
          <a:p>
            <a:pPr marL="800100" lvl="2" indent="-342900" algn="r" rtl="1">
              <a:buFont typeface="Wingdings" pitchFamily="2" charset="2"/>
              <a:buChar char="§"/>
            </a:pPr>
            <a:r>
              <a:rPr lang="fa-IR" sz="2000" b="1" dirty="0" smtClean="0">
                <a:solidFill>
                  <a:schemeClr val="tx1"/>
                </a:solidFill>
              </a:rPr>
              <a:t>بینایی کامپیوتر</a:t>
            </a:r>
            <a:r>
              <a:rPr lang="fa-IR" sz="2000" dirty="0" smtClean="0">
                <a:solidFill>
                  <a:schemeClr val="tx1"/>
                </a:solidFill>
              </a:rPr>
              <a:t> جهت درک اشیا </a:t>
            </a:r>
          </a:p>
          <a:p>
            <a:pPr marL="800100" lvl="2" indent="-342900" algn="r" rtl="1">
              <a:buFont typeface="Wingdings" pitchFamily="2" charset="2"/>
              <a:buChar char="§"/>
            </a:pPr>
            <a:r>
              <a:rPr lang="fa-IR" sz="2000" b="1" dirty="0" smtClean="0">
                <a:solidFill>
                  <a:schemeClr val="tx1"/>
                </a:solidFill>
              </a:rPr>
              <a:t>روباتیک</a:t>
            </a:r>
            <a:r>
              <a:rPr lang="fa-IR" sz="2000" dirty="0" smtClean="0">
                <a:solidFill>
                  <a:schemeClr val="tx1"/>
                </a:solidFill>
              </a:rPr>
              <a:t> برای دستکاری و جابجایی آنها</a:t>
            </a:r>
          </a:p>
          <a:p>
            <a:pPr marL="342900" lvl="1" indent="-342900" algn="r" rtl="1">
              <a:spcBef>
                <a:spcPts val="1800"/>
              </a:spcBef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tx1"/>
                </a:solidFill>
              </a:rPr>
              <a:t>در </a:t>
            </a:r>
            <a:r>
              <a:rPr lang="en-US" sz="2400" dirty="0" smtClean="0">
                <a:solidFill>
                  <a:schemeClr val="tx1"/>
                </a:solidFill>
              </a:rPr>
              <a:t>AI</a:t>
            </a:r>
            <a:r>
              <a:rPr lang="fa-IR" sz="2400" dirty="0" smtClean="0">
                <a:solidFill>
                  <a:schemeClr val="tx1"/>
                </a:solidFill>
              </a:rPr>
              <a:t> سعی زیادی برای تحقق </a:t>
            </a:r>
            <a:r>
              <a:rPr lang="fa-IR" sz="2400" dirty="0">
                <a:solidFill>
                  <a:schemeClr val="tx1"/>
                </a:solidFill>
              </a:rPr>
              <a:t>تست</a:t>
            </a:r>
            <a:r>
              <a:rPr lang="fa-IR" sz="2400" dirty="0" smtClean="0">
                <a:solidFill>
                  <a:schemeClr val="tx1"/>
                </a:solidFill>
              </a:rPr>
              <a:t> تورینگ انجام نگرفت. </a:t>
            </a:r>
          </a:p>
          <a:p>
            <a:pPr marL="342900" lvl="1" indent="-342900" algn="r" rtl="1"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tx1"/>
                </a:solidFill>
              </a:rPr>
              <a:t>پژوهشگران امر </a:t>
            </a:r>
            <a:r>
              <a:rPr lang="fa-IR" sz="2400" dirty="0">
                <a:solidFill>
                  <a:schemeClr val="tx1"/>
                </a:solidFill>
              </a:rPr>
              <a:t>معتقدند که مطالعه اصول اساسی هوش از  تکراری </a:t>
            </a:r>
            <a:r>
              <a:rPr lang="fa-IR" sz="2400" dirty="0" smtClean="0">
                <a:solidFill>
                  <a:schemeClr val="tx1"/>
                </a:solidFill>
              </a:rPr>
              <a:t>نمونه های </a:t>
            </a:r>
            <a:r>
              <a:rPr lang="fa-IR" sz="2400" dirty="0">
                <a:solidFill>
                  <a:schemeClr val="tx1"/>
                </a:solidFill>
              </a:rPr>
              <a:t>آزمایشی </a:t>
            </a:r>
            <a:r>
              <a:rPr lang="fa-IR" sz="2400" dirty="0" smtClean="0">
                <a:solidFill>
                  <a:schemeClr val="tx1"/>
                </a:solidFill>
              </a:rPr>
              <a:t>مهمتر </a:t>
            </a:r>
            <a:r>
              <a:rPr lang="fa-IR" sz="2400" dirty="0">
                <a:solidFill>
                  <a:schemeClr val="tx1"/>
                </a:solidFill>
              </a:rPr>
              <a:t>است.</a:t>
            </a:r>
          </a:p>
          <a:p>
            <a:pPr marL="342900" lvl="1" indent="-342900" algn="r" rtl="1"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tx1"/>
                </a:solidFill>
              </a:rPr>
              <a:t>برادران رایت و دیگران  زمانی موفق  شدند که تلاش برای تقلید پرندگان "پرواز مصنوعی" را متوقف  کرده و شروع به مطالعه در مورد آیرودینامیک کردند. </a:t>
            </a:r>
            <a:endParaRPr lang="fa-IR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E752-D0A5-4FA7-8926-6FF60BF536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4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305800" cy="1470025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solidFill>
                  <a:srgbClr val="C00000"/>
                </a:solidFill>
                <a:cs typeface="B Nazanin" pitchFamily="2" charset="-78"/>
              </a:rPr>
              <a:t>مشکلات اولیه </a:t>
            </a:r>
            <a:r>
              <a:rPr lang="en-US" sz="3600" b="1" dirty="0" smtClean="0">
                <a:solidFill>
                  <a:srgbClr val="C00000"/>
                </a:solidFill>
                <a:cs typeface="B Nazanin" pitchFamily="2" charset="-78"/>
              </a:rPr>
              <a:t>AI</a:t>
            </a:r>
            <a:endParaRPr lang="en-US" sz="3600" b="1" dirty="0">
              <a:solidFill>
                <a:srgbClr val="C00000"/>
              </a:solidFill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8001000" cy="3352800"/>
          </a:xfrm>
        </p:spPr>
        <p:txBody>
          <a:bodyPr>
            <a:normAutofit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tx1"/>
                </a:solidFill>
              </a:rPr>
              <a:t>اغلب برنامه های اولیه دانش اندکی در مورد موضوعات داشتند.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tx1"/>
                </a:solidFill>
              </a:rPr>
              <a:t>انجام ناپذیری بسیاری از مسائل، به دلیل نیاز به سخت افزارهای سریع تر و حافظه های بزرگتر.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tx1"/>
                </a:solidFill>
              </a:rPr>
              <a:t>وجود محدودیت در ساختارهای اساسی برای انجام رفتارهای هوشمند. </a:t>
            </a:r>
            <a:endParaRPr lang="fa-IR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E752-D0A5-4FA7-8926-6FF60BF536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انواع شاخه های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AI			</a:t>
            </a:r>
            <a:r>
              <a:rPr lang="fa-I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(1/4)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001000" cy="4876800"/>
          </a:xfrm>
        </p:spPr>
        <p:txBody>
          <a:bodyPr>
            <a:normAutofit fontScale="92500"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tx1"/>
                </a:solidFill>
              </a:rPr>
              <a:t>پردازش زبانهای طبیعی</a:t>
            </a:r>
          </a:p>
          <a:p>
            <a:pPr marL="914400" lvl="1" indent="-457200" algn="r" rtl="1">
              <a:buFont typeface="Wingdings" pitchFamily="2" charset="2"/>
              <a:buChar char="§"/>
            </a:pPr>
            <a:r>
              <a:rPr lang="fa-IR" sz="2000" dirty="0" smtClean="0">
                <a:solidFill>
                  <a:schemeClr val="tx1"/>
                </a:solidFill>
              </a:rPr>
              <a:t>ساخت کامپیوترهایی که بتوانند با واسطهای تایپی با زبان طییعی با انسان ارتباط برقرار کند.</a:t>
            </a:r>
          </a:p>
          <a:p>
            <a:pPr marL="914400" lvl="1" indent="-457200" algn="r" rtl="1">
              <a:buFont typeface="Wingdings" pitchFamily="2" charset="2"/>
              <a:buChar char="§"/>
            </a:pPr>
            <a:r>
              <a:rPr lang="fa-IR" sz="2000" dirty="0" smtClean="0">
                <a:solidFill>
                  <a:schemeClr val="tx1"/>
                </a:solidFill>
              </a:rPr>
              <a:t>مانند:  </a:t>
            </a:r>
            <a:r>
              <a:rPr lang="en-US" sz="2000" dirty="0" smtClean="0">
                <a:solidFill>
                  <a:schemeClr val="tx1"/>
                </a:solidFill>
              </a:rPr>
              <a:t>Machine Translator, Text Mining</a:t>
            </a:r>
            <a:endParaRPr lang="fa-IR" sz="2000" dirty="0" smtClean="0">
              <a:solidFill>
                <a:schemeClr val="tx1"/>
              </a:solidFill>
            </a:endParaRPr>
          </a:p>
          <a:p>
            <a:pPr marL="914400" lvl="1" indent="-457200" algn="r" rtl="1">
              <a:buFont typeface="Wingdings" pitchFamily="2" charset="2"/>
              <a:buChar char="§"/>
            </a:pPr>
            <a:r>
              <a:rPr lang="fa-IR" sz="2000" dirty="0" smtClean="0">
                <a:solidFill>
                  <a:schemeClr val="tx1"/>
                </a:solidFill>
              </a:rPr>
              <a:t>مشکلات شامل: درک مفاهیم ومعانی و دانش اولیه بشر و درک و تحلیل جملات (گرامر)</a:t>
            </a:r>
          </a:p>
          <a:p>
            <a:pPr marL="457200" indent="-457200" algn="r" rtl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tx1"/>
                </a:solidFill>
              </a:rPr>
              <a:t>پردازش تصویر: بهسازی و ارتقا تصاویر (</a:t>
            </a:r>
            <a:r>
              <a:rPr lang="en-US" sz="2400" dirty="0" smtClean="0">
                <a:solidFill>
                  <a:schemeClr val="tx1"/>
                </a:solidFill>
              </a:rPr>
              <a:t>Image Enhancing</a:t>
            </a:r>
            <a:r>
              <a:rPr lang="fa-IR" sz="2400" dirty="0" smtClean="0">
                <a:solidFill>
                  <a:schemeClr val="tx1"/>
                </a:solidFill>
              </a:rPr>
              <a:t>)و قطعه بندی تصاویر (</a:t>
            </a:r>
            <a:r>
              <a:rPr lang="en-US" sz="2400" dirty="0" smtClean="0">
                <a:solidFill>
                  <a:schemeClr val="tx1"/>
                </a:solidFill>
              </a:rPr>
              <a:t>Image Segmentation</a:t>
            </a:r>
            <a:r>
              <a:rPr lang="fa-IR" sz="2400" dirty="0" smtClean="0">
                <a:solidFill>
                  <a:schemeClr val="tx1"/>
                </a:solidFill>
              </a:rPr>
              <a:t>) و ...</a:t>
            </a:r>
          </a:p>
          <a:p>
            <a:pPr marL="457200" indent="-457200" algn="r" rtl="1">
              <a:spcBef>
                <a:spcPts val="600"/>
              </a:spcBef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tx1"/>
                </a:solidFill>
              </a:rPr>
              <a:t>پردازش گفتار و اصوات</a:t>
            </a:r>
          </a:p>
          <a:p>
            <a:pPr marL="914400" lvl="1" indent="-457200" algn="r" rtl="1">
              <a:buFont typeface="Wingdings" pitchFamily="2" charset="2"/>
              <a:buChar char="§"/>
            </a:pPr>
            <a:r>
              <a:rPr lang="fa-IR" sz="2000" dirty="0" smtClean="0">
                <a:solidFill>
                  <a:schemeClr val="tx1"/>
                </a:solidFill>
              </a:rPr>
              <a:t>گرفتن فرامین صوتی، تصحیح صدای انسان ، تولید خروجی های صوتی</a:t>
            </a:r>
          </a:p>
          <a:p>
            <a:pPr marL="457200" indent="-457200" algn="r" rtl="1">
              <a:spcBef>
                <a:spcPts val="1800"/>
              </a:spcBef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tx1"/>
                </a:solidFill>
              </a:rPr>
              <a:t>بینایی ماشین </a:t>
            </a:r>
          </a:p>
          <a:p>
            <a:pPr marL="914400" lvl="1" indent="-457200" algn="r" rtl="1">
              <a:buFont typeface="Wingdings" pitchFamily="2" charset="2"/>
              <a:buChar char="§"/>
            </a:pPr>
            <a:r>
              <a:rPr lang="fa-IR" sz="2000" dirty="0">
                <a:solidFill>
                  <a:schemeClr val="tx1"/>
                </a:solidFill>
              </a:rPr>
              <a:t>درک و تحلیل تصاویر حس </a:t>
            </a:r>
            <a:r>
              <a:rPr lang="fa-IR" sz="2000" dirty="0" smtClean="0">
                <a:solidFill>
                  <a:schemeClr val="tx1"/>
                </a:solidFill>
              </a:rPr>
              <a:t>شده</a:t>
            </a:r>
          </a:p>
          <a:p>
            <a:pPr marL="914400" lvl="1" indent="-457200" algn="r" rtl="1">
              <a:buFont typeface="Wingdings" pitchFamily="2" charset="2"/>
              <a:buChar char="§"/>
            </a:pPr>
            <a:r>
              <a:rPr lang="fa-IR" sz="2000" dirty="0" smtClean="0">
                <a:solidFill>
                  <a:schemeClr val="tx1"/>
                </a:solidFill>
              </a:rPr>
              <a:t>تصاویر کسب شده ممکن است به صورت </a:t>
            </a:r>
            <a:r>
              <a:rPr lang="en-US" sz="2000" dirty="0" smtClean="0">
                <a:solidFill>
                  <a:schemeClr val="tx1"/>
                </a:solidFill>
              </a:rPr>
              <a:t>Online</a:t>
            </a:r>
            <a:r>
              <a:rPr lang="fa-IR" sz="2000" dirty="0" smtClean="0">
                <a:solidFill>
                  <a:schemeClr val="tx1"/>
                </a:solidFill>
              </a:rPr>
              <a:t> و </a:t>
            </a:r>
            <a:r>
              <a:rPr lang="en-US" sz="2000" dirty="0" smtClean="0">
                <a:solidFill>
                  <a:schemeClr val="tx1"/>
                </a:solidFill>
              </a:rPr>
              <a:t>Offline</a:t>
            </a:r>
            <a:r>
              <a:rPr lang="fa-IR" sz="2000" dirty="0" smtClean="0">
                <a:solidFill>
                  <a:schemeClr val="tx1"/>
                </a:solidFill>
              </a:rPr>
              <a:t> باشند.</a:t>
            </a:r>
            <a:endParaRPr lang="fa-IR" sz="2000" dirty="0">
              <a:solidFill>
                <a:schemeClr val="tx1"/>
              </a:solidFill>
            </a:endParaRPr>
          </a:p>
          <a:p>
            <a:pPr marL="457200" indent="-457200" algn="r" rtl="1">
              <a:spcBef>
                <a:spcPts val="1800"/>
              </a:spcBef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E752-D0A5-4FA7-8926-6FF60BF536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4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انواع شاخه های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AI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			</a:t>
            </a:r>
            <a:r>
              <a:rPr lang="fa-IR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(2/4)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001000" cy="5029200"/>
          </a:xfrm>
        </p:spPr>
        <p:txBody>
          <a:bodyPr>
            <a:normAutofit/>
          </a:bodyPr>
          <a:lstStyle/>
          <a:p>
            <a:pPr marL="457200" indent="-457200" algn="r" rtl="1">
              <a:spcBef>
                <a:spcPts val="1800"/>
              </a:spcBef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بازشناسی الگو (</a:t>
            </a:r>
            <a:r>
              <a:rPr lang="en-US" sz="2400" dirty="0" smtClean="0">
                <a:solidFill>
                  <a:schemeClr val="tx1"/>
                </a:solidFill>
                <a:cs typeface="B Nazanin" pitchFamily="2" charset="-78"/>
              </a:rPr>
              <a:t>Pattern Recognition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)</a:t>
            </a:r>
          </a:p>
          <a:p>
            <a:pPr marL="914400" lvl="1" indent="-457200" algn="r" rtl="1">
              <a:buFont typeface="Wingdings" pitchFamily="2" charset="2"/>
              <a:buChar char="§"/>
            </a:pP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تشخیص و جداسازی </a:t>
            </a:r>
            <a:r>
              <a:rPr lang="fa-IR" sz="1700" dirty="0">
                <a:solidFill>
                  <a:schemeClr val="tx1"/>
                </a:solidFill>
                <a:cs typeface="B Nazanin" pitchFamily="2" charset="-78"/>
              </a:rPr>
              <a:t>الگوها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 از همدیگر با در نظر گرفتن ویژه گیهای (</a:t>
            </a:r>
            <a:r>
              <a:rPr lang="en-US" sz="2000" dirty="0" smtClean="0">
                <a:solidFill>
                  <a:schemeClr val="tx1"/>
                </a:solidFill>
                <a:cs typeface="B Nazanin" pitchFamily="2" charset="-78"/>
              </a:rPr>
              <a:t>Features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) یکسان.</a:t>
            </a:r>
          </a:p>
          <a:p>
            <a:pPr marL="914400" lvl="1" indent="-457200" algn="r" rtl="1">
              <a:buFont typeface="Wingdings" pitchFamily="2" charset="2"/>
              <a:buChar char="§"/>
            </a:pP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مانند: </a:t>
            </a:r>
            <a:r>
              <a:rPr lang="en-US" sz="2000" dirty="0" smtClean="0">
                <a:solidFill>
                  <a:schemeClr val="tx1"/>
                </a:solidFill>
                <a:cs typeface="B Nazanin" pitchFamily="2" charset="-78"/>
              </a:rPr>
              <a:t>Optical Character Recognition (OCR)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و</a:t>
            </a:r>
            <a:r>
              <a:rPr lang="en-US" sz="2000" dirty="0" smtClean="0">
                <a:solidFill>
                  <a:schemeClr val="tx1"/>
                </a:solidFill>
                <a:cs typeface="B Nazanin" pitchFamily="2" charset="-78"/>
              </a:rPr>
              <a:t> Speech Recognition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و </a:t>
            </a:r>
            <a:endParaRPr lang="en-US" sz="2000" dirty="0" smtClean="0">
              <a:solidFill>
                <a:schemeClr val="tx1"/>
              </a:solidFill>
              <a:cs typeface="B Nazanin" pitchFamily="2" charset="-78"/>
            </a:endParaRPr>
          </a:p>
          <a:p>
            <a:pPr marL="914400" lvl="1" indent="-457200" algn="r" rtl="1">
              <a:buFont typeface="Wingdings" pitchFamily="2" charset="2"/>
              <a:buChar char="§"/>
            </a:pP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بطور کلی به دو صورت </a:t>
            </a:r>
            <a:r>
              <a:rPr lang="en-US" sz="2000" dirty="0" smtClean="0">
                <a:solidFill>
                  <a:schemeClr val="tx1"/>
                </a:solidFill>
                <a:cs typeface="B Nazanin" pitchFamily="2" charset="-78"/>
              </a:rPr>
              <a:t>Supervised 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و </a:t>
            </a:r>
            <a:r>
              <a:rPr lang="en-US" sz="2000" dirty="0" smtClean="0">
                <a:solidFill>
                  <a:schemeClr val="tx1"/>
                </a:solidFill>
                <a:cs typeface="B Nazanin" pitchFamily="2" charset="-78"/>
              </a:rPr>
              <a:t>Unsupervised 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 است.</a:t>
            </a:r>
          </a:p>
          <a:p>
            <a:pPr marL="457200" indent="-457200" algn="r" rtl="1">
              <a:spcBef>
                <a:spcPts val="1800"/>
              </a:spcBef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برنامه ریزی (</a:t>
            </a:r>
            <a:r>
              <a:rPr lang="en-US" sz="2400" dirty="0" smtClean="0">
                <a:solidFill>
                  <a:schemeClr val="tx1"/>
                </a:solidFill>
                <a:cs typeface="B Nazanin" pitchFamily="2" charset="-78"/>
              </a:rPr>
              <a:t>Planning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)</a:t>
            </a:r>
          </a:p>
          <a:p>
            <a:pPr marL="914400" lvl="1" indent="-457200" algn="r" rtl="1">
              <a:spcBef>
                <a:spcPts val="0"/>
              </a:spcBef>
              <a:buFont typeface="Wingdings" pitchFamily="2" charset="2"/>
              <a:buChar char="§"/>
            </a:pPr>
            <a:r>
              <a:rPr lang="fa-IR" sz="2100" dirty="0" smtClean="0">
                <a:solidFill>
                  <a:schemeClr val="tx1"/>
                </a:solidFill>
                <a:cs typeface="B Nazanin" pitchFamily="2" charset="-78"/>
              </a:rPr>
              <a:t>رسیدن به یک هدف خاص از طریق یک سری برنامه خاص.</a:t>
            </a:r>
          </a:p>
          <a:p>
            <a:pPr marL="914400" lvl="1" indent="-457200" algn="r" rtl="1">
              <a:spcBef>
                <a:spcPts val="0"/>
              </a:spcBef>
              <a:buFont typeface="Wingdings" pitchFamily="2" charset="2"/>
              <a:buChar char="§"/>
            </a:pPr>
            <a:r>
              <a:rPr lang="fa-IR" sz="2100" dirty="0" smtClean="0">
                <a:solidFill>
                  <a:schemeClr val="tx1"/>
                </a:solidFill>
                <a:cs typeface="B Nazanin" pitchFamily="2" charset="-78"/>
              </a:rPr>
              <a:t>کاربردهایی </a:t>
            </a:r>
            <a:r>
              <a:rPr lang="fa-IR" sz="2100" dirty="0">
                <a:solidFill>
                  <a:schemeClr val="tx1"/>
                </a:solidFill>
                <a:cs typeface="B Nazanin" pitchFamily="2" charset="-78"/>
              </a:rPr>
              <a:t>همچون رباتیک، تصمیم گیری رفتارهای ترکیبی </a:t>
            </a:r>
          </a:p>
          <a:p>
            <a:pPr marL="457200" indent="-457200" algn="r" rtl="1">
              <a:spcBef>
                <a:spcPts val="1800"/>
              </a:spcBef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یادگیری ماشین (</a:t>
            </a:r>
            <a:r>
              <a:rPr lang="en-US" sz="2400" dirty="0" smtClean="0">
                <a:solidFill>
                  <a:schemeClr val="tx1"/>
                </a:solidFill>
                <a:cs typeface="B Nazanin" pitchFamily="2" charset="-78"/>
              </a:rPr>
              <a:t>Machine Learning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)</a:t>
            </a:r>
          </a:p>
          <a:p>
            <a:pPr marL="914400" lvl="1" indent="-457200" algn="r" rtl="1">
              <a:spcBef>
                <a:spcPts val="0"/>
              </a:spcBef>
              <a:buFont typeface="Wingdings" pitchFamily="2" charset="2"/>
              <a:buChar char="§"/>
            </a:pP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یاد گیری خودکار ماشین برای انجام بهتر کارها</a:t>
            </a:r>
          </a:p>
          <a:p>
            <a:pPr marL="914400" lvl="1" indent="-457200" algn="r" rtl="1">
              <a:spcBef>
                <a:spcPts val="0"/>
              </a:spcBef>
              <a:buFont typeface="Wingdings" pitchFamily="2" charset="2"/>
              <a:buChar char="§"/>
            </a:pP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مزایا: قطع وابستگی ماشین به برنامه ریزی کامل، تطبیق با شرایط جدید و...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E752-D0A5-4FA7-8926-6FF60BF536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4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انواع شاخه های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AI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			</a:t>
            </a:r>
            <a:r>
              <a:rPr lang="fa-IR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(3/4)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05001"/>
            <a:ext cx="8001000" cy="2438400"/>
          </a:xfrm>
        </p:spPr>
        <p:txBody>
          <a:bodyPr>
            <a:normAutofit lnSpcReduction="10000"/>
          </a:bodyPr>
          <a:lstStyle/>
          <a:p>
            <a:pPr marL="457200" indent="-457200" algn="r" rtl="1">
              <a:spcBef>
                <a:spcPts val="1800"/>
              </a:spcBef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tx1"/>
                </a:solidFill>
              </a:rPr>
              <a:t>شبکه عصبی مصنوعی (</a:t>
            </a:r>
            <a:r>
              <a:rPr lang="en-US" sz="2400" dirty="0" smtClean="0">
                <a:solidFill>
                  <a:schemeClr val="tx1"/>
                </a:solidFill>
              </a:rPr>
              <a:t>Artificial Neural Networks</a:t>
            </a:r>
            <a:r>
              <a:rPr lang="fa-IR" sz="2400" dirty="0" smtClean="0">
                <a:solidFill>
                  <a:schemeClr val="tx1"/>
                </a:solidFill>
              </a:rPr>
              <a:t>)</a:t>
            </a:r>
          </a:p>
          <a:p>
            <a:pPr lvl="2" indent="-457200" algn="r" rtl="1">
              <a:spcBef>
                <a:spcPts val="0"/>
              </a:spcBef>
              <a:buFont typeface="Wingdings" pitchFamily="2" charset="2"/>
              <a:buChar char="§"/>
            </a:pPr>
            <a:r>
              <a:rPr lang="fa-IR" sz="2100" dirty="0" smtClean="0">
                <a:solidFill>
                  <a:schemeClr val="tx1"/>
                </a:solidFill>
              </a:rPr>
              <a:t>مدلی است که بتواند ویژه گی های مهم سیستم های عصبی را کسب کرده و رفتار مشابهی را از خود بروز دهد.</a:t>
            </a:r>
          </a:p>
          <a:p>
            <a:pPr lvl="2" indent="-457200" algn="r" rtl="1">
              <a:spcBef>
                <a:spcPts val="0"/>
              </a:spcBef>
              <a:buFont typeface="Wingdings" pitchFamily="2" charset="2"/>
              <a:buChar char="§"/>
            </a:pPr>
            <a:r>
              <a:rPr lang="fa-IR" sz="2100" dirty="0" smtClean="0">
                <a:solidFill>
                  <a:schemeClr val="tx1"/>
                </a:solidFill>
              </a:rPr>
              <a:t>یکی از روشهای بسیار مهم یادگیری است. </a:t>
            </a:r>
            <a:endParaRPr lang="fa-IR" sz="2400" dirty="0" smtClean="0">
              <a:solidFill>
                <a:schemeClr val="tx1"/>
              </a:solidFill>
            </a:endParaRPr>
          </a:p>
          <a:p>
            <a:pPr marL="457200" indent="-457200" algn="r" rtl="1">
              <a:spcBef>
                <a:spcPts val="1800"/>
              </a:spcBef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tx1"/>
                </a:solidFill>
              </a:rPr>
              <a:t>منطق فازی (</a:t>
            </a:r>
            <a:r>
              <a:rPr lang="en-US" sz="2400" dirty="0" smtClean="0">
                <a:solidFill>
                  <a:schemeClr val="tx1"/>
                </a:solidFill>
              </a:rPr>
              <a:t>Fuzzy Logic</a:t>
            </a:r>
            <a:r>
              <a:rPr lang="fa-IR" sz="2400" dirty="0" smtClean="0">
                <a:solidFill>
                  <a:schemeClr val="tx1"/>
                </a:solidFill>
              </a:rPr>
              <a:t>)</a:t>
            </a:r>
          </a:p>
          <a:p>
            <a:pPr marL="914400" lvl="1" indent="-457200" algn="r" rtl="1">
              <a:spcBef>
                <a:spcPts val="0"/>
              </a:spcBef>
              <a:buFont typeface="Wingdings" pitchFamily="2" charset="2"/>
              <a:buChar char="§"/>
            </a:pPr>
            <a:r>
              <a:rPr lang="fa-IR" sz="2000" dirty="0" smtClean="0">
                <a:solidFill>
                  <a:schemeClr val="tx1"/>
                </a:solidFill>
              </a:rPr>
              <a:t>ما در اغلب سناریوهای واقعی دنیا، مقادیر کاملا دقیقی نداریم و همیشه با درجه ای از عدم قطعیت روبرو هستیم. </a:t>
            </a:r>
          </a:p>
          <a:p>
            <a:pPr marL="914400" lvl="1" indent="-457200" algn="r" rtl="1">
              <a:spcBef>
                <a:spcPts val="0"/>
              </a:spcBef>
              <a:buFont typeface="Wingdings" pitchFamily="2" charset="2"/>
              <a:buChar char="§"/>
            </a:pPr>
            <a:endParaRPr lang="fa-IR" sz="2000" dirty="0">
              <a:solidFill>
                <a:schemeClr val="tx1"/>
              </a:solidFill>
              <a:cs typeface="B Nazanin" pitchFamily="2" charset="-78"/>
            </a:endParaRPr>
          </a:p>
          <a:p>
            <a:pPr marL="914400" lvl="1" indent="-457200" algn="r" rtl="1">
              <a:spcBef>
                <a:spcPts val="0"/>
              </a:spcBef>
              <a:buFont typeface="Wingdings" pitchFamily="2" charset="2"/>
              <a:buChar char="§"/>
            </a:pPr>
            <a:endParaRPr lang="fa-IR" sz="2000" dirty="0" smtClean="0">
              <a:solidFill>
                <a:schemeClr val="tx1"/>
              </a:solidFill>
              <a:cs typeface="B Nazanin" pitchFamily="2" charset="-78"/>
            </a:endParaRPr>
          </a:p>
          <a:p>
            <a:pPr marL="914400" lvl="1" indent="-457200" algn="r" rtl="1">
              <a:spcBef>
                <a:spcPts val="0"/>
              </a:spcBef>
              <a:buFont typeface="Wingdings" pitchFamily="2" charset="2"/>
              <a:buChar char="§"/>
            </a:pPr>
            <a:endParaRPr lang="fa-IR" sz="2000" dirty="0">
              <a:solidFill>
                <a:schemeClr val="tx1"/>
              </a:solidFill>
              <a:cs typeface="B Nazanin" pitchFamily="2" charset="-78"/>
            </a:endParaRPr>
          </a:p>
          <a:p>
            <a:pPr marL="914400" lvl="1" indent="-457200" algn="r" rtl="1">
              <a:spcBef>
                <a:spcPts val="0"/>
              </a:spcBef>
              <a:buFont typeface="Wingdings" pitchFamily="2" charset="2"/>
              <a:buChar char="§"/>
            </a:pPr>
            <a:endParaRPr lang="fa-IR" sz="2000" dirty="0" smtClean="0">
              <a:solidFill>
                <a:schemeClr val="tx1"/>
              </a:solidFill>
              <a:cs typeface="B Nazanin" pitchFamily="2" charset="-78"/>
            </a:endParaRPr>
          </a:p>
          <a:p>
            <a:pPr marL="914400" lvl="1" indent="-457200" algn="r" rtl="1">
              <a:spcBef>
                <a:spcPts val="0"/>
              </a:spcBef>
              <a:buFont typeface="Wingdings" pitchFamily="2" charset="2"/>
              <a:buChar char="§"/>
            </a:pPr>
            <a:endParaRPr lang="fa-IR" sz="2000" dirty="0">
              <a:solidFill>
                <a:schemeClr val="tx1"/>
              </a:solidFill>
              <a:cs typeface="B Nazanin" pitchFamily="2" charset="-78"/>
            </a:endParaRPr>
          </a:p>
          <a:p>
            <a:pPr marL="914400" lvl="1" indent="-457200" algn="r" rtl="1">
              <a:spcBef>
                <a:spcPts val="0"/>
              </a:spcBef>
              <a:buFont typeface="Wingdings" pitchFamily="2" charset="2"/>
              <a:buChar char="§"/>
            </a:pPr>
            <a:endParaRPr lang="fa-IR" sz="2000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E752-D0A5-4FA7-8926-6FF60BF536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297885"/>
            <a:ext cx="5000625" cy="2331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452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d1434dcf681999dd441e228e5f4abe067109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1216</TotalTime>
  <Words>811</Words>
  <Application>Microsoft Office PowerPoint</Application>
  <PresentationFormat>On-screen Show (4:3)</PresentationFormat>
  <Paragraphs>89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به نام خدا  مقدمه ای بر هوش مصنوعی</vt:lpstr>
      <vt:lpstr>هوش مصنوعی (Artificial Intelligent)</vt:lpstr>
      <vt:lpstr>تعریف های مختلف هوش مصنوعی</vt:lpstr>
      <vt:lpstr>تست تورینگ (The Turing Test Approach)</vt:lpstr>
      <vt:lpstr>تست تورینگ</vt:lpstr>
      <vt:lpstr>مشکلات اولیه AI</vt:lpstr>
      <vt:lpstr>انواع شاخه های AI    (1/4)</vt:lpstr>
      <vt:lpstr>انواع شاخه های AI    (2/4)</vt:lpstr>
      <vt:lpstr>انواع شاخه های AI    (3/4)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تعریف هوش مصنوعی</dc:title>
  <dc:creator>user</dc:creator>
  <cp:lastModifiedBy>mesbah</cp:lastModifiedBy>
  <cp:revision>109</cp:revision>
  <dcterms:created xsi:type="dcterms:W3CDTF">2011-09-23T15:12:57Z</dcterms:created>
  <dcterms:modified xsi:type="dcterms:W3CDTF">2013-10-18T09:46:35Z</dcterms:modified>
</cp:coreProperties>
</file>