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9"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initials="M" lastIdx="1" clrIdx="0">
    <p:extLst>
      <p:ext uri="{19B8F6BF-5375-455C-9EA6-DF929625EA0E}">
        <p15:presenceInfo xmlns:p15="http://schemas.microsoft.com/office/powerpoint/2012/main" userId="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12/15/2014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12/15/2014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r" defTabSz="457200" rtl="1"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r" defTabSz="457200" rtl="1"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85967" y="893348"/>
            <a:ext cx="7197726" cy="853074"/>
          </a:xfrm>
        </p:spPr>
        <p:txBody>
          <a:bodyPr/>
          <a:lstStyle/>
          <a:p>
            <a:r>
              <a:rPr lang="en-US" dirty="0"/>
              <a:t> </a:t>
            </a:r>
            <a:r>
              <a:rPr lang="fa-IR" dirty="0" smtClean="0"/>
              <a:t>الگوریتم رقابت استعماری</a:t>
            </a:r>
            <a:endParaRPr lang="fa-IR" dirty="0"/>
          </a:p>
        </p:txBody>
      </p:sp>
      <p:sp>
        <p:nvSpPr>
          <p:cNvPr id="3" name="TextBox 2"/>
          <p:cNvSpPr txBox="1"/>
          <p:nvPr/>
        </p:nvSpPr>
        <p:spPr>
          <a:xfrm>
            <a:off x="7133968" y="2982097"/>
            <a:ext cx="3542270" cy="707886"/>
          </a:xfrm>
          <a:prstGeom prst="rect">
            <a:avLst/>
          </a:prstGeom>
          <a:noFill/>
        </p:spPr>
        <p:txBody>
          <a:bodyPr wrap="square" rtlCol="0">
            <a:spAutoFit/>
          </a:bodyPr>
          <a:lstStyle/>
          <a:p>
            <a:pPr algn="ctr"/>
            <a:r>
              <a:rPr lang="fa-IR" sz="4000" dirty="0" smtClean="0"/>
              <a:t>مهدی عزیزی</a:t>
            </a:r>
            <a:endParaRPr lang="en-US" sz="4000" dirty="0"/>
          </a:p>
        </p:txBody>
      </p:sp>
    </p:spTree>
    <p:extLst>
      <p:ext uri="{BB962C8B-B14F-4D97-AF65-F5344CB8AC3E}">
        <p14:creationId xmlns:p14="http://schemas.microsoft.com/office/powerpoint/2010/main" val="2193077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183" y="474966"/>
            <a:ext cx="11449318" cy="1754326"/>
          </a:xfrm>
          <a:prstGeom prst="rect">
            <a:avLst/>
          </a:prstGeom>
        </p:spPr>
        <p:txBody>
          <a:bodyPr wrap="square">
            <a:spAutoFit/>
          </a:bodyPr>
          <a:lstStyle/>
          <a:p>
            <a:pPr algn="r" rtl="1"/>
            <a:r>
              <a:rPr lang="fa-IR" b="1" dirty="0"/>
              <a:t>جابجایی موقعیت مستعمره و </a:t>
            </a:r>
            <a:r>
              <a:rPr lang="fa-IR" b="1" dirty="0" smtClean="0"/>
              <a:t>امپریالیست</a:t>
            </a:r>
            <a:endParaRPr lang="en-US" b="1" dirty="0" smtClean="0"/>
          </a:p>
          <a:p>
            <a:pPr algn="r" rtl="1"/>
            <a:endParaRPr lang="fa-IR" b="1" dirty="0"/>
          </a:p>
          <a:p>
            <a:pPr algn="r" rtl="1"/>
            <a:r>
              <a:rPr lang="fa-IR" dirty="0"/>
              <a:t>در حین حرکت مستعمرات به سمت کشور استعمارگر، </a:t>
            </a:r>
            <a:r>
              <a:rPr lang="fa-IR" dirty="0" smtClean="0"/>
              <a:t>ممکن است </a:t>
            </a:r>
            <a:r>
              <a:rPr lang="fa-IR" dirty="0"/>
              <a:t>بعضی از این مستعمرات به موقعیتی بهتر از امپریالیست برسند (به نقاطی در تابع هزینه برسند که هزینه کمتری را نسبت به مقدار تابع هزینه در موقعیت امپریالیست، تولید می‌کنند.) در این حالت، کشور استعمارگر و کشور مستعمره، جای خود را با همدیگر عوض کرده و الگوریتم با کشور استعمارگر در موقعیت جدید ادامه یافته و این این بار این کشور امپریالیست جدید است که شروع به اعمال سیاست همگون‌سازی بر مستعمرات خود می‌کند</a:t>
            </a:r>
            <a:r>
              <a:rPr lang="fa-IR" dirty="0" smtClean="0"/>
              <a:t>.</a:t>
            </a:r>
            <a:r>
              <a:rPr lang="fa-IR" baseline="30000" dirty="0" smtClean="0"/>
              <a:t> </a:t>
            </a:r>
            <a:r>
              <a:rPr lang="fa-IR" dirty="0" smtClean="0"/>
              <a:t>نحوه </a:t>
            </a:r>
            <a:r>
              <a:rPr lang="fa-IR" dirty="0"/>
              <a:t>جابجایی موقعیت مستعمره و استعمارگر در شکل زیر نشان داده شده است.</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29" y="2767616"/>
            <a:ext cx="5643172" cy="3401364"/>
          </a:xfrm>
          <a:prstGeom prst="rect">
            <a:avLst/>
          </a:prstGeom>
        </p:spPr>
      </p:pic>
    </p:spTree>
    <p:extLst>
      <p:ext uri="{BB962C8B-B14F-4D97-AF65-F5344CB8AC3E}">
        <p14:creationId xmlns:p14="http://schemas.microsoft.com/office/powerpoint/2010/main" val="2625204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425" y="352305"/>
            <a:ext cx="11384925" cy="2957565"/>
          </a:xfrm>
          <a:prstGeom prst="rect">
            <a:avLst/>
          </a:prstGeom>
        </p:spPr>
        <p:txBody>
          <a:bodyPr wrap="square">
            <a:spAutoFit/>
          </a:bodyPr>
          <a:lstStyle/>
          <a:p>
            <a:pPr algn="r" rtl="1"/>
            <a:r>
              <a:rPr lang="fa-IR" sz="2000" b="1" dirty="0"/>
              <a:t>رقابت </a:t>
            </a:r>
            <a:r>
              <a:rPr lang="fa-IR" sz="2000" b="1" dirty="0" smtClean="0"/>
              <a:t>استعماری</a:t>
            </a:r>
          </a:p>
          <a:p>
            <a:pPr algn="r" rtl="1"/>
            <a:endParaRPr lang="fa-IR" b="1" dirty="0"/>
          </a:p>
          <a:p>
            <a:pPr algn="r" rtl="1"/>
            <a:r>
              <a:rPr lang="fa-IR" dirty="0"/>
              <a:t>قدرت یک امپراطوری به صورت قدرت کشور استعمارگر، به اضافه درصدی از قدرت کل مستعمرات آن تعریف می‌شود.</a:t>
            </a:r>
          </a:p>
          <a:p>
            <a:pPr algn="r" rtl="1"/>
            <a:r>
              <a:rPr lang="fa-IR" dirty="0"/>
              <a:t>هر امپراطوری‌ای که نتواند بر قدرت خود بیفزاید و قدرت رقابت خود را از دست بدهد، در جریان رقابت‌های امپریالیستی، حذف خواهد شد. این حذف شدن، به صورت تدریجی صورت می‌پذیرد. بدین معنی که به مرور زمان، امپراطوری‌های ضعیف، مستعمرات خود را از دست داده و امپراطوری‌های قویتر، این مستعمرات را تصاحب کرده و بر قدرت خویش می‌افزایند. در الگوریتم رقابت استعماری، امپراطوری در حال حذف، ضعیف‌ترین امپراطوری موجود است. بدین ترتیب، در تکرار الگوریتم، یکی یا چند مورد از ضعیف‌ترین مستعمرات ضعیف‌ترین امپراطوری را برداشته و برای تصاحب این مستعمرات، رقابتی را میان کلیه امپراطوری‌ها ایجاد می‌کنیم. مستعمرات مذکور، لزوماً توسط قویترین امپراطوری، تصاحب نخواهند شد، بلکه امپراطوری‌های قویتر، احتمال تصاحب بیشتری دارند. رقابت استعماری میان چندین استعمار گر برای جذب مستعمرات همدیگر در شکل زیر به خوبی نشان داده شده است.</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592" y="2987562"/>
            <a:ext cx="5788835" cy="3709452"/>
          </a:xfrm>
          <a:prstGeom prst="rect">
            <a:avLst/>
          </a:prstGeom>
        </p:spPr>
      </p:pic>
    </p:spTree>
    <p:extLst>
      <p:ext uri="{BB962C8B-B14F-4D97-AF65-F5344CB8AC3E}">
        <p14:creationId xmlns:p14="http://schemas.microsoft.com/office/powerpoint/2010/main" val="1056286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457" y="623176"/>
            <a:ext cx="11655380" cy="1538883"/>
          </a:xfrm>
          <a:prstGeom prst="rect">
            <a:avLst/>
          </a:prstGeom>
        </p:spPr>
        <p:txBody>
          <a:bodyPr wrap="square">
            <a:spAutoFit/>
          </a:bodyPr>
          <a:lstStyle/>
          <a:p>
            <a:pPr algn="r" rtl="1"/>
            <a:r>
              <a:rPr lang="fa-IR" sz="2000" b="1" dirty="0"/>
              <a:t>سقوط امپراطوری‌های </a:t>
            </a:r>
            <a:r>
              <a:rPr lang="fa-IR" sz="2000" b="1" dirty="0" smtClean="0"/>
              <a:t>ضعیف</a:t>
            </a:r>
          </a:p>
          <a:p>
            <a:pPr algn="r" rtl="1"/>
            <a:endParaRPr lang="fa-IR" sz="2000" b="1" dirty="0"/>
          </a:p>
          <a:p>
            <a:pPr algn="r" rtl="1"/>
            <a:r>
              <a:rPr lang="fa-IR" dirty="0"/>
              <a:t>در جریان رقابت‌های امپریالیستی، خواه ناخواه، امپراطوریهای ضعیف به تدریج سقوط کرده و مستعمراتشان به دست امپراطوری‌های قوی‌تر می‌افتد. شروط متفاوتی را می‌توان برای سقوط یک امپراطوری در نظر گرفت. در الگوریتم پیشنهاد شده، یک امپراطوری زمانی حذف شده تلقی می‌شود که مستعمرات خود را از دست داده باشد</a:t>
            </a:r>
            <a:r>
              <a:rPr lang="fa-IR" dirty="0" smtClean="0"/>
              <a:t>.</a:t>
            </a:r>
            <a:r>
              <a:rPr lang="fa-IR" baseline="30000" dirty="0" smtClean="0"/>
              <a:t> </a:t>
            </a:r>
            <a:r>
              <a:rPr lang="fa-IR" dirty="0" smtClean="0"/>
              <a:t>شکل </a:t>
            </a:r>
            <a:r>
              <a:rPr lang="fa-IR" dirty="0"/>
              <a:t>زیر یک نمای کلی از سقوط امپراطوری ها در روند چرخه الگوریتم، ارائه می دهد.</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4789" y="2253540"/>
            <a:ext cx="5066716" cy="4353322"/>
          </a:xfrm>
          <a:prstGeom prst="rect">
            <a:avLst/>
          </a:prstGeom>
        </p:spPr>
      </p:pic>
    </p:spTree>
    <p:extLst>
      <p:ext uri="{BB962C8B-B14F-4D97-AF65-F5344CB8AC3E}">
        <p14:creationId xmlns:p14="http://schemas.microsoft.com/office/powerpoint/2010/main" val="1132620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1544" y="91354"/>
            <a:ext cx="7611412" cy="4308872"/>
          </a:xfrm>
          <a:prstGeom prst="rect">
            <a:avLst/>
          </a:prstGeom>
        </p:spPr>
        <p:txBody>
          <a:bodyPr wrap="square">
            <a:spAutoFit/>
          </a:bodyPr>
          <a:lstStyle/>
          <a:p>
            <a:pPr algn="r" rtl="1"/>
            <a:r>
              <a:rPr lang="fa-IR" sz="2000" b="1" dirty="0"/>
              <a:t>شبه </a:t>
            </a:r>
            <a:r>
              <a:rPr lang="fa-IR" sz="2000" b="1" dirty="0" smtClean="0"/>
              <a:t>کد</a:t>
            </a:r>
          </a:p>
          <a:p>
            <a:pPr algn="r" rtl="1"/>
            <a:endParaRPr lang="fa-IR" sz="2000" b="1" dirty="0"/>
          </a:p>
          <a:p>
            <a:pPr algn="r" rtl="1"/>
            <a:r>
              <a:rPr lang="fa-IR" dirty="0"/>
              <a:t>مراحل ذکر شده در بالا را می‌توان به صورت شبه کد </a:t>
            </a:r>
            <a:r>
              <a:rPr lang="fa-IR" dirty="0" smtClean="0"/>
              <a:t>زیر </a:t>
            </a:r>
            <a:r>
              <a:rPr lang="fa-IR" dirty="0"/>
              <a:t>خلاصه کرد</a:t>
            </a:r>
            <a:r>
              <a:rPr lang="fa-IR" dirty="0" smtClean="0"/>
              <a:t>.</a:t>
            </a:r>
          </a:p>
          <a:p>
            <a:pPr algn="r" rtl="1"/>
            <a:r>
              <a:rPr lang="fa-IR" baseline="30000" dirty="0" smtClean="0"/>
              <a:t> </a:t>
            </a:r>
            <a:r>
              <a:rPr lang="fa-IR" dirty="0" smtClean="0"/>
              <a:t>چند </a:t>
            </a:r>
            <a:r>
              <a:rPr lang="fa-IR" dirty="0"/>
              <a:t>نقطه تصادفی روی تابع انتخاب کرده و امپراطوری‌های اولیه را تشکیل بده.</a:t>
            </a:r>
          </a:p>
          <a:p>
            <a:pPr algn="r" rtl="1">
              <a:buFont typeface="+mj-lt"/>
              <a:buAutoNum type="arabicPeriod"/>
            </a:pPr>
            <a:r>
              <a:rPr lang="fa-IR" dirty="0"/>
              <a:t>مستعمرات را به سمت کشور امپریالیست حرکت بده (سیاست همسان‌سازی یا جذب).</a:t>
            </a:r>
          </a:p>
          <a:p>
            <a:pPr algn="r" rtl="1">
              <a:buFont typeface="+mj-lt"/>
              <a:buAutoNum type="arabicPeriod"/>
            </a:pPr>
            <a:r>
              <a:rPr lang="fa-IR" dirty="0"/>
              <a:t>عملگر انقلاب </a:t>
            </a:r>
            <a:r>
              <a:rPr lang="en-US" dirty="0"/>
              <a:t>(Revolution</a:t>
            </a:r>
            <a:r>
              <a:rPr lang="en-US" dirty="0" smtClean="0"/>
              <a:t>)</a:t>
            </a:r>
            <a:r>
              <a:rPr lang="fa-IR" dirty="0" smtClean="0"/>
              <a:t> را </a:t>
            </a:r>
            <a:r>
              <a:rPr lang="fa-IR" dirty="0"/>
              <a:t>اعمال کن.</a:t>
            </a:r>
          </a:p>
          <a:p>
            <a:pPr algn="r" rtl="1">
              <a:buFont typeface="+mj-lt"/>
              <a:buAutoNum type="arabicPeriod"/>
            </a:pPr>
            <a:r>
              <a:rPr lang="fa-IR" dirty="0"/>
              <a:t>اگر مستعمره‌ای در یک امپراطوری، وجود داشته باشد که هزینه‌ای کمتر از امپریالیست داشته باشد؛ جای مستعمره و امپریالیست را با هم عوض کن.</a:t>
            </a:r>
          </a:p>
          <a:p>
            <a:pPr algn="r" rtl="1">
              <a:buFont typeface="+mj-lt"/>
              <a:buAutoNum type="arabicPeriod"/>
            </a:pPr>
            <a:r>
              <a:rPr lang="fa-IR" dirty="0"/>
              <a:t>هزینهٔ کل یک امپراطوری را حساب کن (با در نظر گرفتن هزینهٔ امپریالیست و مستعمراتشان).</a:t>
            </a:r>
          </a:p>
          <a:p>
            <a:pPr algn="r" rtl="1">
              <a:buFont typeface="+mj-lt"/>
              <a:buAutoNum type="arabicPeriod"/>
            </a:pPr>
            <a:r>
              <a:rPr lang="fa-IR" dirty="0"/>
              <a:t>یک (یا چند) مستعمره از ضعیف‌ترین امپراطوری انتخاب کرده و آن را به امپراطوری‌ای که بیشترین احتمال تصاحب را دارد، بده.</a:t>
            </a:r>
          </a:p>
          <a:p>
            <a:pPr algn="r" rtl="1">
              <a:buFont typeface="+mj-lt"/>
              <a:buAutoNum type="arabicPeriod"/>
            </a:pPr>
            <a:r>
              <a:rPr lang="fa-IR" dirty="0"/>
              <a:t>امپراطوری‌های ضعیف را حذف کن.</a:t>
            </a:r>
          </a:p>
          <a:p>
            <a:pPr algn="r" rtl="1">
              <a:buFont typeface="+mj-lt"/>
              <a:buAutoNum type="arabicPeriod"/>
            </a:pPr>
            <a:r>
              <a:rPr lang="fa-IR" dirty="0"/>
              <a:t>اگر تنها یک امپراطوری باقی‌مانده باشد، توقف کن وگرنه به ۲ برو.</a:t>
            </a:r>
          </a:p>
          <a:p>
            <a:pPr algn="r" rtl="1"/>
            <a:r>
              <a:rPr lang="fa-IR" dirty="0"/>
              <a:t>روند کامل الگوریتم رقابت استعماری را می توان با فلوچارت زیر نشان داد. نکته قابل توجه این است که در این فلوچارت، بخش انقلاب نشان داده نشده است که باید به مرحله مناسب خود اعمال گردد.</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75" y="447940"/>
            <a:ext cx="2797935" cy="6141056"/>
          </a:xfrm>
          <a:prstGeom prst="rect">
            <a:avLst/>
          </a:prstGeom>
        </p:spPr>
      </p:pic>
    </p:spTree>
    <p:extLst>
      <p:ext uri="{BB962C8B-B14F-4D97-AF65-F5344CB8AC3E}">
        <p14:creationId xmlns:p14="http://schemas.microsoft.com/office/powerpoint/2010/main" val="562661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6823" y="938191"/>
            <a:ext cx="10560676" cy="4339650"/>
          </a:xfrm>
          <a:prstGeom prst="rect">
            <a:avLst/>
          </a:prstGeom>
        </p:spPr>
        <p:txBody>
          <a:bodyPr wrap="square">
            <a:spAutoFit/>
          </a:bodyPr>
          <a:lstStyle/>
          <a:p>
            <a:pPr algn="r" rtl="1"/>
            <a:r>
              <a:rPr lang="fa-IR" sz="2400" b="1" dirty="0" smtClean="0"/>
              <a:t>کاربردها</a:t>
            </a:r>
          </a:p>
          <a:p>
            <a:pPr algn="r" rtl="1"/>
            <a:endParaRPr lang="fa-IR" b="1" dirty="0"/>
          </a:p>
          <a:p>
            <a:pPr algn="r" rtl="1"/>
            <a:r>
              <a:rPr lang="fa-IR" dirty="0"/>
              <a:t>در حالت کلی الگوریتم رقابت استعماری به هر نوع مسئله بهینه سازی بدون هیچ محدودیتی قابل اعمال است. همین موضوع باعث شده‌است تا از این الگوریتم در حل مسائل بسیاری در حوزه مهندسی برق، مکانیک، صنایع، مدیریت، عمران، هوش مصنوعی و غیره استفاده شود. به عنوان مثال از این الگوریتم با موفقیت در حل مسائل عملی بهینه سازی زیر استفاده شده‌است.</a:t>
            </a:r>
          </a:p>
          <a:p>
            <a:pPr algn="r" rtl="1">
              <a:buFont typeface="Arial" panose="020B0604020202020204" pitchFamily="34" charset="0"/>
              <a:buChar char="•"/>
            </a:pPr>
            <a:r>
              <a:rPr lang="fa-IR" dirty="0"/>
              <a:t>طراحی بهینه کنترل کننده برای سیستمهای صنعتی همچون سیستم چند ورودی - چند خروجی </a:t>
            </a:r>
            <a:r>
              <a:rPr lang="fa-IR" dirty="0" smtClean="0"/>
              <a:t>تبرید </a:t>
            </a:r>
            <a:r>
              <a:rPr lang="fa-IR" dirty="0"/>
              <a:t>و صنعتی ستون </a:t>
            </a:r>
            <a:r>
              <a:rPr lang="fa-IR" dirty="0" smtClean="0"/>
              <a:t>تقطیر</a:t>
            </a:r>
          </a:p>
          <a:p>
            <a:pPr algn="r" rtl="1">
              <a:buFont typeface="Arial" panose="020B0604020202020204" pitchFamily="34" charset="0"/>
              <a:buChar char="•"/>
            </a:pPr>
            <a:r>
              <a:rPr lang="fa-IR" dirty="0" smtClean="0"/>
              <a:t>طراحی </a:t>
            </a:r>
            <a:r>
              <a:rPr lang="fa-IR" dirty="0"/>
              <a:t>بهینه سیستم‌های پیشنهاد دهی </a:t>
            </a:r>
            <a:r>
              <a:rPr lang="fa-IR" dirty="0" smtClean="0"/>
              <a:t>هوشمند</a:t>
            </a:r>
          </a:p>
          <a:p>
            <a:pPr algn="r" rtl="1">
              <a:buFont typeface="Arial" panose="020B0604020202020204" pitchFamily="34" charset="0"/>
              <a:buChar char="•"/>
            </a:pPr>
            <a:r>
              <a:rPr lang="fa-IR" dirty="0" smtClean="0"/>
              <a:t>طراحی </a:t>
            </a:r>
            <a:r>
              <a:rPr lang="fa-IR" dirty="0"/>
              <a:t>بهینه آنتن‌های آرایه‌ای</a:t>
            </a:r>
          </a:p>
          <a:p>
            <a:pPr algn="r" rtl="1">
              <a:buFont typeface="Arial" panose="020B0604020202020204" pitchFamily="34" charset="0"/>
              <a:buChar char="•"/>
            </a:pPr>
            <a:r>
              <a:rPr lang="fa-IR" dirty="0"/>
              <a:t>حل مسائل برنامه ریزی تولید در حوزه مهندسی صنایع و </a:t>
            </a:r>
            <a:r>
              <a:rPr lang="fa-IR" dirty="0" smtClean="0"/>
              <a:t>مدیریت</a:t>
            </a:r>
          </a:p>
          <a:p>
            <a:pPr algn="r" rtl="1">
              <a:buFont typeface="Arial" panose="020B0604020202020204" pitchFamily="34" charset="0"/>
              <a:buChar char="•"/>
            </a:pPr>
            <a:r>
              <a:rPr lang="fa-IR" dirty="0" smtClean="0"/>
              <a:t>یادگیری </a:t>
            </a:r>
            <a:r>
              <a:rPr lang="fa-IR" dirty="0"/>
              <a:t>و تحلیل شبکه‌های عصبی </a:t>
            </a:r>
            <a:r>
              <a:rPr lang="fa-IR" dirty="0" smtClean="0"/>
              <a:t>مصنوعی</a:t>
            </a:r>
            <a:endParaRPr lang="fa-IR" dirty="0"/>
          </a:p>
          <a:p>
            <a:pPr algn="r" rtl="1">
              <a:buFont typeface="Arial" panose="020B0604020202020204" pitchFamily="34" charset="0"/>
              <a:buChar char="•"/>
            </a:pPr>
            <a:r>
              <a:rPr lang="fa-IR" dirty="0"/>
              <a:t>طراحی بهینه موتورهای القای </a:t>
            </a:r>
            <a:r>
              <a:rPr lang="fa-IR" dirty="0" smtClean="0"/>
              <a:t>خطی</a:t>
            </a:r>
            <a:endParaRPr lang="fa-IR" dirty="0"/>
          </a:p>
          <a:p>
            <a:pPr algn="r" rtl="1">
              <a:buFont typeface="Arial" panose="020B0604020202020204" pitchFamily="34" charset="0"/>
              <a:buChar char="•"/>
            </a:pPr>
            <a:r>
              <a:rPr lang="fa-IR" dirty="0"/>
              <a:t>طراحی استراتژی بهینه در نظریه بازیها برای رسیدن به نقطه تعادل </a:t>
            </a:r>
            <a:r>
              <a:rPr lang="fa-IR" dirty="0" smtClean="0"/>
              <a:t>نش</a:t>
            </a:r>
            <a:endParaRPr lang="fa-IR" dirty="0"/>
          </a:p>
          <a:p>
            <a:pPr algn="r" rtl="1">
              <a:buFont typeface="Arial" panose="020B0604020202020204" pitchFamily="34" charset="0"/>
              <a:buChar char="•"/>
            </a:pPr>
            <a:r>
              <a:rPr lang="fa-IR" dirty="0"/>
              <a:t>طراحی بهینه کنترل کننده‌های </a:t>
            </a:r>
            <a:r>
              <a:rPr lang="fa-IR" dirty="0" smtClean="0"/>
              <a:t>فازی</a:t>
            </a:r>
            <a:endParaRPr lang="fa-IR" dirty="0"/>
          </a:p>
          <a:p>
            <a:pPr algn="r" rtl="1">
              <a:buFont typeface="Arial" panose="020B0604020202020204" pitchFamily="34" charset="0"/>
              <a:buChar char="•"/>
            </a:pPr>
            <a:r>
              <a:rPr lang="fa-IR" dirty="0"/>
              <a:t>انتخاب و بهینه سازی سبد </a:t>
            </a:r>
            <a:r>
              <a:rPr lang="fa-IR" dirty="0" smtClean="0"/>
              <a:t>سهام</a:t>
            </a:r>
            <a:endParaRPr lang="fa-IR" dirty="0"/>
          </a:p>
          <a:p>
            <a:pPr algn="r" rtl="1">
              <a:buFont typeface="Arial" panose="020B0604020202020204" pitchFamily="34" charset="0"/>
              <a:buChar char="•"/>
            </a:pPr>
            <a:r>
              <a:rPr lang="fa-IR" dirty="0"/>
              <a:t>طراحی و بهینه سازی ترمودینامیکی مبدل های حرارتی </a:t>
            </a:r>
            <a:r>
              <a:rPr lang="fa-IR" dirty="0" smtClean="0"/>
              <a:t>صفحه - پره</a:t>
            </a:r>
            <a:endParaRPr lang="fa-IR" dirty="0"/>
          </a:p>
        </p:txBody>
      </p:sp>
    </p:spTree>
    <p:extLst>
      <p:ext uri="{BB962C8B-B14F-4D97-AF65-F5344CB8AC3E}">
        <p14:creationId xmlns:p14="http://schemas.microsoft.com/office/powerpoint/2010/main" val="13773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7279" y="1209469"/>
            <a:ext cx="10187189" cy="4247317"/>
          </a:xfrm>
          <a:prstGeom prst="rect">
            <a:avLst/>
          </a:prstGeom>
        </p:spPr>
        <p:txBody>
          <a:bodyPr wrap="square">
            <a:spAutoFit/>
          </a:bodyPr>
          <a:lstStyle/>
          <a:p>
            <a:pPr algn="r" rtl="1"/>
            <a:r>
              <a:rPr lang="fa-IR" b="1" dirty="0" smtClean="0"/>
              <a:t>الگوریتم رقابت استعماری  </a:t>
            </a:r>
            <a:r>
              <a:rPr lang="en-US" b="1" dirty="0" smtClean="0"/>
              <a:t> </a:t>
            </a:r>
            <a:r>
              <a:rPr lang="en-US" dirty="0" smtClean="0"/>
              <a:t>(Imperialist Competitive Algorithm - ICA)</a:t>
            </a:r>
            <a:r>
              <a:rPr lang="fa-IR" dirty="0" smtClean="0"/>
              <a:t> روشی در حوزه محاسبات تکاملی است که به یافتن پاسخ بهینه مسائل مختلف بهینه سازی می‌پردازد.</a:t>
            </a:r>
          </a:p>
          <a:p>
            <a:pPr algn="r" rtl="1"/>
            <a:r>
              <a:rPr lang="fa-IR" dirty="0" smtClean="0"/>
              <a:t>این الگوریتم با مدلسازی ریاضی فرایند تکامل اجتماعی - سیاسی، الگوریتمی برای حل مسائل ریاضی بهینه سازی ارائه می‌دهد. از لحاظ کاربرد، این الگوریتم در دسته الگوریتم های بهینه سازی تکاملی همچون الگوریتم های ژنتیک ، بهینه سازی انبوه ذرات ، بهینه سازی کلونی مورچگان، تبرید فلزات شبیه سازی شده و .... است.</a:t>
            </a:r>
          </a:p>
          <a:p>
            <a:pPr algn="r" rtl="1"/>
            <a:r>
              <a:rPr lang="fa-IR" dirty="0"/>
              <a:t>همانند همه الگوریتم های قرار گرفته در این دسته، الگوریتم رقابت استعماری نیز مجموعه اولیه ای از جوابهای احتمالی را تشکیل می دهد. این جوابهای اولیه در الگوریتم ژنتیک با عنوان "کروموزوم"، در الگوریتم ازدحام ذرات با عنوان "ذره" و در الگوریتم رقابت استعماری نیز با عنوان "کشور" شناخته می شوند. الگوریتم رقابت استعماری با روند خاصی که در ادامه می آید، این جوابهای اولیه (</a:t>
            </a:r>
            <a:r>
              <a:rPr lang="fa-IR" dirty="0" smtClean="0"/>
              <a:t>کشورها</a:t>
            </a:r>
            <a:r>
              <a:rPr lang="fa-IR" dirty="0"/>
              <a:t>) را به تدریج بهبود داده و در نهایت جواب مناسب مسئله بهینه سازی (کشور مطلوب) را در اختیار می گذارد</a:t>
            </a:r>
            <a:r>
              <a:rPr lang="fa-IR" dirty="0" smtClean="0"/>
              <a:t>.</a:t>
            </a:r>
          </a:p>
          <a:p>
            <a:pPr algn="r" rtl="1"/>
            <a:r>
              <a:rPr lang="fa-IR" dirty="0"/>
              <a:t>پایه‌های اصلی این الگوریتم را </a:t>
            </a:r>
            <a:r>
              <a:rPr lang="fa-IR" i="1" dirty="0"/>
              <a:t>سیاست همسان </a:t>
            </a:r>
            <a:r>
              <a:rPr lang="fa-IR" i="1" dirty="0" smtClean="0"/>
              <a:t>سازی </a:t>
            </a:r>
            <a:r>
              <a:rPr lang="en-US" i="1" dirty="0"/>
              <a:t>(Assimilation</a:t>
            </a:r>
            <a:r>
              <a:rPr lang="en-US" i="1" dirty="0" smtClean="0"/>
              <a:t>)</a:t>
            </a:r>
            <a:r>
              <a:rPr lang="fa-IR" dirty="0"/>
              <a:t> ، </a:t>
            </a:r>
            <a:r>
              <a:rPr lang="fa-IR" i="1" dirty="0"/>
              <a:t>رقابت </a:t>
            </a:r>
            <a:r>
              <a:rPr lang="fa-IR" i="1" dirty="0" smtClean="0"/>
              <a:t>استعماری </a:t>
            </a:r>
            <a:r>
              <a:rPr lang="en-US" i="1" dirty="0"/>
              <a:t>(Imperialistic Competition</a:t>
            </a:r>
            <a:r>
              <a:rPr lang="en-US" i="1" dirty="0" smtClean="0"/>
              <a:t>)</a:t>
            </a:r>
            <a:r>
              <a:rPr lang="fa-IR" dirty="0"/>
              <a:t> و </a:t>
            </a:r>
            <a:r>
              <a:rPr lang="fa-IR" i="1" dirty="0" smtClean="0"/>
              <a:t>انقلاب </a:t>
            </a:r>
            <a:r>
              <a:rPr lang="en-US" i="1" dirty="0"/>
              <a:t>(Revolution</a:t>
            </a:r>
            <a:r>
              <a:rPr lang="en-US" i="1" dirty="0" smtClean="0"/>
              <a:t>)</a:t>
            </a:r>
            <a:r>
              <a:rPr lang="fa-IR" dirty="0"/>
              <a:t> تشکیل می‌دهند. این الگوریتم با تقلید از روند تکامل اجتماعی، اقتصادی و سیاسی کشورها و با مدلسازی ریاضی بخشهایی از این فرایند، عملگرهایی را در قالب منظم به صورت الگوریتم ارائه می‌دهد که می‌توانند به حل مسائل پیچیده بهینه سازی کمک کنند. در واقع این الگوریتم جوابهای مسئله بهینه سازی را در قالب کشورها نگریسته و سعی می‌کند در طی فرایندی تکرار شونده این جواب‌ها را رفته رفته بهبود داده و در نهایت به جواب بهینه مسئله </a:t>
            </a:r>
            <a:r>
              <a:rPr lang="fa-IR" dirty="0" smtClean="0"/>
              <a:t>برساند</a:t>
            </a:r>
            <a:r>
              <a:rPr lang="fa-IR" baseline="30000" dirty="0" smtClean="0"/>
              <a:t>.</a:t>
            </a:r>
          </a:p>
          <a:p>
            <a:pPr algn="r" rtl="1"/>
            <a:endParaRPr lang="fa-IR" dirty="0"/>
          </a:p>
        </p:txBody>
      </p:sp>
    </p:spTree>
    <p:extLst>
      <p:ext uri="{BB962C8B-B14F-4D97-AF65-F5344CB8AC3E}">
        <p14:creationId xmlns:p14="http://schemas.microsoft.com/office/powerpoint/2010/main" val="3501821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2732" y="914398"/>
            <a:ext cx="10406130" cy="4401205"/>
          </a:xfrm>
          <a:prstGeom prst="rect">
            <a:avLst/>
          </a:prstGeom>
          <a:noFill/>
        </p:spPr>
        <p:txBody>
          <a:bodyPr wrap="square" rtlCol="1">
            <a:spAutoFit/>
          </a:bodyPr>
          <a:lstStyle/>
          <a:p>
            <a:pPr algn="r"/>
            <a:r>
              <a:rPr lang="fa-IR" sz="2800" b="1" dirty="0" smtClean="0"/>
              <a:t>مقدمه</a:t>
            </a:r>
            <a:endParaRPr lang="en-US" sz="2800" b="1" dirty="0" smtClean="0"/>
          </a:p>
          <a:p>
            <a:pPr algn="r"/>
            <a:endParaRPr lang="fa-IR" b="1" dirty="0" smtClean="0"/>
          </a:p>
          <a:p>
            <a:pPr algn="r"/>
            <a:r>
              <a:rPr lang="fa-IR" dirty="0" smtClean="0"/>
              <a:t>امپریالیسم، در لغت به سیاست توسعه قدرت و نفوذ یک کشور در حوزه خارج از قلمرو شناخته شده برای آن، اطلاق می‌شود. یک کشور می‌تواند کشور دیگر را به طور قانونگذاری مستقیم و یا از طریق روش‌های غیر مستقیم، مثل کنترل کالاها و مواد خام، کنترل کند. مورد اخیر اغلب استعمار نو خوانده می‌شود. استعمار یک پدیده ذاتی در تاریخ بوده‌است. استعمار در مراحل ابتدایی، به صورت نفوذ سیاسی‌نظامی در کشورها و به صورت صرف استفاده از منابع زمینی، انسانی و سیاسی بوده‌است. بعضی مواقع نیز استعمار، به صرف جلوگیری از نفوذ کشور استعمارگر رقیب انجام می‌شد. به هر حال کشورهای استعمارگر رقابت شدیدی را برای به استعمار کشیدن مستعمرات همدیگر نشان می‌دادند.</a:t>
            </a:r>
          </a:p>
          <a:p>
            <a:pPr algn="r"/>
            <a:r>
              <a:rPr lang="fa-IR" dirty="0" smtClean="0"/>
              <a:t>مستقل از اثرات و تبعات مثبت و منفی آن، استعمار به عنوان یک فرایند ذاتی در تاریخ بشر ایجاد شد، و در عین وارد کردن خسارتهای جبران ناپذیر به زیربناهای اساسی یک کشور (خصوصاً زیربناهای فرهنگی) در بعضی موارد اثرات مثبتی را نیز برای کشورها مستعمره داشت. از دید بهینه‌سازی، استعمار بعضی از کشورها را که در یک دره معمولی تمدن قرار داشتند، خارج کرده و آنها را به یک حوزه مینیمم دیگر برد که در بعضی موارد وضعیت این حوزه مینیمم بهتر از موقعیت قبلی کشور مستعمره بود. اما به هر حال این حرکت مستلزم پیشروی مستعمره در راستای محورهای مختلف اقتصادی و فرهنگی به سمت یک امپریالیست قویتر بود، یعنی از میان رفتن بعضی از ساختارهای فرهنگی و اجتماعی. این روند در الگوریتم رقابت استعماری در قالب سیاست جذب مدلسازی می شود.</a:t>
            </a:r>
          </a:p>
          <a:p>
            <a:pPr algn="r"/>
            <a:endParaRPr lang="fa-IR" dirty="0"/>
          </a:p>
        </p:txBody>
      </p:sp>
    </p:spTree>
    <p:extLst>
      <p:ext uri="{BB962C8B-B14F-4D97-AF65-F5344CB8AC3E}">
        <p14:creationId xmlns:p14="http://schemas.microsoft.com/office/powerpoint/2010/main" val="1084373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9402" y="978794"/>
            <a:ext cx="9247031" cy="4801314"/>
          </a:xfrm>
          <a:prstGeom prst="rect">
            <a:avLst/>
          </a:prstGeom>
          <a:noFill/>
        </p:spPr>
        <p:txBody>
          <a:bodyPr wrap="square" rtlCol="1">
            <a:spAutoFit/>
          </a:bodyPr>
          <a:lstStyle/>
          <a:p>
            <a:pPr algn="r"/>
            <a:r>
              <a:rPr lang="fa-IR" dirty="0" smtClean="0"/>
              <a:t>همانند </a:t>
            </a:r>
            <a:r>
              <a:rPr lang="fa-IR" dirty="0"/>
              <a:t>دیگر الگوریتم‌های تکاملی، این الگوریتم، نیز با تعدادی جمعیت اولیه تصادفی که هر کدام از آنها یک «کشور» نامیده می‌شوند؛ شروع می‌شود. تعدادی از بهترین عناصر جمعیت (معادل نخبه‌ها در الگوریتم ژنتیک) به </a:t>
            </a:r>
            <a:r>
              <a:rPr lang="fa-IR" dirty="0" smtClean="0"/>
              <a:t>عنوان  ‎</a:t>
            </a:r>
            <a:r>
              <a:rPr lang="fa-IR" dirty="0"/>
              <a:t>استعمارگر انتخاب می‌شوند. باقی‌مانده جمعیت نیز به عنوان مستعمره، در نظر گرفته می‌شوند. استعمارگران بسته به قدرتشان، این مستعمرات را با یک روند خاص که در ادامه می‌آید؛ به سمت خود می‌کشند. قدرت کل هر امپراطوری، به هر دو بخش تشکیل دهنده آن یعنی کشور استعمارگر (به عنوان هسته مرکزی) و مستعمرات آن، بستگی دارد. در حالت ریاضی، این وابستگی با تعریف قدرت امپراطوری به صورت مجوع قدرت کشور استعمارگر به اضافه در صدی از میانگین قدرت مستعمرات آن، مدل شده‌است.</a:t>
            </a:r>
          </a:p>
          <a:p>
            <a:pPr algn="r"/>
            <a:r>
              <a:rPr lang="fa-IR" dirty="0"/>
              <a:t>با شکل‌گیری امپراطوری‌های اولیه، رقابت استعماری میان آن‌ها شروع می‌شود. هر </a:t>
            </a:r>
            <a:r>
              <a:rPr lang="fa-IR" dirty="0" smtClean="0"/>
              <a:t>امپراطوری‌ </a:t>
            </a:r>
            <a:r>
              <a:rPr lang="fa-IR" dirty="0"/>
              <a:t>که نتواند در رقابت استعماری، موفق عمل کرده و بر قدرت خود بیفزاید (و یا حداقل از کاهش نفوذش جلوگیری کند)، از صحنه رقابت استعماری، حذف خواهد شد. بنابراین بقای یک امپراطوری، وابسته به قدرت آن در جذب مستعمرات امپراطوری‌های رقیب، و به سیطره در آوردن آنها خواهد بود. در نتیجه، در جریان رقابت‌های استعماری، به تدریج بر قدرت امپراطوری‌های بزرگتر افزوده شده و امپراطوری‌های ضعیف‌تر، حذف خواهند شد. امپراطوری‌ها برای افزایش قدرت خود، مجبور خواهند شد تا مستعمرات خود را نیز پیشرفت دهند</a:t>
            </a:r>
            <a:r>
              <a:rPr lang="fa-IR" dirty="0" smtClean="0"/>
              <a:t>.</a:t>
            </a:r>
            <a:endParaRPr lang="en-US" dirty="0" smtClean="0"/>
          </a:p>
          <a:p>
            <a:pPr algn="r"/>
            <a:r>
              <a:rPr lang="fa-IR" baseline="30000" dirty="0" smtClean="0"/>
              <a:t> </a:t>
            </a:r>
            <a:r>
              <a:rPr lang="fa-IR" dirty="0" smtClean="0"/>
              <a:t>به </a:t>
            </a:r>
            <a:r>
              <a:rPr lang="fa-IR" dirty="0"/>
              <a:t>طور خلاصه این الگوریتم به استعمار به عنوان بخش تفکیک‌ناپذیر از سیر تکامل تاریخی بشر نگریسته شده و از چگونگی اثرگذاری آن بر کشورهای استعمارگر و مستعمره و نیز کل تاریخ، به عنوان منبع الهام یک الگوریتم کارا و نو در زمینه محاسبات تکاملی استفاده شده‌است.</a:t>
            </a:r>
          </a:p>
          <a:p>
            <a:pPr algn="r"/>
            <a:endParaRPr lang="fa-IR" dirty="0"/>
          </a:p>
        </p:txBody>
      </p:sp>
    </p:spTree>
    <p:extLst>
      <p:ext uri="{BB962C8B-B14F-4D97-AF65-F5344CB8AC3E}">
        <p14:creationId xmlns:p14="http://schemas.microsoft.com/office/powerpoint/2010/main" val="2776072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7887" y="450761"/>
            <a:ext cx="9504609" cy="2123658"/>
          </a:xfrm>
          <a:prstGeom prst="rect">
            <a:avLst/>
          </a:prstGeom>
          <a:noFill/>
        </p:spPr>
        <p:txBody>
          <a:bodyPr wrap="square" rtlCol="1">
            <a:spAutoFit/>
          </a:bodyPr>
          <a:lstStyle/>
          <a:p>
            <a:pPr algn="r"/>
            <a:r>
              <a:rPr lang="fa-IR" sz="2400" b="1" dirty="0"/>
              <a:t>شکل دهی امپراطوری‌های </a:t>
            </a:r>
            <a:r>
              <a:rPr lang="fa-IR" sz="2400" b="1" dirty="0" smtClean="0"/>
              <a:t>اولیه</a:t>
            </a:r>
            <a:endParaRPr lang="en-US" sz="2400" b="1" dirty="0" smtClean="0"/>
          </a:p>
          <a:p>
            <a:pPr algn="r"/>
            <a:endParaRPr lang="fa-IR" b="1" dirty="0"/>
          </a:p>
          <a:p>
            <a:pPr algn="r"/>
            <a:r>
              <a:rPr lang="fa-IR" dirty="0"/>
              <a:t>در بهینه‌سازی، هدف یافتن یک جواب بهینه بر حسب متغیرهای </a:t>
            </a:r>
            <a:r>
              <a:rPr lang="fa-IR" dirty="0" smtClean="0"/>
              <a:t>مسئله </a:t>
            </a:r>
            <a:r>
              <a:rPr lang="fa-IR" dirty="0"/>
              <a:t>است. ما یک آرایه از متغیرهای مسئله را که باید بهینه شوند، ایجاد می‌کنیم. در الگوریتم ژنتیک این آرایه، کروموزوم نامیده می‌شود. در اینجا نیز آن را یک کشور می‌نامیم. این آرایه به صورت زیر تعریف می‌شود</a:t>
            </a:r>
            <a:r>
              <a:rPr lang="fa-IR" dirty="0" smtClean="0"/>
              <a:t>.</a:t>
            </a:r>
            <a:endParaRPr lang="en-US" dirty="0" smtClean="0"/>
          </a:p>
          <a:p>
            <a:endParaRPr lang="en-US" dirty="0" smtClean="0"/>
          </a:p>
          <a:p>
            <a:endParaRPr lang="fa-IR" dirty="0"/>
          </a:p>
        </p:txBody>
      </p:sp>
      <p:cxnSp>
        <p:nvCxnSpPr>
          <p:cNvPr id="7" name="Straight Arrow Connector 6"/>
          <p:cNvCxnSpPr/>
          <p:nvPr/>
        </p:nvCxnSpPr>
        <p:spPr>
          <a:xfrm flipH="1">
            <a:off x="4778063" y="4560771"/>
            <a:ext cx="502276" cy="785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34119" y="5256230"/>
            <a:ext cx="746975" cy="369332"/>
          </a:xfrm>
          <a:prstGeom prst="rect">
            <a:avLst/>
          </a:prstGeom>
          <a:noFill/>
        </p:spPr>
        <p:txBody>
          <a:bodyPr wrap="square" rtlCol="1">
            <a:spAutoFit/>
          </a:bodyPr>
          <a:lstStyle/>
          <a:p>
            <a:r>
              <a:rPr lang="fa-IR" dirty="0" smtClean="0"/>
              <a:t>فرهنگ</a:t>
            </a:r>
            <a:endParaRPr lang="fa-IR" dirty="0"/>
          </a:p>
        </p:txBody>
      </p:sp>
      <p:cxnSp>
        <p:nvCxnSpPr>
          <p:cNvPr id="10" name="Straight Arrow Connector 9"/>
          <p:cNvCxnSpPr/>
          <p:nvPr/>
        </p:nvCxnSpPr>
        <p:spPr>
          <a:xfrm flipH="1">
            <a:off x="5628068" y="4470619"/>
            <a:ext cx="12879" cy="785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0528" y="5256230"/>
            <a:ext cx="598867" cy="369332"/>
          </a:xfrm>
          <a:prstGeom prst="rect">
            <a:avLst/>
          </a:prstGeom>
          <a:noFill/>
        </p:spPr>
        <p:txBody>
          <a:bodyPr wrap="square" rtlCol="1">
            <a:spAutoFit/>
          </a:bodyPr>
          <a:lstStyle/>
          <a:p>
            <a:r>
              <a:rPr lang="fa-IR" dirty="0" smtClean="0"/>
              <a:t>زبان</a:t>
            </a:r>
            <a:endParaRPr lang="fa-IR" dirty="0"/>
          </a:p>
        </p:txBody>
      </p:sp>
      <p:sp>
        <p:nvSpPr>
          <p:cNvPr id="16" name="TextBox 15"/>
          <p:cNvSpPr txBox="1"/>
          <p:nvPr/>
        </p:nvSpPr>
        <p:spPr>
          <a:xfrm>
            <a:off x="5872767" y="5256230"/>
            <a:ext cx="940158" cy="369332"/>
          </a:xfrm>
          <a:prstGeom prst="rect">
            <a:avLst/>
          </a:prstGeom>
          <a:noFill/>
        </p:spPr>
        <p:txBody>
          <a:bodyPr wrap="square" rtlCol="1">
            <a:spAutoFit/>
          </a:bodyPr>
          <a:lstStyle/>
          <a:p>
            <a:r>
              <a:rPr lang="fa-IR" dirty="0" smtClean="0"/>
              <a:t>........</a:t>
            </a:r>
            <a:endParaRPr lang="fa-IR" dirty="0"/>
          </a:p>
        </p:txBody>
      </p:sp>
      <p:cxnSp>
        <p:nvCxnSpPr>
          <p:cNvPr id="18" name="Straight Arrow Connector 17"/>
          <p:cNvCxnSpPr/>
          <p:nvPr/>
        </p:nvCxnSpPr>
        <p:spPr>
          <a:xfrm>
            <a:off x="6342846" y="4470619"/>
            <a:ext cx="563451" cy="875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664819" y="5301306"/>
            <a:ext cx="682580" cy="369332"/>
          </a:xfrm>
          <a:prstGeom prst="rect">
            <a:avLst/>
          </a:prstGeom>
          <a:noFill/>
        </p:spPr>
        <p:txBody>
          <a:bodyPr wrap="square" rtlCol="1">
            <a:spAutoFit/>
          </a:bodyPr>
          <a:lstStyle/>
          <a:p>
            <a:r>
              <a:rPr lang="fa-IR" dirty="0" smtClean="0"/>
              <a:t>مذهب</a:t>
            </a:r>
            <a:endParaRPr lang="fa-IR" dirty="0"/>
          </a:p>
        </p:txBody>
      </p:sp>
      <p:sp>
        <p:nvSpPr>
          <p:cNvPr id="21" name="TextBox 20"/>
          <p:cNvSpPr txBox="1"/>
          <p:nvPr/>
        </p:nvSpPr>
        <p:spPr>
          <a:xfrm>
            <a:off x="502276" y="2619495"/>
            <a:ext cx="10290220" cy="923330"/>
          </a:xfrm>
          <a:prstGeom prst="rect">
            <a:avLst/>
          </a:prstGeom>
          <a:noFill/>
        </p:spPr>
        <p:txBody>
          <a:bodyPr wrap="square" rtlCol="1">
            <a:spAutoFit/>
          </a:bodyPr>
          <a:lstStyle/>
          <a:p>
            <a:pPr algn="r"/>
            <a:r>
              <a:rPr lang="fa-IR" dirty="0" smtClean="0"/>
              <a:t>مقادیر متغیرها در </a:t>
            </a:r>
            <a:r>
              <a:rPr lang="fa-IR" dirty="0"/>
              <a:t>یک کشور، به صورت اعداد اعشاری نمایش داده می‌شوند. از دیدگاه </a:t>
            </a:r>
            <a:r>
              <a:rPr lang="fa-IR" dirty="0" smtClean="0"/>
              <a:t>تاریخی ‌فرهنگی</a:t>
            </a:r>
            <a:r>
              <a:rPr lang="fa-IR" dirty="0"/>
              <a:t>، اجزای تشکیل دهنده یک کشور را می‌توان ویژگی‌های اجتماعی– سیاسی آن کشور، همچون فرهنگ، زبان، ساختار اقتصادی و سایر ویژگی‌ها در نظر گرفت. شکل زیر نحوه تناظر متغیر های بهینه سازی مسئله با ویژگی های اجتماعی سیاسی را نشان می دهد.</a:t>
            </a:r>
          </a:p>
        </p:txBody>
      </p:sp>
      <p:sp>
        <p:nvSpPr>
          <p:cNvPr id="3" name="Rectangle 2"/>
          <p:cNvSpPr/>
          <p:nvPr/>
        </p:nvSpPr>
        <p:spPr>
          <a:xfrm>
            <a:off x="4211985" y="4056211"/>
            <a:ext cx="2535951" cy="369332"/>
          </a:xfrm>
          <a:prstGeom prst="rect">
            <a:avLst/>
          </a:prstGeom>
        </p:spPr>
        <p:txBody>
          <a:bodyPr wrap="none">
            <a:spAutoFit/>
          </a:bodyPr>
          <a:lstStyle/>
          <a:p>
            <a:r>
              <a:rPr lang="en-US" dirty="0"/>
              <a:t>country = [p</a:t>
            </a:r>
            <a:r>
              <a:rPr lang="en-US" baseline="-25000" dirty="0"/>
              <a:t>1</a:t>
            </a:r>
            <a:r>
              <a:rPr lang="en-US" dirty="0"/>
              <a:t>, p</a:t>
            </a:r>
            <a:r>
              <a:rPr lang="en-US" baseline="-25000" dirty="0"/>
              <a:t>2</a:t>
            </a:r>
            <a:r>
              <a:rPr lang="en-US" dirty="0"/>
              <a:t>,..., p</a:t>
            </a:r>
            <a:r>
              <a:rPr lang="en-US" baseline="-25000" dirty="0"/>
              <a:t>Nvar</a:t>
            </a:r>
            <a:r>
              <a:rPr lang="en-US" dirty="0"/>
              <a:t>]</a:t>
            </a:r>
            <a:endParaRPr lang="fa-IR" dirty="0"/>
          </a:p>
        </p:txBody>
      </p:sp>
    </p:spTree>
    <p:extLst>
      <p:ext uri="{BB962C8B-B14F-4D97-AF65-F5344CB8AC3E}">
        <p14:creationId xmlns:p14="http://schemas.microsoft.com/office/powerpoint/2010/main" val="2802478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8033" y="610294"/>
            <a:ext cx="11140225" cy="1200329"/>
          </a:xfrm>
          <a:prstGeom prst="rect">
            <a:avLst/>
          </a:prstGeom>
        </p:spPr>
        <p:txBody>
          <a:bodyPr wrap="square">
            <a:spAutoFit/>
          </a:bodyPr>
          <a:lstStyle/>
          <a:p>
            <a:pPr algn="r" rtl="1"/>
            <a:r>
              <a:rPr lang="fa-IR" dirty="0"/>
              <a:t>برای شروع الگوریتم، تعداد </a:t>
            </a:r>
            <a:r>
              <a:rPr lang="en-US" dirty="0"/>
              <a:t>N</a:t>
            </a:r>
            <a:r>
              <a:rPr lang="en-US" baseline="-25000" dirty="0"/>
              <a:t>country</a:t>
            </a:r>
            <a:r>
              <a:rPr lang="en-US" dirty="0"/>
              <a:t> </a:t>
            </a:r>
            <a:r>
              <a:rPr lang="fa-IR" dirty="0"/>
              <a:t>کشور اولیه را ایجاد می‌کنیم. تا </a:t>
            </a:r>
            <a:r>
              <a:rPr lang="en-US" dirty="0"/>
              <a:t>N</a:t>
            </a:r>
            <a:r>
              <a:rPr lang="en-US" baseline="-25000" dirty="0"/>
              <a:t>imp</a:t>
            </a:r>
            <a:r>
              <a:rPr lang="en-US" dirty="0"/>
              <a:t> </a:t>
            </a:r>
            <a:r>
              <a:rPr lang="fa-IR" dirty="0"/>
              <a:t>از بهترین اعضای این جمعیت (کشورهای دارای کمترین مقدار تابع هزینه) را به عنوان امپریالیست انتخاب می‌کنیم. باقی‌مانده </a:t>
            </a:r>
            <a:r>
              <a:rPr lang="en-US" dirty="0"/>
              <a:t>N</a:t>
            </a:r>
            <a:r>
              <a:rPr lang="en-US" baseline="-25000" dirty="0"/>
              <a:t>col</a:t>
            </a:r>
            <a:r>
              <a:rPr lang="en-US" dirty="0"/>
              <a:t> </a:t>
            </a:r>
            <a:r>
              <a:rPr lang="fa-IR" dirty="0"/>
              <a:t>تا از کشورها، مستعمراتی را تشکیل می‌دهند که هرکدام به یک امپراطوری تعلق دارند. برای تقسیم مستعمرات اولیه بین امپریالست‌ها، به هر امپریالیست، تعدادی از مستعمرات را که این تعداد، متناسب با قدرت آن است، می‌دهیم. در شکل زیر نحوه تقسیم مستعمرات، میان کشورهای استعمارگر به صورت نمادین نشان داده شده است.</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145" y="1810623"/>
            <a:ext cx="7620000" cy="4895850"/>
          </a:xfrm>
          <a:prstGeom prst="rect">
            <a:avLst/>
          </a:prstGeom>
        </p:spPr>
      </p:pic>
    </p:spTree>
    <p:extLst>
      <p:ext uri="{BB962C8B-B14F-4D97-AF65-F5344CB8AC3E}">
        <p14:creationId xmlns:p14="http://schemas.microsoft.com/office/powerpoint/2010/main" val="4105359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1217" y="986744"/>
            <a:ext cx="10689465" cy="4893647"/>
          </a:xfrm>
          <a:prstGeom prst="rect">
            <a:avLst/>
          </a:prstGeom>
        </p:spPr>
        <p:txBody>
          <a:bodyPr wrap="square">
            <a:spAutoFit/>
          </a:bodyPr>
          <a:lstStyle/>
          <a:p>
            <a:pPr algn="r"/>
            <a:r>
              <a:rPr lang="fa-IR" sz="2400" b="1" dirty="0"/>
              <a:t>سیاست جذب: حرکت مستعمره‌ها به سمت </a:t>
            </a:r>
            <a:r>
              <a:rPr lang="fa-IR" sz="2400" b="1" dirty="0" smtClean="0"/>
              <a:t>امپریالیست</a:t>
            </a:r>
            <a:endParaRPr lang="en-US" sz="2400" b="1" dirty="0" smtClean="0"/>
          </a:p>
          <a:p>
            <a:pPr algn="r"/>
            <a:endParaRPr lang="fa-IR" b="1" dirty="0"/>
          </a:p>
          <a:p>
            <a:pPr algn="r"/>
            <a:r>
              <a:rPr lang="fa-IR" dirty="0"/>
              <a:t>سیاست همگون‌سازی (جذب) با هدف تحلیل فرهنگ و ساختار اجتماعی مستعمرات در فرهنگ حکومت مرکزی انجام می‌گرفت. همانگونه که قبلاً نیز بیان شد، کشورهای استعمارگر، برای افزایش نفوذ خود، شروع به ایجاد عمران (ایجاد زیرساخت‌های حمل و نقل، تاسیس دانشگاه و ...) کردند. به عنوان مثال کشورهایی نظیر انگلیس و فرانسه با تعقیب سیاست همگون‌سازی در مستعمرات خود در فکر ایجاد </a:t>
            </a:r>
            <a:r>
              <a:rPr lang="fa-IR" dirty="0" smtClean="0"/>
              <a:t>انگلیس </a:t>
            </a:r>
            <a:r>
              <a:rPr lang="fa-IR" dirty="0"/>
              <a:t>نو و فرانسه نو در مستعمرات خویش بودند. با در نظر گرفتن شیوه نمایش یک کشور در حل مسلئه بهینه‌سازی، در حقیقت این حکومت مرکزی با اعمال سیاست جذب سعی داشت تا کشور مستعمره را در راستای ابعاد مختلف اجتماعی سیاسی به خود نزدیک کند. این بخش از فرایند استعمار در الگوریتم بهینه‌سازی، به صورت حرکت مستعمرات به سمت کشور امپریالیست، مدل شده‌است</a:t>
            </a:r>
            <a:r>
              <a:rPr lang="fa-IR" dirty="0" smtClean="0"/>
              <a:t>.</a:t>
            </a:r>
            <a:endParaRPr lang="en-US" dirty="0" smtClean="0"/>
          </a:p>
          <a:p>
            <a:pPr algn="r" rtl="1"/>
            <a:r>
              <a:rPr lang="fa-IR" dirty="0"/>
              <a:t>در راستای این سیاست، کشور </a:t>
            </a:r>
            <a:r>
              <a:rPr lang="fa-IR" dirty="0" smtClean="0"/>
              <a:t>مستعمره </a:t>
            </a:r>
            <a:r>
              <a:rPr lang="en-US" dirty="0"/>
              <a:t>(Colony</a:t>
            </a:r>
            <a:r>
              <a:rPr lang="en-US" dirty="0" smtClean="0"/>
              <a:t>)</a:t>
            </a:r>
            <a:r>
              <a:rPr lang="fa-IR" dirty="0"/>
              <a:t> ، به اندازه </a:t>
            </a:r>
            <a:r>
              <a:rPr lang="en-US" dirty="0"/>
              <a:t>x </a:t>
            </a:r>
            <a:r>
              <a:rPr lang="fa-IR" dirty="0"/>
              <a:t>واحد در جهت خط واصل مستعمره به </a:t>
            </a:r>
            <a:r>
              <a:rPr lang="fa-IR" dirty="0" smtClean="0"/>
              <a:t>استعمارگر </a:t>
            </a:r>
            <a:r>
              <a:rPr lang="en-US" dirty="0"/>
              <a:t>(Imperialist</a:t>
            </a:r>
            <a:r>
              <a:rPr lang="en-US" dirty="0" smtClean="0"/>
              <a:t>)</a:t>
            </a:r>
            <a:r>
              <a:rPr lang="fa-IR" dirty="0"/>
              <a:t> ، حرکت کرده و به موقعیت </a:t>
            </a:r>
            <a:r>
              <a:rPr lang="fa-IR" dirty="0" smtClean="0"/>
              <a:t>جدید </a:t>
            </a:r>
            <a:r>
              <a:rPr lang="en-US" dirty="0"/>
              <a:t>(New Position of Colony</a:t>
            </a:r>
            <a:r>
              <a:rPr lang="en-US" dirty="0" smtClean="0"/>
              <a:t>)</a:t>
            </a:r>
            <a:r>
              <a:rPr lang="fa-IR" dirty="0"/>
              <a:t> ، کشانده می‌شود. </a:t>
            </a:r>
            <a:r>
              <a:rPr lang="en-US" dirty="0"/>
              <a:t>x </a:t>
            </a:r>
            <a:r>
              <a:rPr lang="fa-IR" dirty="0" smtClean="0"/>
              <a:t> عددی </a:t>
            </a:r>
            <a:r>
              <a:rPr lang="fa-IR" dirty="0"/>
              <a:t>تصادفی با توزیع یکنواخت (و یا هر توزیع مناسب دیگر) می‌باشد. اگر فاصله میان استعمارگر و مستعمره با </a:t>
            </a:r>
            <a:r>
              <a:rPr lang="en-US" dirty="0"/>
              <a:t>d </a:t>
            </a:r>
            <a:r>
              <a:rPr lang="fa-IR" dirty="0" smtClean="0"/>
              <a:t> نشان </a:t>
            </a:r>
            <a:r>
              <a:rPr lang="fa-IR" dirty="0"/>
              <a:t>داده شود، معمولاً برای </a:t>
            </a:r>
            <a:r>
              <a:rPr lang="en-US" dirty="0"/>
              <a:t>d </a:t>
            </a:r>
            <a:r>
              <a:rPr lang="fa-IR" dirty="0"/>
              <a:t>داریم</a:t>
            </a:r>
            <a:r>
              <a:rPr lang="fa-IR" dirty="0" smtClean="0"/>
              <a:t>.</a:t>
            </a:r>
          </a:p>
          <a:p>
            <a:r>
              <a:rPr lang="en-US" dirty="0"/>
              <a:t>x </a:t>
            </a:r>
            <a:r>
              <a:rPr lang="en-US" dirty="0" smtClean="0"/>
              <a:t>          U(0,ß*d)</a:t>
            </a:r>
          </a:p>
          <a:p>
            <a:endParaRPr lang="en-US" dirty="0" smtClean="0"/>
          </a:p>
          <a:p>
            <a:pPr algn="r" rtl="1"/>
            <a:r>
              <a:rPr lang="fa-IR" dirty="0"/>
              <a:t>که در آن </a:t>
            </a:r>
            <a:r>
              <a:rPr lang="en-US" dirty="0"/>
              <a:t>ß </a:t>
            </a:r>
            <a:r>
              <a:rPr lang="fa-IR" dirty="0"/>
              <a:t>عددی بزرگتر از یک و نزدیک به ۲ می‌باشد. یک انتخاب مناسب می‌تواند ۲ </a:t>
            </a:r>
            <a:r>
              <a:rPr lang="en-US" dirty="0"/>
              <a:t>ß</a:t>
            </a:r>
            <a:r>
              <a:rPr lang="en-US" dirty="0" smtClean="0"/>
              <a:t>=</a:t>
            </a:r>
            <a:r>
              <a:rPr lang="fa-IR" dirty="0" smtClean="0"/>
              <a:t> </a:t>
            </a:r>
            <a:r>
              <a:rPr lang="fa-IR" dirty="0"/>
              <a:t>باشد. وجود ضریب ۱ </a:t>
            </a:r>
            <a:r>
              <a:rPr lang="en-US" dirty="0"/>
              <a:t>ß</a:t>
            </a:r>
            <a:r>
              <a:rPr lang="en-US" dirty="0" smtClean="0"/>
              <a:t>≥</a:t>
            </a:r>
            <a:r>
              <a:rPr lang="fa-IR" dirty="0" smtClean="0"/>
              <a:t> </a:t>
            </a:r>
            <a:r>
              <a:rPr lang="fa-IR" dirty="0"/>
              <a:t>باعث می‌شود تا کشور مستعمره در حین حرکت به سمت کشور استعمارگر، از جهت‌های مختلف به آن نزدیک شود. همچنین در کنار این حرکت، یک انحراف زاویه‌ای کوچک نیز با توزیع یکنواخت به مسیر حرکت افزوده می‌شود. یک نمای گرافیکی از اعمال سیاست جذب در الگوریتم رقابت استعماری در صفحه </a:t>
            </a:r>
            <a:r>
              <a:rPr lang="fa-IR" dirty="0" smtClean="0"/>
              <a:t>بعدی </a:t>
            </a:r>
            <a:r>
              <a:rPr lang="fa-IR" dirty="0"/>
              <a:t>در زیر نشان داده شده است</a:t>
            </a:r>
            <a:r>
              <a:rPr lang="fa-IR" dirty="0" smtClean="0"/>
              <a:t>.</a:t>
            </a:r>
            <a:endParaRPr lang="fa-IR" dirty="0"/>
          </a:p>
        </p:txBody>
      </p:sp>
      <p:cxnSp>
        <p:nvCxnSpPr>
          <p:cNvPr id="8" name="Straight Arrow Connector 7"/>
          <p:cNvCxnSpPr/>
          <p:nvPr/>
        </p:nvCxnSpPr>
        <p:spPr>
          <a:xfrm>
            <a:off x="953037" y="4288664"/>
            <a:ext cx="450760" cy="12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813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760" y="962561"/>
            <a:ext cx="8213524" cy="4665505"/>
          </a:xfrm>
          <a:prstGeom prst="rect">
            <a:avLst/>
          </a:prstGeom>
        </p:spPr>
      </p:pic>
    </p:spTree>
    <p:extLst>
      <p:ext uri="{BB962C8B-B14F-4D97-AF65-F5344CB8AC3E}">
        <p14:creationId xmlns:p14="http://schemas.microsoft.com/office/powerpoint/2010/main" val="2570443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9246" y="520144"/>
            <a:ext cx="11127346" cy="1508105"/>
          </a:xfrm>
          <a:prstGeom prst="rect">
            <a:avLst/>
          </a:prstGeom>
        </p:spPr>
        <p:txBody>
          <a:bodyPr wrap="square">
            <a:spAutoFit/>
          </a:bodyPr>
          <a:lstStyle/>
          <a:p>
            <a:pPr algn="r" rtl="1"/>
            <a:r>
              <a:rPr lang="fa-IR" sz="2000" b="1" dirty="0"/>
              <a:t>انقلاب؛ تغییرات ناگهانی در موقعیت یک </a:t>
            </a:r>
            <a:r>
              <a:rPr lang="fa-IR" sz="2000" b="1" dirty="0" smtClean="0"/>
              <a:t>کشور</a:t>
            </a:r>
          </a:p>
          <a:p>
            <a:pPr algn="r" rtl="1"/>
            <a:endParaRPr lang="fa-IR" b="1" dirty="0"/>
          </a:p>
          <a:p>
            <a:pPr algn="r" rtl="1"/>
            <a:r>
              <a:rPr lang="fa-IR" dirty="0"/>
              <a:t>بروز انقلاب تغییرات ناگهانی را در ویژگی های اجتماعی سیاسی یک کشور ایجاد می کند. در الگوریتم رقابت استعماری، انقلاب با جابجایی تصادفی یک کشور مستعمره به یک موقعیت تصادفی جدید مدلسازی می شود. انقلاب از دیدگاه الگوریتمی باعث می شود کلیت حرکت تکاملی از گیر کردن در دره های محلی بهینگی نجات یابد که در بعضی موارد باعث بهبود موقعیت یک کشور شده و آن را به یک محدوده بهینگی بهتری می برد.</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923" y="2639094"/>
            <a:ext cx="7087992" cy="3890493"/>
          </a:xfrm>
          <a:prstGeom prst="rect">
            <a:avLst/>
          </a:prstGeom>
        </p:spPr>
      </p:pic>
    </p:spTree>
    <p:extLst>
      <p:ext uri="{BB962C8B-B14F-4D97-AF65-F5344CB8AC3E}">
        <p14:creationId xmlns:p14="http://schemas.microsoft.com/office/powerpoint/2010/main" val="18440212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85</TotalTime>
  <Words>2211</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Celestial</vt:lpstr>
      <vt:lpstr> الگوریتم رقابت استعماری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الگوریتم رقابت استعماری</dc:title>
  <dc:creator>M</dc:creator>
  <cp:lastModifiedBy>masoud ghadri</cp:lastModifiedBy>
  <cp:revision>11</cp:revision>
  <dcterms:created xsi:type="dcterms:W3CDTF">2014-12-13T18:22:05Z</dcterms:created>
  <dcterms:modified xsi:type="dcterms:W3CDTF">2014-12-15T20:31:30Z</dcterms:modified>
</cp:coreProperties>
</file>